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7" r:id="rId2"/>
    <p:sldId id="256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81" r:id="rId18"/>
    <p:sldId id="282" r:id="rId19"/>
    <p:sldId id="283" r:id="rId20"/>
    <p:sldId id="284" r:id="rId21"/>
    <p:sldId id="286" r:id="rId22"/>
    <p:sldId id="287" r:id="rId23"/>
    <p:sldId id="288" r:id="rId24"/>
    <p:sldId id="289" r:id="rId25"/>
    <p:sldId id="290" r:id="rId26"/>
    <p:sldId id="291" r:id="rId27"/>
    <p:sldId id="295" r:id="rId28"/>
    <p:sldId id="296" r:id="rId29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628" y="-21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ya Hurt" userId="e18a3179-7df7-439d-8f4b-8352d27b8927" providerId="ADAL" clId="{725EA14B-921C-4F34-BB58-D3BD43870F04}"/>
    <pc:docChg chg="custSel addSld delSld modSld sldOrd">
      <pc:chgData name="Sonya Hurt" userId="e18a3179-7df7-439d-8f4b-8352d27b8927" providerId="ADAL" clId="{725EA14B-921C-4F34-BB58-D3BD43870F04}" dt="2022-08-08T01:34:08.434" v="349" actId="14100"/>
      <pc:docMkLst>
        <pc:docMk/>
      </pc:docMkLst>
      <pc:sldChg chg="del">
        <pc:chgData name="Sonya Hurt" userId="e18a3179-7df7-439d-8f4b-8352d27b8927" providerId="ADAL" clId="{725EA14B-921C-4F34-BB58-D3BD43870F04}" dt="2022-08-08T01:14:25.817" v="0" actId="2696"/>
        <pc:sldMkLst>
          <pc:docMk/>
          <pc:sldMk cId="0" sldId="257"/>
        </pc:sldMkLst>
      </pc:sldChg>
      <pc:sldChg chg="del">
        <pc:chgData name="Sonya Hurt" userId="e18a3179-7df7-439d-8f4b-8352d27b8927" providerId="ADAL" clId="{725EA14B-921C-4F34-BB58-D3BD43870F04}" dt="2022-08-08T01:14:33.453" v="1" actId="2696"/>
        <pc:sldMkLst>
          <pc:docMk/>
          <pc:sldMk cId="0" sldId="258"/>
        </pc:sldMkLst>
      </pc:sldChg>
      <pc:sldChg chg="del">
        <pc:chgData name="Sonya Hurt" userId="e18a3179-7df7-439d-8f4b-8352d27b8927" providerId="ADAL" clId="{725EA14B-921C-4F34-BB58-D3BD43870F04}" dt="2022-08-08T01:14:39.470" v="2" actId="2696"/>
        <pc:sldMkLst>
          <pc:docMk/>
          <pc:sldMk cId="0" sldId="259"/>
        </pc:sldMkLst>
      </pc:sldChg>
      <pc:sldChg chg="del">
        <pc:chgData name="Sonya Hurt" userId="e18a3179-7df7-439d-8f4b-8352d27b8927" providerId="ADAL" clId="{725EA14B-921C-4F34-BB58-D3BD43870F04}" dt="2022-08-08T01:15:52.669" v="3" actId="2696"/>
        <pc:sldMkLst>
          <pc:docMk/>
          <pc:sldMk cId="0" sldId="265"/>
        </pc:sldMkLst>
      </pc:sldChg>
      <pc:sldChg chg="del">
        <pc:chgData name="Sonya Hurt" userId="e18a3179-7df7-439d-8f4b-8352d27b8927" providerId="ADAL" clId="{725EA14B-921C-4F34-BB58-D3BD43870F04}" dt="2022-08-08T01:16:01.216" v="4" actId="2696"/>
        <pc:sldMkLst>
          <pc:docMk/>
          <pc:sldMk cId="0" sldId="267"/>
        </pc:sldMkLst>
      </pc:sldChg>
      <pc:sldChg chg="del">
        <pc:chgData name="Sonya Hurt" userId="e18a3179-7df7-439d-8f4b-8352d27b8927" providerId="ADAL" clId="{725EA14B-921C-4F34-BB58-D3BD43870F04}" dt="2022-08-08T01:16:41.131" v="5" actId="2696"/>
        <pc:sldMkLst>
          <pc:docMk/>
          <pc:sldMk cId="0" sldId="272"/>
        </pc:sldMkLst>
      </pc:sldChg>
      <pc:sldChg chg="del">
        <pc:chgData name="Sonya Hurt" userId="e18a3179-7df7-439d-8f4b-8352d27b8927" providerId="ADAL" clId="{725EA14B-921C-4F34-BB58-D3BD43870F04}" dt="2022-08-08T01:17:18.609" v="6" actId="2696"/>
        <pc:sldMkLst>
          <pc:docMk/>
          <pc:sldMk cId="0" sldId="277"/>
        </pc:sldMkLst>
      </pc:sldChg>
      <pc:sldChg chg="del">
        <pc:chgData name="Sonya Hurt" userId="e18a3179-7df7-439d-8f4b-8352d27b8927" providerId="ADAL" clId="{725EA14B-921C-4F34-BB58-D3BD43870F04}" dt="2022-08-08T01:17:45.632" v="7" actId="2696"/>
        <pc:sldMkLst>
          <pc:docMk/>
          <pc:sldMk cId="0" sldId="278"/>
        </pc:sldMkLst>
      </pc:sldChg>
      <pc:sldChg chg="del">
        <pc:chgData name="Sonya Hurt" userId="e18a3179-7df7-439d-8f4b-8352d27b8927" providerId="ADAL" clId="{725EA14B-921C-4F34-BB58-D3BD43870F04}" dt="2022-08-08T01:17:49.995" v="8" actId="2696"/>
        <pc:sldMkLst>
          <pc:docMk/>
          <pc:sldMk cId="0" sldId="279"/>
        </pc:sldMkLst>
      </pc:sldChg>
      <pc:sldChg chg="del">
        <pc:chgData name="Sonya Hurt" userId="e18a3179-7df7-439d-8f4b-8352d27b8927" providerId="ADAL" clId="{725EA14B-921C-4F34-BB58-D3BD43870F04}" dt="2022-08-08T01:17:56.390" v="9" actId="2696"/>
        <pc:sldMkLst>
          <pc:docMk/>
          <pc:sldMk cId="0" sldId="280"/>
        </pc:sldMkLst>
      </pc:sldChg>
      <pc:sldChg chg="del">
        <pc:chgData name="Sonya Hurt" userId="e18a3179-7df7-439d-8f4b-8352d27b8927" providerId="ADAL" clId="{725EA14B-921C-4F34-BB58-D3BD43870F04}" dt="2022-08-08T01:18:28.234" v="10" actId="2696"/>
        <pc:sldMkLst>
          <pc:docMk/>
          <pc:sldMk cId="0" sldId="285"/>
        </pc:sldMkLst>
      </pc:sldChg>
      <pc:sldChg chg="del">
        <pc:chgData name="Sonya Hurt" userId="e18a3179-7df7-439d-8f4b-8352d27b8927" providerId="ADAL" clId="{725EA14B-921C-4F34-BB58-D3BD43870F04}" dt="2022-08-08T01:21:44.388" v="13" actId="2696"/>
        <pc:sldMkLst>
          <pc:docMk/>
          <pc:sldMk cId="0" sldId="292"/>
        </pc:sldMkLst>
      </pc:sldChg>
      <pc:sldChg chg="del">
        <pc:chgData name="Sonya Hurt" userId="e18a3179-7df7-439d-8f4b-8352d27b8927" providerId="ADAL" clId="{725EA14B-921C-4F34-BB58-D3BD43870F04}" dt="2022-08-08T01:21:33.525" v="11" actId="2696"/>
        <pc:sldMkLst>
          <pc:docMk/>
          <pc:sldMk cId="0" sldId="293"/>
        </pc:sldMkLst>
      </pc:sldChg>
      <pc:sldChg chg="del">
        <pc:chgData name="Sonya Hurt" userId="e18a3179-7df7-439d-8f4b-8352d27b8927" providerId="ADAL" clId="{725EA14B-921C-4F34-BB58-D3BD43870F04}" dt="2022-08-08T01:21:38.024" v="12" actId="2696"/>
        <pc:sldMkLst>
          <pc:docMk/>
          <pc:sldMk cId="0" sldId="294"/>
        </pc:sldMkLst>
      </pc:sldChg>
      <pc:sldChg chg="addSp modSp new mod">
        <pc:chgData name="Sonya Hurt" userId="e18a3179-7df7-439d-8f4b-8352d27b8927" providerId="ADAL" clId="{725EA14B-921C-4F34-BB58-D3BD43870F04}" dt="2022-08-08T01:34:08.434" v="349" actId="14100"/>
        <pc:sldMkLst>
          <pc:docMk/>
          <pc:sldMk cId="4195842663" sldId="296"/>
        </pc:sldMkLst>
        <pc:spChg chg="mod">
          <ac:chgData name="Sonya Hurt" userId="e18a3179-7df7-439d-8f4b-8352d27b8927" providerId="ADAL" clId="{725EA14B-921C-4F34-BB58-D3BD43870F04}" dt="2022-08-08T01:27:52.332" v="227" actId="20577"/>
          <ac:spMkLst>
            <pc:docMk/>
            <pc:sldMk cId="4195842663" sldId="296"/>
            <ac:spMk id="2" creationId="{9A3C23C6-D8AD-DE22-A41B-750FEB9A1141}"/>
          </ac:spMkLst>
        </pc:spChg>
        <pc:spChg chg="mod">
          <ac:chgData name="Sonya Hurt" userId="e18a3179-7df7-439d-8f4b-8352d27b8927" providerId="ADAL" clId="{725EA14B-921C-4F34-BB58-D3BD43870F04}" dt="2022-08-08T01:25:52.851" v="181" actId="1076"/>
          <ac:spMkLst>
            <pc:docMk/>
            <pc:sldMk cId="4195842663" sldId="296"/>
            <ac:spMk id="3" creationId="{9CBA06E6-7550-0BD6-1749-FFBAB9091137}"/>
          </ac:spMkLst>
        </pc:spChg>
        <pc:picChg chg="add mod">
          <ac:chgData name="Sonya Hurt" userId="e18a3179-7df7-439d-8f4b-8352d27b8927" providerId="ADAL" clId="{725EA14B-921C-4F34-BB58-D3BD43870F04}" dt="2022-08-08T01:34:08.434" v="349" actId="14100"/>
          <ac:picMkLst>
            <pc:docMk/>
            <pc:sldMk cId="4195842663" sldId="296"/>
            <ac:picMk id="2050" creationId="{A592C291-F0A7-C1AF-DA62-A73259C2793F}"/>
          </ac:picMkLst>
        </pc:picChg>
      </pc:sldChg>
      <pc:sldChg chg="addSp delSp modSp new mod ord setBg">
        <pc:chgData name="Sonya Hurt" userId="e18a3179-7df7-439d-8f4b-8352d27b8927" providerId="ADAL" clId="{725EA14B-921C-4F34-BB58-D3BD43870F04}" dt="2022-08-08T01:32:50.108" v="342" actId="20577"/>
        <pc:sldMkLst>
          <pc:docMk/>
          <pc:sldMk cId="691172260" sldId="297"/>
        </pc:sldMkLst>
        <pc:spChg chg="mod">
          <ac:chgData name="Sonya Hurt" userId="e18a3179-7df7-439d-8f4b-8352d27b8927" providerId="ADAL" clId="{725EA14B-921C-4F34-BB58-D3BD43870F04}" dt="2022-08-08T01:32:04.457" v="283" actId="255"/>
          <ac:spMkLst>
            <pc:docMk/>
            <pc:sldMk cId="691172260" sldId="297"/>
            <ac:spMk id="2" creationId="{A8EAD789-8C7C-B43C-B795-4036B3ADD54D}"/>
          </ac:spMkLst>
        </pc:spChg>
        <pc:spChg chg="mod ord">
          <ac:chgData name="Sonya Hurt" userId="e18a3179-7df7-439d-8f4b-8352d27b8927" providerId="ADAL" clId="{725EA14B-921C-4F34-BB58-D3BD43870F04}" dt="2022-08-08T01:32:50.108" v="342" actId="20577"/>
          <ac:spMkLst>
            <pc:docMk/>
            <pc:sldMk cId="691172260" sldId="297"/>
            <ac:spMk id="3" creationId="{48B7AC2A-6D44-4D9D-3115-B624481FB45D}"/>
          </ac:spMkLst>
        </pc:spChg>
        <pc:spChg chg="add del">
          <ac:chgData name="Sonya Hurt" userId="e18a3179-7df7-439d-8f4b-8352d27b8927" providerId="ADAL" clId="{725EA14B-921C-4F34-BB58-D3BD43870F04}" dt="2022-08-08T01:31:13.975" v="277" actId="26606"/>
          <ac:spMkLst>
            <pc:docMk/>
            <pc:sldMk cId="691172260" sldId="297"/>
            <ac:spMk id="1031" creationId="{7905BA41-EE6E-4F80-8636-447F22DD729A}"/>
          </ac:spMkLst>
        </pc:spChg>
        <pc:spChg chg="add del">
          <ac:chgData name="Sonya Hurt" userId="e18a3179-7df7-439d-8f4b-8352d27b8927" providerId="ADAL" clId="{725EA14B-921C-4F34-BB58-D3BD43870F04}" dt="2022-08-08T01:31:13.975" v="277" actId="26606"/>
          <ac:spMkLst>
            <pc:docMk/>
            <pc:sldMk cId="691172260" sldId="297"/>
            <ac:spMk id="1033" creationId="{CD7549B2-EE05-4558-8C64-AC46755F2B25}"/>
          </ac:spMkLst>
        </pc:spChg>
        <pc:spChg chg="add">
          <ac:chgData name="Sonya Hurt" userId="e18a3179-7df7-439d-8f4b-8352d27b8927" providerId="ADAL" clId="{725EA14B-921C-4F34-BB58-D3BD43870F04}" dt="2022-08-08T01:31:13.975" v="277" actId="26606"/>
          <ac:spMkLst>
            <pc:docMk/>
            <pc:sldMk cId="691172260" sldId="297"/>
            <ac:spMk id="1038" creationId="{B0BDD275-E79C-4B6F-9875-E474D59DC552}"/>
          </ac:spMkLst>
        </pc:spChg>
        <pc:spChg chg="add">
          <ac:chgData name="Sonya Hurt" userId="e18a3179-7df7-439d-8f4b-8352d27b8927" providerId="ADAL" clId="{725EA14B-921C-4F34-BB58-D3BD43870F04}" dt="2022-08-08T01:31:13.975" v="277" actId="26606"/>
          <ac:spMkLst>
            <pc:docMk/>
            <pc:sldMk cId="691172260" sldId="297"/>
            <ac:spMk id="1040" creationId="{FFE24BB0-6C00-4CD0-B19A-F41513025703}"/>
          </ac:spMkLst>
        </pc:spChg>
        <pc:spChg chg="add">
          <ac:chgData name="Sonya Hurt" userId="e18a3179-7df7-439d-8f4b-8352d27b8927" providerId="ADAL" clId="{725EA14B-921C-4F34-BB58-D3BD43870F04}" dt="2022-08-08T01:31:13.975" v="277" actId="26606"/>
          <ac:spMkLst>
            <pc:docMk/>
            <pc:sldMk cId="691172260" sldId="297"/>
            <ac:spMk id="1042" creationId="{045D7A58-411F-4E92-A78E-A6FEB18900BF}"/>
          </ac:spMkLst>
        </pc:spChg>
        <pc:picChg chg="add mod">
          <ac:chgData name="Sonya Hurt" userId="e18a3179-7df7-439d-8f4b-8352d27b8927" providerId="ADAL" clId="{725EA14B-921C-4F34-BB58-D3BD43870F04}" dt="2022-08-08T01:31:13.975" v="277" actId="26606"/>
          <ac:picMkLst>
            <pc:docMk/>
            <pc:sldMk cId="691172260" sldId="297"/>
            <ac:picMk id="1026" creationId="{D46DDB0B-5269-9485-7443-98000267644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E38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E38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E38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7823" y="536575"/>
            <a:ext cx="5969000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1E38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880" y="2466848"/>
            <a:ext cx="6861175" cy="3092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ncaa.egain.cloud/kb/EligibilityHelp/content/KB-2230/What-is-the-difference-between-a-Certification-Account-and-Profile-Page" TargetMode="External"/><Relationship Id="rId13" Type="http://schemas.openxmlformats.org/officeDocument/2006/relationships/hyperlink" Target="https://ncaa.egain.cloud/kb/EligibilityHelp/content/KB-2221/What-is-an-institutional-request-list-IRL?query=IRL" TargetMode="External"/><Relationship Id="rId3" Type="http://schemas.openxmlformats.org/officeDocument/2006/relationships/image" Target="../media/image54.png"/><Relationship Id="rId7" Type="http://schemas.openxmlformats.org/officeDocument/2006/relationships/hyperlink" Target="https://ncaa.egain.cloud/kb/EligibilityHelp/content/KB-2673/How-do-I-transition-my-Profile-Page-account-to-a-Certification-account" TargetMode="External"/><Relationship Id="rId12" Type="http://schemas.openxmlformats.org/officeDocument/2006/relationships/hyperlink" Target="https://web3.ncaa.org/ecwr3/" TargetMode="External"/><Relationship Id="rId2" Type="http://schemas.openxmlformats.org/officeDocument/2006/relationships/hyperlink" Target="http://fs.ncaa.org/Docs/eligibility_center/COVID19_Fall2022_Public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hyperlink" Target="https://www.act.org/" TargetMode="External"/><Relationship Id="rId5" Type="http://schemas.openxmlformats.org/officeDocument/2006/relationships/image" Target="../media/image56.png"/><Relationship Id="rId15" Type="http://schemas.openxmlformats.org/officeDocument/2006/relationships/image" Target="../media/image58.png"/><Relationship Id="rId10" Type="http://schemas.openxmlformats.org/officeDocument/2006/relationships/hyperlink" Target="https://collegereadiness.collegeboard.org/sat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www.ncaa.org/student-athletes/future/core-courses" TargetMode="External"/><Relationship Id="rId14" Type="http://schemas.openxmlformats.org/officeDocument/2006/relationships/hyperlink" Target="https://on.ncaa.com/CC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letter.org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3.ncaa.org/ecwr3/" TargetMode="External"/><Relationship Id="rId5" Type="http://schemas.openxmlformats.org/officeDocument/2006/relationships/hyperlink" Target="https://www.ncaa.org/form/22" TargetMode="External"/><Relationship Id="rId4" Type="http://schemas.openxmlformats.org/officeDocument/2006/relationships/hyperlink" Target="https://ncaa.egain.cloud/kb/EligibilityHelp/hom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aa.org/student-athletes/future/home-school-students" TargetMode="External"/><Relationship Id="rId3" Type="http://schemas.openxmlformats.org/officeDocument/2006/relationships/hyperlink" Target="http://fs.ncaa.org/Docs/eligibility_center/WR3/RefundForm.pdf" TargetMode="External"/><Relationship Id="rId7" Type="http://schemas.openxmlformats.org/officeDocument/2006/relationships/hyperlink" Target="https://www.ers.usda.gov/topics/food-nutrition-assistance/child-nutrition-programs/national-school-lunch-program/" TargetMode="External"/><Relationship Id="rId2" Type="http://schemas.openxmlformats.org/officeDocument/2006/relationships/hyperlink" Target="https://web3.ncaa.org/ecwr3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2.ed.gov/about/offices/list/ope/trio/index.html" TargetMode="External"/><Relationship Id="rId5" Type="http://schemas.openxmlformats.org/officeDocument/2006/relationships/hyperlink" Target="https://www.avid.org/what-avid-is" TargetMode="External"/><Relationship Id="rId4" Type="http://schemas.openxmlformats.org/officeDocument/2006/relationships/hyperlink" Target="https://www.ncaa.org/countri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a.org/international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s.ncaa.org/Docs/eligibility_center/COVID19_Fall2022_Public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aa.org/student-athletes/future/core-courses" TargetMode="External"/><Relationship Id="rId4" Type="http://schemas.openxmlformats.org/officeDocument/2006/relationships/hyperlink" Target="https://on.ncaa.com/CC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n.ncaa.com/CC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s.ncaa.org/Docs/eligibility_center/COVID19_Fall2022_Public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n.ncaa.com/CC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aa.org/student-athletes/future/choosing-college" TargetMode="External"/><Relationship Id="rId4" Type="http://schemas.openxmlformats.org/officeDocument/2006/relationships/hyperlink" Target="http://fs.ncaa.org/Docs/eligibility_center/COVID19_Fall2022_Public.pdf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://fs.ncaa.org/Docs/eligibility_center/COVID19_Fall2022_Public.pdf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hyperlink" Target="https://web3.ncaa.org/directory/memberList?type=12&amp;division=II" TargetMode="External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hyperlink" Target="https://www.ncaa.org/d2" TargetMode="External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on.ncaa.com/COVID19_Fall2022" TargetMode="External"/><Relationship Id="rId3" Type="http://schemas.openxmlformats.org/officeDocument/2006/relationships/image" Target="../media/image73.png"/><Relationship Id="rId7" Type="http://schemas.openxmlformats.org/officeDocument/2006/relationships/hyperlink" Target="https://www.ncaa.org/student-athletes/future/test-scores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ncaa.org/student-athletes/future/transcripts" TargetMode="External"/><Relationship Id="rId5" Type="http://schemas.openxmlformats.org/officeDocument/2006/relationships/hyperlink" Target="https://web3.ncaa.org/directory/memberList?type=12&amp;division=II" TargetMode="External"/><Relationship Id="rId4" Type="http://schemas.openxmlformats.org/officeDocument/2006/relationships/hyperlink" Target="https://ncaa.egain.cloud/kb/EligibilityHelp/content/KB-2221/What-is-an-institutional-request-list-IRL?query=IR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a.org/student-athletes/future/test-scores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on.ncaa.com/COVID19_Fall202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hyperlink" Target="https://web3.ncaa.org/ecwr3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n.ncaa.com/NIL-Q%26A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ncaa.org/student-athletes/future/amateuris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aa.org/form/22" TargetMode="External"/><Relationship Id="rId3" Type="http://schemas.openxmlformats.org/officeDocument/2006/relationships/hyperlink" Target="http://fs.ncaa.org/Docs/eligibility_center/International_Information/International_Guide.pdf" TargetMode="External"/><Relationship Id="rId7" Type="http://schemas.openxmlformats.org/officeDocument/2006/relationships/hyperlink" Target="https://www.ncaa.org/countries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ncaapublications.com/" TargetMode="External"/><Relationship Id="rId5" Type="http://schemas.openxmlformats.org/officeDocument/2006/relationships/hyperlink" Target="http://fs.ncaa.org/Docs/eligibility_center/COVID19_Fall2022_Public.pdf" TargetMode="External"/><Relationship Id="rId4" Type="http://schemas.openxmlformats.org/officeDocument/2006/relationships/hyperlink" Target="https://www.ncaa.org/internationa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a.org/student-athletes/future/home-school-students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n.ncaa.com/HomeSchoolToolkit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fs.ncaa.org/Docs/eligibility_center/COVID19_Fall2022_Public.pdf" TargetMode="External"/><Relationship Id="rId3" Type="http://schemas.openxmlformats.org/officeDocument/2006/relationships/hyperlink" Target="https://web3.ncaa.org/directory/memberList?type=12&amp;division=II" TargetMode="External"/><Relationship Id="rId7" Type="http://schemas.openxmlformats.org/officeDocument/2006/relationships/hyperlink" Target="mailto:ec-processing@ncaa.org" TargetMode="External"/><Relationship Id="rId2" Type="http://schemas.openxmlformats.org/officeDocument/2006/relationships/hyperlink" Target="https://web3.ncaa.org/directory/memberList?type=12&amp;division=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aa.org/student-athletes/future/education-impacting-disabilities" TargetMode="External"/><Relationship Id="rId5" Type="http://schemas.openxmlformats.org/officeDocument/2006/relationships/hyperlink" Target="http://fs.ncaa.org/Docs/eligibility_center/ECMIP/Eligibility_Center_Forms/Buckley_Statement.pdf" TargetMode="External"/><Relationship Id="rId4" Type="http://schemas.openxmlformats.org/officeDocument/2006/relationships/hyperlink" Target="http://fs.ncaa.org/Docs/eligibility_center/Student_Resources/EID_Application_Form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3.ncaa.org/ecwr3/" TargetMode="External"/><Relationship Id="rId2" Type="http://schemas.openxmlformats.org/officeDocument/2006/relationships/hyperlink" Target="http://www.nationalletter.org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web3.ncaa.org/ecwr3/" TargetMode="External"/><Relationship Id="rId7" Type="http://schemas.openxmlformats.org/officeDocument/2006/relationships/image" Target="../media/image82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hyperlink" Target="https://www.ncaa.org/playcollegesports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urts@wssu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ncaa.org/playcollegesports" TargetMode="External"/><Relationship Id="rId18" Type="http://schemas.openxmlformats.org/officeDocument/2006/relationships/hyperlink" Target="https://on.ncaa.com/CCL" TargetMode="External"/><Relationship Id="rId3" Type="http://schemas.openxmlformats.org/officeDocument/2006/relationships/hyperlink" Target="https://web3.ncaa.org/ecwr3/" TargetMode="External"/><Relationship Id="rId7" Type="http://schemas.openxmlformats.org/officeDocument/2006/relationships/image" Target="../media/image9.png"/><Relationship Id="rId12" Type="http://schemas.openxmlformats.org/officeDocument/2006/relationships/hyperlink" Target="https://ncaa.egain.cloud/kb/EligibilityHelp/home" TargetMode="External"/><Relationship Id="rId17" Type="http://schemas.openxmlformats.org/officeDocument/2006/relationships/hyperlink" Target="https://www.ncaa.org/form/22" TargetMode="External"/><Relationship Id="rId2" Type="http://schemas.openxmlformats.org/officeDocument/2006/relationships/image" Target="../media/image5.jpg"/><Relationship Id="rId16" Type="http://schemas.openxmlformats.org/officeDocument/2006/relationships/hyperlink" Target="https://www.facebook.com/ncaaec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hyperlink" Target="https://www.instagram.com/playcollegesports/channel/?hl=en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hyperlink" Target="https://twitter.com/ncaaec?lang=e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letter.or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letter.org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aa.org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hyperlink" Target="https://www.ncaa.org/" TargetMode="External"/><Relationship Id="rId2" Type="http://schemas.openxmlformats.org/officeDocument/2006/relationships/image" Target="../media/image17.png"/><Relationship Id="rId16" Type="http://schemas.openxmlformats.org/officeDocument/2006/relationships/hyperlink" Target="https://web3.ncaa.org/ecwr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hyperlink" Target="https://www.ncaa.org/d2" TargetMode="Externa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D789-8C7C-B43C-B795-4036B3AD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534354"/>
            <a:ext cx="5829300" cy="21409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685800" rtl="0">
              <a:lnSpc>
                <a:spcPct val="90000"/>
              </a:lnSpc>
              <a:spcBef>
                <a:spcPct val="0"/>
              </a:spcBef>
            </a:pPr>
            <a:br>
              <a:rPr lang="en-US" sz="3500" kern="1200" dirty="0">
                <a:solidFill>
                  <a:schemeClr val="tx1"/>
                </a:solidFill>
                <a:latin typeface="+mj-lt"/>
                <a:cs typeface="+mj-cs"/>
              </a:rPr>
            </a:br>
            <a:br>
              <a:rPr lang="en-US" sz="3500" kern="12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4900" kern="1200" dirty="0">
                <a:solidFill>
                  <a:srgbClr val="FF0000"/>
                </a:solidFill>
                <a:latin typeface="Century Gothic" panose="020B0502020202020204" pitchFamily="34" charset="0"/>
                <a:cs typeface="+mj-cs"/>
              </a:rPr>
              <a:t>Winston-Salem State University</a:t>
            </a:r>
          </a:p>
        </p:txBody>
      </p:sp>
      <p:pic>
        <p:nvPicPr>
          <p:cNvPr id="1026" name="Picture 2" descr="Winston Salem State University Logo, link to homepage">
            <a:extLst>
              <a:ext uri="{FF2B5EF4-FFF2-40B4-BE49-F238E27FC236}">
                <a16:creationId xmlns:a16="http://schemas.microsoft.com/office/drawing/2014/main" id="{D46DDB0B-5269-9485-7443-980002676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4"/>
          <a:stretch/>
        </p:blipFill>
        <p:spPr bwMode="auto">
          <a:xfrm>
            <a:off x="20" y="10"/>
            <a:ext cx="3774374" cy="3302329"/>
          </a:xfrm>
          <a:custGeom>
            <a:avLst/>
            <a:gdLst/>
            <a:ahLst/>
            <a:cxnLst/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 16">
            <a:extLst>
              <a:ext uri="{FF2B5EF4-FFF2-40B4-BE49-F238E27FC236}">
                <a16:creationId xmlns:a16="http://schemas.microsoft.com/office/drawing/2014/main" id="{B0BDD275-E79C-4B6F-9875-E474D59D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192" y="179"/>
            <a:ext cx="4516209" cy="330172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40" name="Freeform 19">
            <a:extLst>
              <a:ext uri="{FF2B5EF4-FFF2-40B4-BE49-F238E27FC236}">
                <a16:creationId xmlns:a16="http://schemas.microsoft.com/office/drawing/2014/main" id="{FFE24BB0-6C00-4CD0-B19A-F4151302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95091" y="7296067"/>
            <a:ext cx="3777309" cy="2762152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42" name="Freeform 22">
            <a:extLst>
              <a:ext uri="{FF2B5EF4-FFF2-40B4-BE49-F238E27FC236}">
                <a16:creationId xmlns:a16="http://schemas.microsoft.com/office/drawing/2014/main" id="{045D7A58-411F-4E92-A78E-A6FEB1890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94046"/>
            <a:ext cx="4534034" cy="2764174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7AC2A-6D44-4D9D-3115-B624481FB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6345181"/>
            <a:ext cx="6861175" cy="2769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Initial Eligibility Review for Division II</a:t>
            </a:r>
          </a:p>
        </p:txBody>
      </p:sp>
    </p:spTree>
    <p:extLst>
      <p:ext uri="{BB962C8B-B14F-4D97-AF65-F5344CB8AC3E}">
        <p14:creationId xmlns:p14="http://schemas.microsoft.com/office/powerpoint/2010/main" val="691172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9205531"/>
            <a:ext cx="4934585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125">
              <a:lnSpc>
                <a:spcPts val="1065"/>
              </a:lnSpc>
              <a:spcBef>
                <a:spcPts val="100"/>
              </a:spcBef>
            </a:pPr>
            <a:r>
              <a:rPr sz="900" spc="-70" dirty="0">
                <a:latin typeface="Calibri"/>
                <a:cs typeface="Calibri"/>
              </a:rPr>
              <a:t>*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regarding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test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scores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at</a:t>
            </a:r>
            <a:endParaRPr sz="900">
              <a:latin typeface="Calibri"/>
              <a:cs typeface="Calibri"/>
            </a:endParaRPr>
          </a:p>
          <a:p>
            <a:pPr marL="566420">
              <a:lnSpc>
                <a:spcPts val="1125"/>
              </a:lnSpc>
            </a:pP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on.ncaa.com/COVID19_Fall2022</a:t>
            </a:r>
            <a:r>
              <a:rPr sz="900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b="1" dirty="0">
                <a:latin typeface="Calibri"/>
                <a:cs typeface="Calibri"/>
              </a:rPr>
              <a:t>12</a:t>
            </a:r>
            <a:r>
              <a:rPr sz="800" b="1" spc="270" dirty="0">
                <a:latin typeface="Calibri"/>
                <a:cs typeface="Calibri"/>
              </a:rPr>
              <a:t> 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2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2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2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2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30357" y="8401024"/>
            <a:ext cx="542290" cy="1657985"/>
          </a:xfrm>
          <a:custGeom>
            <a:avLst/>
            <a:gdLst/>
            <a:ahLst/>
            <a:cxnLst/>
            <a:rect l="l" t="t" r="r" b="b"/>
            <a:pathLst>
              <a:path w="542290" h="1657984">
                <a:moveTo>
                  <a:pt x="542036" y="0"/>
                </a:moveTo>
                <a:lnTo>
                  <a:pt x="0" y="1657375"/>
                </a:lnTo>
                <a:lnTo>
                  <a:pt x="542036" y="1657375"/>
                </a:lnTo>
                <a:lnTo>
                  <a:pt x="542036" y="0"/>
                </a:lnTo>
                <a:close/>
              </a:path>
            </a:pathLst>
          </a:custGeom>
          <a:solidFill>
            <a:srgbClr val="AA2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749124"/>
            <a:ext cx="6183630" cy="1406525"/>
            <a:chOff x="0" y="749124"/>
            <a:chExt cx="6183630" cy="1406525"/>
          </a:xfrm>
        </p:grpSpPr>
        <p:sp>
          <p:nvSpPr>
            <p:cNvPr id="5" name="object 5"/>
            <p:cNvSpPr/>
            <p:nvPr/>
          </p:nvSpPr>
          <p:spPr>
            <a:xfrm>
              <a:off x="0" y="749124"/>
              <a:ext cx="585470" cy="1398270"/>
            </a:xfrm>
            <a:custGeom>
              <a:avLst/>
              <a:gdLst/>
              <a:ahLst/>
              <a:cxnLst/>
              <a:rect l="l" t="t" r="r" b="b"/>
              <a:pathLst>
                <a:path w="585470" h="1398270">
                  <a:moveTo>
                    <a:pt x="0" y="0"/>
                  </a:moveTo>
                  <a:lnTo>
                    <a:pt x="0" y="1101255"/>
                  </a:lnTo>
                  <a:lnTo>
                    <a:pt x="476402" y="1398092"/>
                  </a:lnTo>
                  <a:lnTo>
                    <a:pt x="585216" y="533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5487" y="1002791"/>
              <a:ext cx="384175" cy="1153160"/>
            </a:xfrm>
            <a:custGeom>
              <a:avLst/>
              <a:gdLst/>
              <a:ahLst/>
              <a:cxnLst/>
              <a:rect l="l" t="t" r="r" b="b"/>
              <a:pathLst>
                <a:path w="384175" h="1153160">
                  <a:moveTo>
                    <a:pt x="384047" y="0"/>
                  </a:moveTo>
                  <a:lnTo>
                    <a:pt x="109727" y="279400"/>
                  </a:lnTo>
                  <a:lnTo>
                    <a:pt x="0" y="1152664"/>
                  </a:lnTo>
                  <a:lnTo>
                    <a:pt x="310895" y="722376"/>
                  </a:lnTo>
                  <a:lnTo>
                    <a:pt x="384047" y="0"/>
                  </a:lnTo>
                  <a:close/>
                </a:path>
              </a:pathLst>
            </a:custGeom>
            <a:solidFill>
              <a:srgbClr val="C89C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6395" y="1002788"/>
              <a:ext cx="5397500" cy="722630"/>
            </a:xfrm>
            <a:custGeom>
              <a:avLst/>
              <a:gdLst/>
              <a:ahLst/>
              <a:cxnLst/>
              <a:rect l="l" t="t" r="r" b="b"/>
              <a:pathLst>
                <a:path w="5397500" h="722630">
                  <a:moveTo>
                    <a:pt x="0" y="722376"/>
                  </a:moveTo>
                  <a:lnTo>
                    <a:pt x="73144" y="0"/>
                  </a:lnTo>
                  <a:lnTo>
                    <a:pt x="5397238" y="0"/>
                  </a:lnTo>
                  <a:lnTo>
                    <a:pt x="5164010" y="717804"/>
                  </a:lnTo>
                  <a:lnTo>
                    <a:pt x="0" y="722376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477340"/>
            <a:ext cx="6457950" cy="1406525"/>
            <a:chOff x="0" y="2477340"/>
            <a:chExt cx="6457950" cy="1406525"/>
          </a:xfrm>
        </p:grpSpPr>
        <p:sp>
          <p:nvSpPr>
            <p:cNvPr id="9" name="object 9"/>
            <p:cNvSpPr/>
            <p:nvPr/>
          </p:nvSpPr>
          <p:spPr>
            <a:xfrm>
              <a:off x="0" y="2477340"/>
              <a:ext cx="585470" cy="1398270"/>
            </a:xfrm>
            <a:custGeom>
              <a:avLst/>
              <a:gdLst/>
              <a:ahLst/>
              <a:cxnLst/>
              <a:rect l="l" t="t" r="r" b="b"/>
              <a:pathLst>
                <a:path w="585470" h="1398270">
                  <a:moveTo>
                    <a:pt x="0" y="0"/>
                  </a:moveTo>
                  <a:lnTo>
                    <a:pt x="0" y="1101255"/>
                  </a:lnTo>
                  <a:lnTo>
                    <a:pt x="476402" y="1398092"/>
                  </a:lnTo>
                  <a:lnTo>
                    <a:pt x="585216" y="533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5487" y="2731007"/>
              <a:ext cx="384175" cy="1153160"/>
            </a:xfrm>
            <a:custGeom>
              <a:avLst/>
              <a:gdLst/>
              <a:ahLst/>
              <a:cxnLst/>
              <a:rect l="l" t="t" r="r" b="b"/>
              <a:pathLst>
                <a:path w="384175" h="1153160">
                  <a:moveTo>
                    <a:pt x="384047" y="0"/>
                  </a:moveTo>
                  <a:lnTo>
                    <a:pt x="109727" y="279400"/>
                  </a:lnTo>
                  <a:lnTo>
                    <a:pt x="0" y="1152664"/>
                  </a:lnTo>
                  <a:lnTo>
                    <a:pt x="294805" y="722376"/>
                  </a:lnTo>
                  <a:lnTo>
                    <a:pt x="384047" y="0"/>
                  </a:lnTo>
                  <a:close/>
                </a:path>
              </a:pathLst>
            </a:custGeom>
            <a:solidFill>
              <a:srgbClr val="C264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0293" y="2731007"/>
              <a:ext cx="5687695" cy="722630"/>
            </a:xfrm>
            <a:custGeom>
              <a:avLst/>
              <a:gdLst/>
              <a:ahLst/>
              <a:cxnLst/>
              <a:rect l="l" t="t" r="r" b="b"/>
              <a:pathLst>
                <a:path w="5687695" h="722629">
                  <a:moveTo>
                    <a:pt x="5687656" y="0"/>
                  </a:moveTo>
                  <a:lnTo>
                    <a:pt x="89242" y="0"/>
                  </a:lnTo>
                  <a:lnTo>
                    <a:pt x="0" y="722376"/>
                  </a:lnTo>
                  <a:lnTo>
                    <a:pt x="5179707" y="717804"/>
                  </a:lnTo>
                  <a:lnTo>
                    <a:pt x="5687656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4315967"/>
            <a:ext cx="7686040" cy="1470025"/>
            <a:chOff x="0" y="4315967"/>
            <a:chExt cx="7686040" cy="1470025"/>
          </a:xfrm>
        </p:grpSpPr>
        <p:sp>
          <p:nvSpPr>
            <p:cNvPr id="13" name="object 13"/>
            <p:cNvSpPr/>
            <p:nvPr/>
          </p:nvSpPr>
          <p:spPr>
            <a:xfrm>
              <a:off x="0" y="4379297"/>
              <a:ext cx="585470" cy="1398270"/>
            </a:xfrm>
            <a:custGeom>
              <a:avLst/>
              <a:gdLst/>
              <a:ahLst/>
              <a:cxnLst/>
              <a:rect l="l" t="t" r="r" b="b"/>
              <a:pathLst>
                <a:path w="585470" h="1398270">
                  <a:moveTo>
                    <a:pt x="0" y="0"/>
                  </a:moveTo>
                  <a:lnTo>
                    <a:pt x="0" y="1101242"/>
                  </a:lnTo>
                  <a:lnTo>
                    <a:pt x="476402" y="1398092"/>
                  </a:lnTo>
                  <a:lnTo>
                    <a:pt x="585216" y="533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5487" y="4625032"/>
              <a:ext cx="384175" cy="1160780"/>
            </a:xfrm>
            <a:custGeom>
              <a:avLst/>
              <a:gdLst/>
              <a:ahLst/>
              <a:cxnLst/>
              <a:rect l="l" t="t" r="r" b="b"/>
              <a:pathLst>
                <a:path w="384175" h="1160779">
                  <a:moveTo>
                    <a:pt x="384047" y="0"/>
                  </a:moveTo>
                  <a:lnTo>
                    <a:pt x="109727" y="287324"/>
                  </a:lnTo>
                  <a:lnTo>
                    <a:pt x="0" y="1160589"/>
                  </a:lnTo>
                  <a:lnTo>
                    <a:pt x="292607" y="721156"/>
                  </a:lnTo>
                  <a:lnTo>
                    <a:pt x="384047" y="0"/>
                  </a:lnTo>
                  <a:close/>
                </a:path>
              </a:pathLst>
            </a:custGeom>
            <a:solidFill>
              <a:srgbClr val="7E2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7181" y="4315967"/>
              <a:ext cx="6918959" cy="1097280"/>
            </a:xfrm>
            <a:custGeom>
              <a:avLst/>
              <a:gdLst/>
              <a:ahLst/>
              <a:cxnLst/>
              <a:rect l="l" t="t" r="r" b="b"/>
              <a:pathLst>
                <a:path w="6918959" h="1097279">
                  <a:moveTo>
                    <a:pt x="6918465" y="0"/>
                  </a:moveTo>
                  <a:lnTo>
                    <a:pt x="5779948" y="0"/>
                  </a:lnTo>
                  <a:lnTo>
                    <a:pt x="5679503" y="309067"/>
                  </a:lnTo>
                  <a:lnTo>
                    <a:pt x="92354" y="309067"/>
                  </a:lnTo>
                  <a:lnTo>
                    <a:pt x="0" y="1031443"/>
                  </a:lnTo>
                  <a:lnTo>
                    <a:pt x="5443004" y="1036904"/>
                  </a:lnTo>
                  <a:lnTo>
                    <a:pt x="5423382" y="1097280"/>
                  </a:lnTo>
                  <a:lnTo>
                    <a:pt x="6561899" y="1097280"/>
                  </a:lnTo>
                  <a:lnTo>
                    <a:pt x="6918465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6521501"/>
            <a:ext cx="7686040" cy="1470025"/>
            <a:chOff x="0" y="6521501"/>
            <a:chExt cx="7686040" cy="1470025"/>
          </a:xfrm>
        </p:grpSpPr>
        <p:sp>
          <p:nvSpPr>
            <p:cNvPr id="17" name="object 17"/>
            <p:cNvSpPr/>
            <p:nvPr/>
          </p:nvSpPr>
          <p:spPr>
            <a:xfrm>
              <a:off x="0" y="6585020"/>
              <a:ext cx="585470" cy="1398270"/>
            </a:xfrm>
            <a:custGeom>
              <a:avLst/>
              <a:gdLst/>
              <a:ahLst/>
              <a:cxnLst/>
              <a:rect l="l" t="t" r="r" b="b"/>
              <a:pathLst>
                <a:path w="585470" h="1398270">
                  <a:moveTo>
                    <a:pt x="0" y="0"/>
                  </a:moveTo>
                  <a:lnTo>
                    <a:pt x="0" y="1101255"/>
                  </a:lnTo>
                  <a:lnTo>
                    <a:pt x="476402" y="1398092"/>
                  </a:lnTo>
                  <a:lnTo>
                    <a:pt x="585216" y="533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5487" y="6838690"/>
              <a:ext cx="384175" cy="1153160"/>
            </a:xfrm>
            <a:custGeom>
              <a:avLst/>
              <a:gdLst/>
              <a:ahLst/>
              <a:cxnLst/>
              <a:rect l="l" t="t" r="r" b="b"/>
              <a:pathLst>
                <a:path w="384175" h="1153159">
                  <a:moveTo>
                    <a:pt x="384047" y="0"/>
                  </a:moveTo>
                  <a:lnTo>
                    <a:pt x="109727" y="279399"/>
                  </a:lnTo>
                  <a:lnTo>
                    <a:pt x="0" y="1152664"/>
                  </a:lnTo>
                  <a:lnTo>
                    <a:pt x="294805" y="722375"/>
                  </a:lnTo>
                  <a:lnTo>
                    <a:pt x="384047" y="0"/>
                  </a:lnTo>
                  <a:close/>
                </a:path>
              </a:pathLst>
            </a:custGeom>
            <a:solidFill>
              <a:srgbClr val="0819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70293" y="6521500"/>
              <a:ext cx="6915784" cy="1097280"/>
            </a:xfrm>
            <a:custGeom>
              <a:avLst/>
              <a:gdLst/>
              <a:ahLst/>
              <a:cxnLst/>
              <a:rect l="l" t="t" r="r" b="b"/>
              <a:pathLst>
                <a:path w="6915784" h="1097279">
                  <a:moveTo>
                    <a:pt x="6915366" y="0"/>
                  </a:moveTo>
                  <a:lnTo>
                    <a:pt x="5776849" y="0"/>
                  </a:lnTo>
                  <a:lnTo>
                    <a:pt x="5673763" y="317195"/>
                  </a:lnTo>
                  <a:lnTo>
                    <a:pt x="89242" y="317195"/>
                  </a:lnTo>
                  <a:lnTo>
                    <a:pt x="0" y="1039571"/>
                  </a:lnTo>
                  <a:lnTo>
                    <a:pt x="5440413" y="1035329"/>
                  </a:lnTo>
                  <a:lnTo>
                    <a:pt x="5420284" y="1097280"/>
                  </a:lnTo>
                  <a:lnTo>
                    <a:pt x="6558801" y="1097280"/>
                  </a:lnTo>
                  <a:lnTo>
                    <a:pt x="6915366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398016" y="852931"/>
            <a:ext cx="4445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1" spc="300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46825" y="950507"/>
            <a:ext cx="429895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00" b="1" i="1" spc="345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27414" y="975415"/>
            <a:ext cx="2489835" cy="693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350" b="1" spc="240" dirty="0">
                <a:solidFill>
                  <a:srgbClr val="FFFFFF"/>
                </a:solidFill>
                <a:latin typeface="Calibri"/>
                <a:cs typeface="Calibri"/>
              </a:rPr>
              <a:t>REGISTER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80947" y="2578607"/>
            <a:ext cx="8350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1" spc="14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13051" y="2676183"/>
            <a:ext cx="481965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7625">
              <a:lnSpc>
                <a:spcPts val="3395"/>
              </a:lnSpc>
              <a:spcBef>
                <a:spcPts val="130"/>
              </a:spcBef>
            </a:pPr>
            <a:r>
              <a:rPr sz="2900" b="1" i="1" spc="345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ts val="1235"/>
              </a:lnSpc>
            </a:pP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GRADE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18639" y="1365148"/>
            <a:ext cx="4819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GRADE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950000" y="684795"/>
            <a:ext cx="1736089" cy="1097915"/>
            <a:chOff x="5950000" y="684795"/>
            <a:chExt cx="1736089" cy="1097915"/>
          </a:xfrm>
        </p:grpSpPr>
        <p:sp>
          <p:nvSpPr>
            <p:cNvPr id="27" name="object 27"/>
            <p:cNvSpPr/>
            <p:nvPr/>
          </p:nvSpPr>
          <p:spPr>
            <a:xfrm>
              <a:off x="6190580" y="684795"/>
              <a:ext cx="1495425" cy="1097280"/>
            </a:xfrm>
            <a:custGeom>
              <a:avLst/>
              <a:gdLst/>
              <a:ahLst/>
              <a:cxnLst/>
              <a:rect l="l" t="t" r="r" b="b"/>
              <a:pathLst>
                <a:path w="1495425" h="1097280">
                  <a:moveTo>
                    <a:pt x="1138516" y="1097267"/>
                  </a:moveTo>
                  <a:lnTo>
                    <a:pt x="0" y="1097267"/>
                  </a:lnTo>
                  <a:lnTo>
                    <a:pt x="356561" y="0"/>
                  </a:lnTo>
                  <a:lnTo>
                    <a:pt x="1495078" y="0"/>
                  </a:lnTo>
                  <a:lnTo>
                    <a:pt x="1138516" y="1097267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50000" y="685799"/>
              <a:ext cx="597535" cy="1097280"/>
            </a:xfrm>
            <a:custGeom>
              <a:avLst/>
              <a:gdLst/>
              <a:ahLst/>
              <a:cxnLst/>
              <a:rect l="l" t="t" r="r" b="b"/>
              <a:pathLst>
                <a:path w="597534" h="1097280">
                  <a:moveTo>
                    <a:pt x="597103" y="0"/>
                  </a:moveTo>
                  <a:lnTo>
                    <a:pt x="233629" y="316992"/>
                  </a:lnTo>
                  <a:lnTo>
                    <a:pt x="0" y="1035100"/>
                  </a:lnTo>
                  <a:lnTo>
                    <a:pt x="240576" y="1096860"/>
                  </a:lnTo>
                  <a:lnTo>
                    <a:pt x="597103" y="0"/>
                  </a:lnTo>
                  <a:close/>
                </a:path>
              </a:pathLst>
            </a:custGeom>
            <a:solidFill>
              <a:srgbClr val="C89C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950000" y="2412187"/>
            <a:ext cx="1736089" cy="1097915"/>
            <a:chOff x="5950000" y="2412187"/>
            <a:chExt cx="1736089" cy="1097915"/>
          </a:xfrm>
        </p:grpSpPr>
        <p:sp>
          <p:nvSpPr>
            <p:cNvPr id="30" name="object 30"/>
            <p:cNvSpPr/>
            <p:nvPr/>
          </p:nvSpPr>
          <p:spPr>
            <a:xfrm>
              <a:off x="6190571" y="2412187"/>
              <a:ext cx="1495425" cy="1097280"/>
            </a:xfrm>
            <a:custGeom>
              <a:avLst/>
              <a:gdLst/>
              <a:ahLst/>
              <a:cxnLst/>
              <a:rect l="l" t="t" r="r" b="b"/>
              <a:pathLst>
                <a:path w="1495425" h="1097279">
                  <a:moveTo>
                    <a:pt x="1138516" y="1097279"/>
                  </a:moveTo>
                  <a:lnTo>
                    <a:pt x="0" y="1097279"/>
                  </a:lnTo>
                  <a:lnTo>
                    <a:pt x="356565" y="0"/>
                  </a:lnTo>
                  <a:lnTo>
                    <a:pt x="1495095" y="0"/>
                  </a:lnTo>
                  <a:lnTo>
                    <a:pt x="1138516" y="1097279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50000" y="2413198"/>
              <a:ext cx="597535" cy="1097280"/>
            </a:xfrm>
            <a:custGeom>
              <a:avLst/>
              <a:gdLst/>
              <a:ahLst/>
              <a:cxnLst/>
              <a:rect l="l" t="t" r="r" b="b"/>
              <a:pathLst>
                <a:path w="597534" h="1097279">
                  <a:moveTo>
                    <a:pt x="597103" y="0"/>
                  </a:moveTo>
                  <a:lnTo>
                    <a:pt x="233629" y="316992"/>
                  </a:lnTo>
                  <a:lnTo>
                    <a:pt x="0" y="1035100"/>
                  </a:lnTo>
                  <a:lnTo>
                    <a:pt x="240576" y="1096860"/>
                  </a:lnTo>
                  <a:lnTo>
                    <a:pt x="597103" y="0"/>
                  </a:lnTo>
                  <a:close/>
                </a:path>
              </a:pathLst>
            </a:custGeom>
            <a:solidFill>
              <a:srgbClr val="C264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39943" y="2550914"/>
              <a:ext cx="833755" cy="833755"/>
            </a:xfrm>
            <a:custGeom>
              <a:avLst/>
              <a:gdLst/>
              <a:ahLst/>
              <a:cxnLst/>
              <a:rect l="l" t="t" r="r" b="b"/>
              <a:pathLst>
                <a:path w="833754" h="833754">
                  <a:moveTo>
                    <a:pt x="416813" y="0"/>
                  </a:moveTo>
                  <a:lnTo>
                    <a:pt x="368204" y="2804"/>
                  </a:lnTo>
                  <a:lnTo>
                    <a:pt x="321242" y="11008"/>
                  </a:lnTo>
                  <a:lnTo>
                    <a:pt x="276239" y="24299"/>
                  </a:lnTo>
                  <a:lnTo>
                    <a:pt x="233509" y="42365"/>
                  </a:lnTo>
                  <a:lnTo>
                    <a:pt x="193364" y="64892"/>
                  </a:lnTo>
                  <a:lnTo>
                    <a:pt x="156118" y="91569"/>
                  </a:lnTo>
                  <a:lnTo>
                    <a:pt x="122081" y="122081"/>
                  </a:lnTo>
                  <a:lnTo>
                    <a:pt x="91569" y="156118"/>
                  </a:lnTo>
                  <a:lnTo>
                    <a:pt x="64892" y="193364"/>
                  </a:lnTo>
                  <a:lnTo>
                    <a:pt x="42365" y="233509"/>
                  </a:lnTo>
                  <a:lnTo>
                    <a:pt x="24299" y="276239"/>
                  </a:lnTo>
                  <a:lnTo>
                    <a:pt x="11008" y="321242"/>
                  </a:lnTo>
                  <a:lnTo>
                    <a:pt x="2804" y="368204"/>
                  </a:lnTo>
                  <a:lnTo>
                    <a:pt x="0" y="416814"/>
                  </a:lnTo>
                  <a:lnTo>
                    <a:pt x="2804" y="465423"/>
                  </a:lnTo>
                  <a:lnTo>
                    <a:pt x="11008" y="512385"/>
                  </a:lnTo>
                  <a:lnTo>
                    <a:pt x="24299" y="557388"/>
                  </a:lnTo>
                  <a:lnTo>
                    <a:pt x="42365" y="600118"/>
                  </a:lnTo>
                  <a:lnTo>
                    <a:pt x="64892" y="640263"/>
                  </a:lnTo>
                  <a:lnTo>
                    <a:pt x="91569" y="677509"/>
                  </a:lnTo>
                  <a:lnTo>
                    <a:pt x="122081" y="711546"/>
                  </a:lnTo>
                  <a:lnTo>
                    <a:pt x="156118" y="742058"/>
                  </a:lnTo>
                  <a:lnTo>
                    <a:pt x="193364" y="768735"/>
                  </a:lnTo>
                  <a:lnTo>
                    <a:pt x="233509" y="791262"/>
                  </a:lnTo>
                  <a:lnTo>
                    <a:pt x="276239" y="809328"/>
                  </a:lnTo>
                  <a:lnTo>
                    <a:pt x="321242" y="822619"/>
                  </a:lnTo>
                  <a:lnTo>
                    <a:pt x="368204" y="830823"/>
                  </a:lnTo>
                  <a:lnTo>
                    <a:pt x="416813" y="833628"/>
                  </a:lnTo>
                  <a:lnTo>
                    <a:pt x="465423" y="830823"/>
                  </a:lnTo>
                  <a:lnTo>
                    <a:pt x="512385" y="822619"/>
                  </a:lnTo>
                  <a:lnTo>
                    <a:pt x="557388" y="809328"/>
                  </a:lnTo>
                  <a:lnTo>
                    <a:pt x="600118" y="791262"/>
                  </a:lnTo>
                  <a:lnTo>
                    <a:pt x="640263" y="768735"/>
                  </a:lnTo>
                  <a:lnTo>
                    <a:pt x="677509" y="742058"/>
                  </a:lnTo>
                  <a:lnTo>
                    <a:pt x="711546" y="711546"/>
                  </a:lnTo>
                  <a:lnTo>
                    <a:pt x="742058" y="677509"/>
                  </a:lnTo>
                  <a:lnTo>
                    <a:pt x="768735" y="640263"/>
                  </a:lnTo>
                  <a:lnTo>
                    <a:pt x="791262" y="600118"/>
                  </a:lnTo>
                  <a:lnTo>
                    <a:pt x="809328" y="557388"/>
                  </a:lnTo>
                  <a:lnTo>
                    <a:pt x="822619" y="512385"/>
                  </a:lnTo>
                  <a:lnTo>
                    <a:pt x="830823" y="465423"/>
                  </a:lnTo>
                  <a:lnTo>
                    <a:pt x="833627" y="416814"/>
                  </a:lnTo>
                  <a:lnTo>
                    <a:pt x="830823" y="368204"/>
                  </a:lnTo>
                  <a:lnTo>
                    <a:pt x="822619" y="321242"/>
                  </a:lnTo>
                  <a:lnTo>
                    <a:pt x="809328" y="276239"/>
                  </a:lnTo>
                  <a:lnTo>
                    <a:pt x="791262" y="233509"/>
                  </a:lnTo>
                  <a:lnTo>
                    <a:pt x="768735" y="193364"/>
                  </a:lnTo>
                  <a:lnTo>
                    <a:pt x="742058" y="156118"/>
                  </a:lnTo>
                  <a:lnTo>
                    <a:pt x="711546" y="122081"/>
                  </a:lnTo>
                  <a:lnTo>
                    <a:pt x="677509" y="91569"/>
                  </a:lnTo>
                  <a:lnTo>
                    <a:pt x="640263" y="64892"/>
                  </a:lnTo>
                  <a:lnTo>
                    <a:pt x="600118" y="42365"/>
                  </a:lnTo>
                  <a:lnTo>
                    <a:pt x="557388" y="24299"/>
                  </a:lnTo>
                  <a:lnTo>
                    <a:pt x="512385" y="11008"/>
                  </a:lnTo>
                  <a:lnTo>
                    <a:pt x="465423" y="2804"/>
                  </a:lnTo>
                  <a:lnTo>
                    <a:pt x="416813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31052" y="2542034"/>
              <a:ext cx="851535" cy="851535"/>
            </a:xfrm>
            <a:custGeom>
              <a:avLst/>
              <a:gdLst/>
              <a:ahLst/>
              <a:cxnLst/>
              <a:rect l="l" t="t" r="r" b="b"/>
              <a:pathLst>
                <a:path w="851534" h="851535">
                  <a:moveTo>
                    <a:pt x="425703" y="0"/>
                  </a:moveTo>
                  <a:lnTo>
                    <a:pt x="379384" y="2502"/>
                  </a:lnTo>
                  <a:lnTo>
                    <a:pt x="334493" y="9836"/>
                  </a:lnTo>
                  <a:lnTo>
                    <a:pt x="291292" y="21738"/>
                  </a:lnTo>
                  <a:lnTo>
                    <a:pt x="250044" y="37948"/>
                  </a:lnTo>
                  <a:lnTo>
                    <a:pt x="211010" y="58204"/>
                  </a:lnTo>
                  <a:lnTo>
                    <a:pt x="174451" y="82243"/>
                  </a:lnTo>
                  <a:lnTo>
                    <a:pt x="140629" y="109805"/>
                  </a:lnTo>
                  <a:lnTo>
                    <a:pt x="109806" y="140627"/>
                  </a:lnTo>
                  <a:lnTo>
                    <a:pt x="82244" y="174448"/>
                  </a:lnTo>
                  <a:lnTo>
                    <a:pt x="58204" y="211006"/>
                  </a:lnTo>
                  <a:lnTo>
                    <a:pt x="37948" y="250039"/>
                  </a:lnTo>
                  <a:lnTo>
                    <a:pt x="21738" y="291286"/>
                  </a:lnTo>
                  <a:lnTo>
                    <a:pt x="9836" y="334485"/>
                  </a:lnTo>
                  <a:lnTo>
                    <a:pt x="2502" y="379373"/>
                  </a:lnTo>
                  <a:lnTo>
                    <a:pt x="0" y="425691"/>
                  </a:lnTo>
                  <a:lnTo>
                    <a:pt x="2502" y="472010"/>
                  </a:lnTo>
                  <a:lnTo>
                    <a:pt x="9836" y="516901"/>
                  </a:lnTo>
                  <a:lnTo>
                    <a:pt x="21738" y="560102"/>
                  </a:lnTo>
                  <a:lnTo>
                    <a:pt x="37948" y="601350"/>
                  </a:lnTo>
                  <a:lnTo>
                    <a:pt x="58204" y="640385"/>
                  </a:lnTo>
                  <a:lnTo>
                    <a:pt x="82244" y="676944"/>
                  </a:lnTo>
                  <a:lnTo>
                    <a:pt x="109806" y="710765"/>
                  </a:lnTo>
                  <a:lnTo>
                    <a:pt x="140629" y="741588"/>
                  </a:lnTo>
                  <a:lnTo>
                    <a:pt x="174451" y="769150"/>
                  </a:lnTo>
                  <a:lnTo>
                    <a:pt x="211010" y="793190"/>
                  </a:lnTo>
                  <a:lnTo>
                    <a:pt x="250044" y="813446"/>
                  </a:lnTo>
                  <a:lnTo>
                    <a:pt x="291292" y="829656"/>
                  </a:lnTo>
                  <a:lnTo>
                    <a:pt x="334493" y="841559"/>
                  </a:lnTo>
                  <a:lnTo>
                    <a:pt x="379384" y="848892"/>
                  </a:lnTo>
                  <a:lnTo>
                    <a:pt x="425703" y="851395"/>
                  </a:lnTo>
                  <a:lnTo>
                    <a:pt x="472023" y="848892"/>
                  </a:lnTo>
                  <a:lnTo>
                    <a:pt x="516914" y="841559"/>
                  </a:lnTo>
                  <a:lnTo>
                    <a:pt x="545746" y="833615"/>
                  </a:lnTo>
                  <a:lnTo>
                    <a:pt x="425703" y="833615"/>
                  </a:lnTo>
                  <a:lnTo>
                    <a:pt x="378198" y="830865"/>
                  </a:lnTo>
                  <a:lnTo>
                    <a:pt x="332284" y="822822"/>
                  </a:lnTo>
                  <a:lnTo>
                    <a:pt x="288271" y="809794"/>
                  </a:lnTo>
                  <a:lnTo>
                    <a:pt x="246467" y="792090"/>
                  </a:lnTo>
                  <a:lnTo>
                    <a:pt x="207180" y="770017"/>
                  </a:lnTo>
                  <a:lnTo>
                    <a:pt x="170719" y="743885"/>
                  </a:lnTo>
                  <a:lnTo>
                    <a:pt x="137393" y="714001"/>
                  </a:lnTo>
                  <a:lnTo>
                    <a:pt x="107509" y="680675"/>
                  </a:lnTo>
                  <a:lnTo>
                    <a:pt x="81377" y="644214"/>
                  </a:lnTo>
                  <a:lnTo>
                    <a:pt x="59304" y="604928"/>
                  </a:lnTo>
                  <a:lnTo>
                    <a:pt x="41600" y="563124"/>
                  </a:lnTo>
                  <a:lnTo>
                    <a:pt x="28572" y="519111"/>
                  </a:lnTo>
                  <a:lnTo>
                    <a:pt x="20529" y="473197"/>
                  </a:lnTo>
                  <a:lnTo>
                    <a:pt x="17779" y="425691"/>
                  </a:lnTo>
                  <a:lnTo>
                    <a:pt x="20529" y="378185"/>
                  </a:lnTo>
                  <a:lnTo>
                    <a:pt x="28572" y="332271"/>
                  </a:lnTo>
                  <a:lnTo>
                    <a:pt x="41600" y="288258"/>
                  </a:lnTo>
                  <a:lnTo>
                    <a:pt x="59304" y="246454"/>
                  </a:lnTo>
                  <a:lnTo>
                    <a:pt x="81377" y="207167"/>
                  </a:lnTo>
                  <a:lnTo>
                    <a:pt x="107509" y="170706"/>
                  </a:lnTo>
                  <a:lnTo>
                    <a:pt x="137393" y="137380"/>
                  </a:lnTo>
                  <a:lnTo>
                    <a:pt x="170719" y="107497"/>
                  </a:lnTo>
                  <a:lnTo>
                    <a:pt x="207180" y="81364"/>
                  </a:lnTo>
                  <a:lnTo>
                    <a:pt x="246467" y="59292"/>
                  </a:lnTo>
                  <a:lnTo>
                    <a:pt x="288271" y="41587"/>
                  </a:lnTo>
                  <a:lnTo>
                    <a:pt x="332284" y="28559"/>
                  </a:lnTo>
                  <a:lnTo>
                    <a:pt x="378198" y="20516"/>
                  </a:lnTo>
                  <a:lnTo>
                    <a:pt x="425703" y="17767"/>
                  </a:lnTo>
                  <a:lnTo>
                    <a:pt x="545701" y="17767"/>
                  </a:lnTo>
                  <a:lnTo>
                    <a:pt x="516914" y="9836"/>
                  </a:lnTo>
                  <a:lnTo>
                    <a:pt x="472023" y="2502"/>
                  </a:lnTo>
                  <a:lnTo>
                    <a:pt x="425703" y="0"/>
                  </a:lnTo>
                  <a:close/>
                </a:path>
                <a:path w="851534" h="851535">
                  <a:moveTo>
                    <a:pt x="545701" y="17767"/>
                  </a:moveTo>
                  <a:lnTo>
                    <a:pt x="425703" y="17767"/>
                  </a:lnTo>
                  <a:lnTo>
                    <a:pt x="473209" y="20516"/>
                  </a:lnTo>
                  <a:lnTo>
                    <a:pt x="519123" y="28559"/>
                  </a:lnTo>
                  <a:lnTo>
                    <a:pt x="563136" y="41587"/>
                  </a:lnTo>
                  <a:lnTo>
                    <a:pt x="604940" y="59292"/>
                  </a:lnTo>
                  <a:lnTo>
                    <a:pt x="644227" y="81364"/>
                  </a:lnTo>
                  <a:lnTo>
                    <a:pt x="680688" y="107497"/>
                  </a:lnTo>
                  <a:lnTo>
                    <a:pt x="714014" y="137380"/>
                  </a:lnTo>
                  <a:lnTo>
                    <a:pt x="743898" y="170706"/>
                  </a:lnTo>
                  <a:lnTo>
                    <a:pt x="770030" y="207167"/>
                  </a:lnTo>
                  <a:lnTo>
                    <a:pt x="792103" y="246454"/>
                  </a:lnTo>
                  <a:lnTo>
                    <a:pt x="809807" y="288258"/>
                  </a:lnTo>
                  <a:lnTo>
                    <a:pt x="822835" y="332271"/>
                  </a:lnTo>
                  <a:lnTo>
                    <a:pt x="830878" y="378185"/>
                  </a:lnTo>
                  <a:lnTo>
                    <a:pt x="833627" y="425691"/>
                  </a:lnTo>
                  <a:lnTo>
                    <a:pt x="830878" y="473197"/>
                  </a:lnTo>
                  <a:lnTo>
                    <a:pt x="822835" y="519111"/>
                  </a:lnTo>
                  <a:lnTo>
                    <a:pt x="809807" y="563124"/>
                  </a:lnTo>
                  <a:lnTo>
                    <a:pt x="792103" y="604928"/>
                  </a:lnTo>
                  <a:lnTo>
                    <a:pt x="770030" y="644214"/>
                  </a:lnTo>
                  <a:lnTo>
                    <a:pt x="743898" y="680675"/>
                  </a:lnTo>
                  <a:lnTo>
                    <a:pt x="714014" y="714001"/>
                  </a:lnTo>
                  <a:lnTo>
                    <a:pt x="680688" y="743885"/>
                  </a:lnTo>
                  <a:lnTo>
                    <a:pt x="644227" y="770017"/>
                  </a:lnTo>
                  <a:lnTo>
                    <a:pt x="604940" y="792090"/>
                  </a:lnTo>
                  <a:lnTo>
                    <a:pt x="563136" y="809794"/>
                  </a:lnTo>
                  <a:lnTo>
                    <a:pt x="519123" y="822822"/>
                  </a:lnTo>
                  <a:lnTo>
                    <a:pt x="473209" y="830865"/>
                  </a:lnTo>
                  <a:lnTo>
                    <a:pt x="425703" y="833615"/>
                  </a:lnTo>
                  <a:lnTo>
                    <a:pt x="545746" y="833615"/>
                  </a:lnTo>
                  <a:lnTo>
                    <a:pt x="601363" y="813446"/>
                  </a:lnTo>
                  <a:lnTo>
                    <a:pt x="640397" y="793190"/>
                  </a:lnTo>
                  <a:lnTo>
                    <a:pt x="676956" y="769150"/>
                  </a:lnTo>
                  <a:lnTo>
                    <a:pt x="710778" y="741588"/>
                  </a:lnTo>
                  <a:lnTo>
                    <a:pt x="741601" y="710765"/>
                  </a:lnTo>
                  <a:lnTo>
                    <a:pt x="769163" y="676944"/>
                  </a:lnTo>
                  <a:lnTo>
                    <a:pt x="793203" y="640385"/>
                  </a:lnTo>
                  <a:lnTo>
                    <a:pt x="813459" y="601350"/>
                  </a:lnTo>
                  <a:lnTo>
                    <a:pt x="829669" y="560102"/>
                  </a:lnTo>
                  <a:lnTo>
                    <a:pt x="841571" y="516901"/>
                  </a:lnTo>
                  <a:lnTo>
                    <a:pt x="848905" y="472010"/>
                  </a:lnTo>
                  <a:lnTo>
                    <a:pt x="851407" y="425691"/>
                  </a:lnTo>
                  <a:lnTo>
                    <a:pt x="848905" y="379373"/>
                  </a:lnTo>
                  <a:lnTo>
                    <a:pt x="841571" y="334485"/>
                  </a:lnTo>
                  <a:lnTo>
                    <a:pt x="829669" y="291286"/>
                  </a:lnTo>
                  <a:lnTo>
                    <a:pt x="813459" y="250039"/>
                  </a:lnTo>
                  <a:lnTo>
                    <a:pt x="793203" y="211006"/>
                  </a:lnTo>
                  <a:lnTo>
                    <a:pt x="769163" y="174448"/>
                  </a:lnTo>
                  <a:lnTo>
                    <a:pt x="741601" y="140627"/>
                  </a:lnTo>
                  <a:lnTo>
                    <a:pt x="710778" y="109805"/>
                  </a:lnTo>
                  <a:lnTo>
                    <a:pt x="676956" y="82243"/>
                  </a:lnTo>
                  <a:lnTo>
                    <a:pt x="640397" y="58204"/>
                  </a:lnTo>
                  <a:lnTo>
                    <a:pt x="601363" y="37948"/>
                  </a:lnTo>
                  <a:lnTo>
                    <a:pt x="560115" y="21738"/>
                  </a:lnTo>
                  <a:lnTo>
                    <a:pt x="545701" y="17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90110" y="2746288"/>
              <a:ext cx="377825" cy="488950"/>
            </a:xfrm>
            <a:custGeom>
              <a:avLst/>
              <a:gdLst/>
              <a:ahLst/>
              <a:cxnLst/>
              <a:rect l="l" t="t" r="r" b="b"/>
              <a:pathLst>
                <a:path w="377825" h="488950">
                  <a:moveTo>
                    <a:pt x="374154" y="0"/>
                  </a:moveTo>
                  <a:lnTo>
                    <a:pt x="3619" y="0"/>
                  </a:lnTo>
                  <a:lnTo>
                    <a:pt x="0" y="3619"/>
                  </a:lnTo>
                  <a:lnTo>
                    <a:pt x="0" y="485152"/>
                  </a:lnTo>
                  <a:lnTo>
                    <a:pt x="3619" y="488772"/>
                  </a:lnTo>
                  <a:lnTo>
                    <a:pt x="369684" y="488772"/>
                  </a:lnTo>
                  <a:lnTo>
                    <a:pt x="374154" y="488772"/>
                  </a:lnTo>
                  <a:lnTo>
                    <a:pt x="377774" y="485152"/>
                  </a:lnTo>
                  <a:lnTo>
                    <a:pt x="377774" y="3619"/>
                  </a:lnTo>
                  <a:lnTo>
                    <a:pt x="374154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79059" y="2735248"/>
              <a:ext cx="400050" cy="511175"/>
            </a:xfrm>
            <a:custGeom>
              <a:avLst/>
              <a:gdLst/>
              <a:ahLst/>
              <a:cxnLst/>
              <a:rect l="l" t="t" r="r" b="b"/>
              <a:pathLst>
                <a:path w="400050" h="511175">
                  <a:moveTo>
                    <a:pt x="380733" y="0"/>
                  </a:moveTo>
                  <a:lnTo>
                    <a:pt x="19138" y="0"/>
                  </a:lnTo>
                  <a:lnTo>
                    <a:pt x="11696" y="1506"/>
                  </a:lnTo>
                  <a:lnTo>
                    <a:pt x="5611" y="5610"/>
                  </a:lnTo>
                  <a:lnTo>
                    <a:pt x="1506" y="11690"/>
                  </a:lnTo>
                  <a:lnTo>
                    <a:pt x="0" y="19126"/>
                  </a:lnTo>
                  <a:lnTo>
                    <a:pt x="0" y="491718"/>
                  </a:lnTo>
                  <a:lnTo>
                    <a:pt x="1506" y="499161"/>
                  </a:lnTo>
                  <a:lnTo>
                    <a:pt x="5611" y="505245"/>
                  </a:lnTo>
                  <a:lnTo>
                    <a:pt x="11696" y="509351"/>
                  </a:lnTo>
                  <a:lnTo>
                    <a:pt x="19138" y="510857"/>
                  </a:lnTo>
                  <a:lnTo>
                    <a:pt x="380733" y="510857"/>
                  </a:lnTo>
                  <a:lnTo>
                    <a:pt x="388176" y="509351"/>
                  </a:lnTo>
                  <a:lnTo>
                    <a:pt x="394260" y="505245"/>
                  </a:lnTo>
                  <a:lnTo>
                    <a:pt x="398365" y="499161"/>
                  </a:lnTo>
                  <a:lnTo>
                    <a:pt x="399872" y="491718"/>
                  </a:lnTo>
                  <a:lnTo>
                    <a:pt x="399872" y="488772"/>
                  </a:lnTo>
                  <a:lnTo>
                    <a:pt x="22085" y="488772"/>
                  </a:lnTo>
                  <a:lnTo>
                    <a:pt x="22085" y="22085"/>
                  </a:lnTo>
                  <a:lnTo>
                    <a:pt x="399872" y="22085"/>
                  </a:lnTo>
                  <a:lnTo>
                    <a:pt x="399872" y="19126"/>
                  </a:lnTo>
                  <a:lnTo>
                    <a:pt x="398365" y="11690"/>
                  </a:lnTo>
                  <a:lnTo>
                    <a:pt x="394260" y="5610"/>
                  </a:lnTo>
                  <a:lnTo>
                    <a:pt x="388176" y="1506"/>
                  </a:lnTo>
                  <a:lnTo>
                    <a:pt x="380733" y="0"/>
                  </a:lnTo>
                  <a:close/>
                </a:path>
                <a:path w="400050" h="511175">
                  <a:moveTo>
                    <a:pt x="399872" y="22085"/>
                  </a:moveTo>
                  <a:lnTo>
                    <a:pt x="377774" y="22085"/>
                  </a:lnTo>
                  <a:lnTo>
                    <a:pt x="377774" y="488772"/>
                  </a:lnTo>
                  <a:lnTo>
                    <a:pt x="399872" y="488772"/>
                  </a:lnTo>
                  <a:lnTo>
                    <a:pt x="399872" y="220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745636" y="2701817"/>
              <a:ext cx="377825" cy="488950"/>
            </a:xfrm>
            <a:custGeom>
              <a:avLst/>
              <a:gdLst/>
              <a:ahLst/>
              <a:cxnLst/>
              <a:rect l="l" t="t" r="r" b="b"/>
              <a:pathLst>
                <a:path w="377825" h="488950">
                  <a:moveTo>
                    <a:pt x="374154" y="0"/>
                  </a:moveTo>
                  <a:lnTo>
                    <a:pt x="3619" y="0"/>
                  </a:lnTo>
                  <a:lnTo>
                    <a:pt x="0" y="3619"/>
                  </a:lnTo>
                  <a:lnTo>
                    <a:pt x="0" y="485152"/>
                  </a:lnTo>
                  <a:lnTo>
                    <a:pt x="3619" y="488772"/>
                  </a:lnTo>
                  <a:lnTo>
                    <a:pt x="369684" y="488772"/>
                  </a:lnTo>
                  <a:lnTo>
                    <a:pt x="374154" y="488772"/>
                  </a:lnTo>
                  <a:lnTo>
                    <a:pt x="377774" y="485152"/>
                  </a:lnTo>
                  <a:lnTo>
                    <a:pt x="377774" y="3619"/>
                  </a:lnTo>
                  <a:lnTo>
                    <a:pt x="374154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734587" y="2690776"/>
              <a:ext cx="400050" cy="511175"/>
            </a:xfrm>
            <a:custGeom>
              <a:avLst/>
              <a:gdLst/>
              <a:ahLst/>
              <a:cxnLst/>
              <a:rect l="l" t="t" r="r" b="b"/>
              <a:pathLst>
                <a:path w="400050" h="511175">
                  <a:moveTo>
                    <a:pt x="380733" y="0"/>
                  </a:moveTo>
                  <a:lnTo>
                    <a:pt x="19138" y="0"/>
                  </a:lnTo>
                  <a:lnTo>
                    <a:pt x="11696" y="1506"/>
                  </a:lnTo>
                  <a:lnTo>
                    <a:pt x="5611" y="5610"/>
                  </a:lnTo>
                  <a:lnTo>
                    <a:pt x="1506" y="11690"/>
                  </a:lnTo>
                  <a:lnTo>
                    <a:pt x="0" y="19126"/>
                  </a:lnTo>
                  <a:lnTo>
                    <a:pt x="0" y="491718"/>
                  </a:lnTo>
                  <a:lnTo>
                    <a:pt x="1506" y="499161"/>
                  </a:lnTo>
                  <a:lnTo>
                    <a:pt x="5611" y="505245"/>
                  </a:lnTo>
                  <a:lnTo>
                    <a:pt x="11696" y="509351"/>
                  </a:lnTo>
                  <a:lnTo>
                    <a:pt x="19138" y="510857"/>
                  </a:lnTo>
                  <a:lnTo>
                    <a:pt x="380733" y="510857"/>
                  </a:lnTo>
                  <a:lnTo>
                    <a:pt x="388174" y="509351"/>
                  </a:lnTo>
                  <a:lnTo>
                    <a:pt x="394254" y="505245"/>
                  </a:lnTo>
                  <a:lnTo>
                    <a:pt x="398355" y="499161"/>
                  </a:lnTo>
                  <a:lnTo>
                    <a:pt x="399859" y="491718"/>
                  </a:lnTo>
                  <a:lnTo>
                    <a:pt x="399859" y="488772"/>
                  </a:lnTo>
                  <a:lnTo>
                    <a:pt x="22085" y="488772"/>
                  </a:lnTo>
                  <a:lnTo>
                    <a:pt x="22085" y="22085"/>
                  </a:lnTo>
                  <a:lnTo>
                    <a:pt x="399859" y="22085"/>
                  </a:lnTo>
                  <a:lnTo>
                    <a:pt x="399859" y="19126"/>
                  </a:lnTo>
                  <a:lnTo>
                    <a:pt x="398355" y="11690"/>
                  </a:lnTo>
                  <a:lnTo>
                    <a:pt x="394254" y="5610"/>
                  </a:lnTo>
                  <a:lnTo>
                    <a:pt x="388174" y="1506"/>
                  </a:lnTo>
                  <a:lnTo>
                    <a:pt x="380733" y="0"/>
                  </a:lnTo>
                  <a:close/>
                </a:path>
                <a:path w="400050" h="511175">
                  <a:moveTo>
                    <a:pt x="399859" y="22085"/>
                  </a:moveTo>
                  <a:lnTo>
                    <a:pt x="377774" y="22085"/>
                  </a:lnTo>
                  <a:lnTo>
                    <a:pt x="377774" y="488772"/>
                  </a:lnTo>
                  <a:lnTo>
                    <a:pt x="399859" y="488772"/>
                  </a:lnTo>
                  <a:lnTo>
                    <a:pt x="399859" y="220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816453" y="276553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4902" y="0"/>
                  </a:moveTo>
                  <a:lnTo>
                    <a:pt x="4241" y="0"/>
                  </a:lnTo>
                  <a:lnTo>
                    <a:pt x="0" y="4241"/>
                  </a:lnTo>
                  <a:lnTo>
                    <a:pt x="0" y="54889"/>
                  </a:lnTo>
                  <a:lnTo>
                    <a:pt x="4241" y="59131"/>
                  </a:lnTo>
                  <a:lnTo>
                    <a:pt x="49669" y="59131"/>
                  </a:lnTo>
                  <a:lnTo>
                    <a:pt x="54902" y="59131"/>
                  </a:lnTo>
                  <a:lnTo>
                    <a:pt x="59131" y="54889"/>
                  </a:lnTo>
                  <a:lnTo>
                    <a:pt x="59131" y="4241"/>
                  </a:lnTo>
                  <a:lnTo>
                    <a:pt x="54902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813303" y="2762380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59778" y="0"/>
                  </a:moveTo>
                  <a:lnTo>
                    <a:pt x="5664" y="0"/>
                  </a:lnTo>
                  <a:lnTo>
                    <a:pt x="0" y="5664"/>
                  </a:lnTo>
                  <a:lnTo>
                    <a:pt x="0" y="59778"/>
                  </a:lnTo>
                  <a:lnTo>
                    <a:pt x="5664" y="65443"/>
                  </a:lnTo>
                  <a:lnTo>
                    <a:pt x="59778" y="65443"/>
                  </a:lnTo>
                  <a:lnTo>
                    <a:pt x="65443" y="59778"/>
                  </a:lnTo>
                  <a:lnTo>
                    <a:pt x="65443" y="59131"/>
                  </a:lnTo>
                  <a:lnTo>
                    <a:pt x="9143" y="59131"/>
                  </a:lnTo>
                  <a:lnTo>
                    <a:pt x="6311" y="56299"/>
                  </a:lnTo>
                  <a:lnTo>
                    <a:pt x="6311" y="9144"/>
                  </a:lnTo>
                  <a:lnTo>
                    <a:pt x="9143" y="6311"/>
                  </a:lnTo>
                  <a:lnTo>
                    <a:pt x="65443" y="6311"/>
                  </a:lnTo>
                  <a:lnTo>
                    <a:pt x="65443" y="5664"/>
                  </a:lnTo>
                  <a:lnTo>
                    <a:pt x="59778" y="0"/>
                  </a:lnTo>
                  <a:close/>
                </a:path>
                <a:path w="66040" h="66039">
                  <a:moveTo>
                    <a:pt x="65443" y="6311"/>
                  </a:moveTo>
                  <a:lnTo>
                    <a:pt x="56299" y="6311"/>
                  </a:lnTo>
                  <a:lnTo>
                    <a:pt x="59131" y="9144"/>
                  </a:lnTo>
                  <a:lnTo>
                    <a:pt x="59131" y="56299"/>
                  </a:lnTo>
                  <a:lnTo>
                    <a:pt x="56299" y="59131"/>
                  </a:lnTo>
                  <a:lnTo>
                    <a:pt x="65443" y="59131"/>
                  </a:lnTo>
                  <a:lnTo>
                    <a:pt x="65443" y="63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816453" y="286639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4902" y="0"/>
                  </a:moveTo>
                  <a:lnTo>
                    <a:pt x="4241" y="0"/>
                  </a:lnTo>
                  <a:lnTo>
                    <a:pt x="0" y="4241"/>
                  </a:lnTo>
                  <a:lnTo>
                    <a:pt x="0" y="54889"/>
                  </a:lnTo>
                  <a:lnTo>
                    <a:pt x="4241" y="59131"/>
                  </a:lnTo>
                  <a:lnTo>
                    <a:pt x="49669" y="59131"/>
                  </a:lnTo>
                  <a:lnTo>
                    <a:pt x="54902" y="59131"/>
                  </a:lnTo>
                  <a:lnTo>
                    <a:pt x="59131" y="54889"/>
                  </a:lnTo>
                  <a:lnTo>
                    <a:pt x="59131" y="4241"/>
                  </a:lnTo>
                  <a:lnTo>
                    <a:pt x="54902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813303" y="2863243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59778" y="0"/>
                  </a:moveTo>
                  <a:lnTo>
                    <a:pt x="5664" y="0"/>
                  </a:lnTo>
                  <a:lnTo>
                    <a:pt x="0" y="5664"/>
                  </a:lnTo>
                  <a:lnTo>
                    <a:pt x="0" y="59778"/>
                  </a:lnTo>
                  <a:lnTo>
                    <a:pt x="5664" y="65443"/>
                  </a:lnTo>
                  <a:lnTo>
                    <a:pt x="59778" y="65443"/>
                  </a:lnTo>
                  <a:lnTo>
                    <a:pt x="65443" y="59778"/>
                  </a:lnTo>
                  <a:lnTo>
                    <a:pt x="65443" y="59131"/>
                  </a:lnTo>
                  <a:lnTo>
                    <a:pt x="9143" y="59131"/>
                  </a:lnTo>
                  <a:lnTo>
                    <a:pt x="6311" y="56299"/>
                  </a:lnTo>
                  <a:lnTo>
                    <a:pt x="6311" y="9144"/>
                  </a:lnTo>
                  <a:lnTo>
                    <a:pt x="9143" y="6311"/>
                  </a:lnTo>
                  <a:lnTo>
                    <a:pt x="65443" y="6311"/>
                  </a:lnTo>
                  <a:lnTo>
                    <a:pt x="65443" y="5664"/>
                  </a:lnTo>
                  <a:lnTo>
                    <a:pt x="59778" y="0"/>
                  </a:lnTo>
                  <a:close/>
                </a:path>
                <a:path w="66040" h="66039">
                  <a:moveTo>
                    <a:pt x="65443" y="6311"/>
                  </a:moveTo>
                  <a:lnTo>
                    <a:pt x="56299" y="6311"/>
                  </a:lnTo>
                  <a:lnTo>
                    <a:pt x="59131" y="9144"/>
                  </a:lnTo>
                  <a:lnTo>
                    <a:pt x="59131" y="56299"/>
                  </a:lnTo>
                  <a:lnTo>
                    <a:pt x="56299" y="59131"/>
                  </a:lnTo>
                  <a:lnTo>
                    <a:pt x="65443" y="59131"/>
                  </a:lnTo>
                  <a:lnTo>
                    <a:pt x="65443" y="63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816453" y="2967257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4902" y="0"/>
                  </a:moveTo>
                  <a:lnTo>
                    <a:pt x="4241" y="0"/>
                  </a:lnTo>
                  <a:lnTo>
                    <a:pt x="0" y="4241"/>
                  </a:lnTo>
                  <a:lnTo>
                    <a:pt x="0" y="54889"/>
                  </a:lnTo>
                  <a:lnTo>
                    <a:pt x="4241" y="59131"/>
                  </a:lnTo>
                  <a:lnTo>
                    <a:pt x="49669" y="59131"/>
                  </a:lnTo>
                  <a:lnTo>
                    <a:pt x="54902" y="59131"/>
                  </a:lnTo>
                  <a:lnTo>
                    <a:pt x="59131" y="54889"/>
                  </a:lnTo>
                  <a:lnTo>
                    <a:pt x="59131" y="4241"/>
                  </a:lnTo>
                  <a:lnTo>
                    <a:pt x="54902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813303" y="2964098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59778" y="0"/>
                  </a:moveTo>
                  <a:lnTo>
                    <a:pt x="5664" y="0"/>
                  </a:lnTo>
                  <a:lnTo>
                    <a:pt x="0" y="5664"/>
                  </a:lnTo>
                  <a:lnTo>
                    <a:pt x="0" y="59778"/>
                  </a:lnTo>
                  <a:lnTo>
                    <a:pt x="5664" y="65443"/>
                  </a:lnTo>
                  <a:lnTo>
                    <a:pt x="59778" y="65443"/>
                  </a:lnTo>
                  <a:lnTo>
                    <a:pt x="65443" y="59778"/>
                  </a:lnTo>
                  <a:lnTo>
                    <a:pt x="65443" y="59131"/>
                  </a:lnTo>
                  <a:lnTo>
                    <a:pt x="9143" y="59131"/>
                  </a:lnTo>
                  <a:lnTo>
                    <a:pt x="6311" y="56299"/>
                  </a:lnTo>
                  <a:lnTo>
                    <a:pt x="6311" y="9144"/>
                  </a:lnTo>
                  <a:lnTo>
                    <a:pt x="9143" y="6311"/>
                  </a:lnTo>
                  <a:lnTo>
                    <a:pt x="65443" y="6311"/>
                  </a:lnTo>
                  <a:lnTo>
                    <a:pt x="65443" y="5664"/>
                  </a:lnTo>
                  <a:lnTo>
                    <a:pt x="59778" y="0"/>
                  </a:lnTo>
                  <a:close/>
                </a:path>
                <a:path w="66040" h="66039">
                  <a:moveTo>
                    <a:pt x="65443" y="6311"/>
                  </a:moveTo>
                  <a:lnTo>
                    <a:pt x="56299" y="6311"/>
                  </a:lnTo>
                  <a:lnTo>
                    <a:pt x="59131" y="9144"/>
                  </a:lnTo>
                  <a:lnTo>
                    <a:pt x="59131" y="56299"/>
                  </a:lnTo>
                  <a:lnTo>
                    <a:pt x="56299" y="59131"/>
                  </a:lnTo>
                  <a:lnTo>
                    <a:pt x="65443" y="59131"/>
                  </a:lnTo>
                  <a:lnTo>
                    <a:pt x="65443" y="63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816453" y="3068116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4902" y="0"/>
                  </a:moveTo>
                  <a:lnTo>
                    <a:pt x="4241" y="0"/>
                  </a:lnTo>
                  <a:lnTo>
                    <a:pt x="0" y="4241"/>
                  </a:lnTo>
                  <a:lnTo>
                    <a:pt x="0" y="54889"/>
                  </a:lnTo>
                  <a:lnTo>
                    <a:pt x="4241" y="59131"/>
                  </a:lnTo>
                  <a:lnTo>
                    <a:pt x="49669" y="59131"/>
                  </a:lnTo>
                  <a:lnTo>
                    <a:pt x="54902" y="59131"/>
                  </a:lnTo>
                  <a:lnTo>
                    <a:pt x="59131" y="54889"/>
                  </a:lnTo>
                  <a:lnTo>
                    <a:pt x="59131" y="4241"/>
                  </a:lnTo>
                  <a:lnTo>
                    <a:pt x="54902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813296" y="2748406"/>
              <a:ext cx="89535" cy="382270"/>
            </a:xfrm>
            <a:custGeom>
              <a:avLst/>
              <a:gdLst/>
              <a:ahLst/>
              <a:cxnLst/>
              <a:rect l="l" t="t" r="r" b="b"/>
              <a:pathLst>
                <a:path w="89534" h="382269">
                  <a:moveTo>
                    <a:pt x="65443" y="322224"/>
                  </a:moveTo>
                  <a:lnTo>
                    <a:pt x="59778" y="316560"/>
                  </a:lnTo>
                  <a:lnTo>
                    <a:pt x="59131" y="316560"/>
                  </a:lnTo>
                  <a:lnTo>
                    <a:pt x="59131" y="325704"/>
                  </a:lnTo>
                  <a:lnTo>
                    <a:pt x="59131" y="372859"/>
                  </a:lnTo>
                  <a:lnTo>
                    <a:pt x="56299" y="375691"/>
                  </a:lnTo>
                  <a:lnTo>
                    <a:pt x="9144" y="375691"/>
                  </a:lnTo>
                  <a:lnTo>
                    <a:pt x="6311" y="372859"/>
                  </a:lnTo>
                  <a:lnTo>
                    <a:pt x="6311" y="325704"/>
                  </a:lnTo>
                  <a:lnTo>
                    <a:pt x="9144" y="322872"/>
                  </a:lnTo>
                  <a:lnTo>
                    <a:pt x="56299" y="322872"/>
                  </a:lnTo>
                  <a:lnTo>
                    <a:pt x="59131" y="325704"/>
                  </a:lnTo>
                  <a:lnTo>
                    <a:pt x="59131" y="316560"/>
                  </a:lnTo>
                  <a:lnTo>
                    <a:pt x="5664" y="316560"/>
                  </a:lnTo>
                  <a:lnTo>
                    <a:pt x="0" y="322224"/>
                  </a:lnTo>
                  <a:lnTo>
                    <a:pt x="0" y="376339"/>
                  </a:lnTo>
                  <a:lnTo>
                    <a:pt x="5664" y="382003"/>
                  </a:lnTo>
                  <a:lnTo>
                    <a:pt x="59778" y="382003"/>
                  </a:lnTo>
                  <a:lnTo>
                    <a:pt x="65443" y="376339"/>
                  </a:lnTo>
                  <a:lnTo>
                    <a:pt x="65443" y="375691"/>
                  </a:lnTo>
                  <a:lnTo>
                    <a:pt x="65443" y="322872"/>
                  </a:lnTo>
                  <a:lnTo>
                    <a:pt x="65443" y="322224"/>
                  </a:lnTo>
                  <a:close/>
                </a:path>
                <a:path w="89534" h="382269">
                  <a:moveTo>
                    <a:pt x="88976" y="213487"/>
                  </a:moveTo>
                  <a:lnTo>
                    <a:pt x="87426" y="211937"/>
                  </a:lnTo>
                  <a:lnTo>
                    <a:pt x="78562" y="203073"/>
                  </a:lnTo>
                  <a:lnTo>
                    <a:pt x="76047" y="203073"/>
                  </a:lnTo>
                  <a:lnTo>
                    <a:pt x="37553" y="241566"/>
                  </a:lnTo>
                  <a:lnTo>
                    <a:pt x="35039" y="241566"/>
                  </a:lnTo>
                  <a:lnTo>
                    <a:pt x="24498" y="231025"/>
                  </a:lnTo>
                  <a:lnTo>
                    <a:pt x="21983" y="231025"/>
                  </a:lnTo>
                  <a:lnTo>
                    <a:pt x="11582" y="241439"/>
                  </a:lnTo>
                  <a:lnTo>
                    <a:pt x="11582" y="243954"/>
                  </a:lnTo>
                  <a:lnTo>
                    <a:pt x="35039" y="267411"/>
                  </a:lnTo>
                  <a:lnTo>
                    <a:pt x="37553" y="267411"/>
                  </a:lnTo>
                  <a:lnTo>
                    <a:pt x="88976" y="216001"/>
                  </a:lnTo>
                  <a:lnTo>
                    <a:pt x="88976" y="213487"/>
                  </a:lnTo>
                  <a:close/>
                </a:path>
                <a:path w="89534" h="382269">
                  <a:moveTo>
                    <a:pt x="88976" y="111950"/>
                  </a:moveTo>
                  <a:lnTo>
                    <a:pt x="87426" y="110401"/>
                  </a:lnTo>
                  <a:lnTo>
                    <a:pt x="78562" y="101536"/>
                  </a:lnTo>
                  <a:lnTo>
                    <a:pt x="76047" y="101536"/>
                  </a:lnTo>
                  <a:lnTo>
                    <a:pt x="37553" y="140030"/>
                  </a:lnTo>
                  <a:lnTo>
                    <a:pt x="35039" y="140030"/>
                  </a:lnTo>
                  <a:lnTo>
                    <a:pt x="24498" y="129489"/>
                  </a:lnTo>
                  <a:lnTo>
                    <a:pt x="21983" y="129489"/>
                  </a:lnTo>
                  <a:lnTo>
                    <a:pt x="11582" y="139903"/>
                  </a:lnTo>
                  <a:lnTo>
                    <a:pt x="11582" y="142417"/>
                  </a:lnTo>
                  <a:lnTo>
                    <a:pt x="35039" y="165887"/>
                  </a:lnTo>
                  <a:lnTo>
                    <a:pt x="37553" y="165887"/>
                  </a:lnTo>
                  <a:lnTo>
                    <a:pt x="88976" y="114465"/>
                  </a:lnTo>
                  <a:lnTo>
                    <a:pt x="88976" y="111950"/>
                  </a:lnTo>
                  <a:close/>
                </a:path>
                <a:path w="89534" h="382269">
                  <a:moveTo>
                    <a:pt x="88976" y="10414"/>
                  </a:moveTo>
                  <a:lnTo>
                    <a:pt x="87426" y="8864"/>
                  </a:lnTo>
                  <a:lnTo>
                    <a:pt x="78562" y="0"/>
                  </a:lnTo>
                  <a:lnTo>
                    <a:pt x="76047" y="0"/>
                  </a:lnTo>
                  <a:lnTo>
                    <a:pt x="37553" y="38493"/>
                  </a:lnTo>
                  <a:lnTo>
                    <a:pt x="35039" y="38493"/>
                  </a:lnTo>
                  <a:lnTo>
                    <a:pt x="24498" y="27952"/>
                  </a:lnTo>
                  <a:lnTo>
                    <a:pt x="21983" y="27952"/>
                  </a:lnTo>
                  <a:lnTo>
                    <a:pt x="11582" y="38366"/>
                  </a:lnTo>
                  <a:lnTo>
                    <a:pt x="11582" y="40881"/>
                  </a:lnTo>
                  <a:lnTo>
                    <a:pt x="35039" y="64350"/>
                  </a:lnTo>
                  <a:lnTo>
                    <a:pt x="37553" y="64350"/>
                  </a:lnTo>
                  <a:lnTo>
                    <a:pt x="88976" y="12928"/>
                  </a:lnTo>
                  <a:lnTo>
                    <a:pt x="88976" y="104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527414" y="2720257"/>
            <a:ext cx="1349375" cy="693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350" b="1" spc="145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85011" y="4475479"/>
            <a:ext cx="8350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1" spc="145" dirty="0">
                <a:solidFill>
                  <a:srgbClr val="FFFFFF"/>
                </a:solidFill>
                <a:latin typeface="Times New Roman"/>
                <a:cs typeface="Times New Roman"/>
              </a:rPr>
              <a:t>11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91188" y="4573055"/>
            <a:ext cx="39878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00" b="1" i="1" spc="225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27414" y="4613859"/>
            <a:ext cx="1685925" cy="693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350" b="1" spc="175" dirty="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93139" y="6683247"/>
            <a:ext cx="8350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1" spc="145" dirty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27414" y="6821449"/>
            <a:ext cx="2738755" cy="693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350" b="1" spc="90" dirty="0">
                <a:solidFill>
                  <a:srgbClr val="FFFFFF"/>
                </a:solidFill>
                <a:latin typeface="Calibri"/>
                <a:cs typeface="Calibri"/>
              </a:rPr>
              <a:t>GRADUATE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20722" y="6780823"/>
            <a:ext cx="481965" cy="6369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6830">
              <a:lnSpc>
                <a:spcPts val="3470"/>
              </a:lnSpc>
              <a:spcBef>
                <a:spcPts val="130"/>
              </a:spcBef>
            </a:pPr>
            <a:r>
              <a:rPr sz="2900" b="1" i="1" spc="225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ts val="1310"/>
              </a:lnSpc>
            </a:pP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GRADE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03400" y="4978527"/>
            <a:ext cx="4819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GRADE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5950000" y="4316982"/>
            <a:ext cx="1412875" cy="1097280"/>
            <a:chOff x="5950000" y="4316982"/>
            <a:chExt cx="1412875" cy="1097280"/>
          </a:xfrm>
        </p:grpSpPr>
        <p:sp>
          <p:nvSpPr>
            <p:cNvPr id="55" name="object 55"/>
            <p:cNvSpPr/>
            <p:nvPr/>
          </p:nvSpPr>
          <p:spPr>
            <a:xfrm>
              <a:off x="5950000" y="4316982"/>
              <a:ext cx="597535" cy="1097280"/>
            </a:xfrm>
            <a:custGeom>
              <a:avLst/>
              <a:gdLst/>
              <a:ahLst/>
              <a:cxnLst/>
              <a:rect l="l" t="t" r="r" b="b"/>
              <a:pathLst>
                <a:path w="597534" h="1097279">
                  <a:moveTo>
                    <a:pt x="597103" y="0"/>
                  </a:moveTo>
                  <a:lnTo>
                    <a:pt x="233629" y="316991"/>
                  </a:lnTo>
                  <a:lnTo>
                    <a:pt x="0" y="1035100"/>
                  </a:lnTo>
                  <a:lnTo>
                    <a:pt x="240576" y="1096860"/>
                  </a:lnTo>
                  <a:lnTo>
                    <a:pt x="597103" y="0"/>
                  </a:lnTo>
                  <a:close/>
                </a:path>
              </a:pathLst>
            </a:custGeom>
            <a:solidFill>
              <a:srgbClr val="7E2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519735" y="4450841"/>
              <a:ext cx="833755" cy="833755"/>
            </a:xfrm>
            <a:custGeom>
              <a:avLst/>
              <a:gdLst/>
              <a:ahLst/>
              <a:cxnLst/>
              <a:rect l="l" t="t" r="r" b="b"/>
              <a:pathLst>
                <a:path w="833754" h="833754">
                  <a:moveTo>
                    <a:pt x="416813" y="0"/>
                  </a:moveTo>
                  <a:lnTo>
                    <a:pt x="368204" y="2804"/>
                  </a:lnTo>
                  <a:lnTo>
                    <a:pt x="321242" y="11008"/>
                  </a:lnTo>
                  <a:lnTo>
                    <a:pt x="276239" y="24299"/>
                  </a:lnTo>
                  <a:lnTo>
                    <a:pt x="233509" y="42365"/>
                  </a:lnTo>
                  <a:lnTo>
                    <a:pt x="193364" y="64892"/>
                  </a:lnTo>
                  <a:lnTo>
                    <a:pt x="156118" y="91569"/>
                  </a:lnTo>
                  <a:lnTo>
                    <a:pt x="122081" y="122081"/>
                  </a:lnTo>
                  <a:lnTo>
                    <a:pt x="91569" y="156118"/>
                  </a:lnTo>
                  <a:lnTo>
                    <a:pt x="64892" y="193364"/>
                  </a:lnTo>
                  <a:lnTo>
                    <a:pt x="42365" y="233509"/>
                  </a:lnTo>
                  <a:lnTo>
                    <a:pt x="24299" y="276239"/>
                  </a:lnTo>
                  <a:lnTo>
                    <a:pt x="11008" y="321242"/>
                  </a:lnTo>
                  <a:lnTo>
                    <a:pt x="2804" y="368204"/>
                  </a:lnTo>
                  <a:lnTo>
                    <a:pt x="0" y="416813"/>
                  </a:lnTo>
                  <a:lnTo>
                    <a:pt x="2804" y="465423"/>
                  </a:lnTo>
                  <a:lnTo>
                    <a:pt x="11008" y="512385"/>
                  </a:lnTo>
                  <a:lnTo>
                    <a:pt x="24299" y="557388"/>
                  </a:lnTo>
                  <a:lnTo>
                    <a:pt x="42365" y="600118"/>
                  </a:lnTo>
                  <a:lnTo>
                    <a:pt x="64892" y="640263"/>
                  </a:lnTo>
                  <a:lnTo>
                    <a:pt x="91569" y="677509"/>
                  </a:lnTo>
                  <a:lnTo>
                    <a:pt x="122081" y="711546"/>
                  </a:lnTo>
                  <a:lnTo>
                    <a:pt x="156118" y="742058"/>
                  </a:lnTo>
                  <a:lnTo>
                    <a:pt x="193364" y="768735"/>
                  </a:lnTo>
                  <a:lnTo>
                    <a:pt x="233509" y="791262"/>
                  </a:lnTo>
                  <a:lnTo>
                    <a:pt x="276239" y="809328"/>
                  </a:lnTo>
                  <a:lnTo>
                    <a:pt x="321242" y="822619"/>
                  </a:lnTo>
                  <a:lnTo>
                    <a:pt x="368204" y="830823"/>
                  </a:lnTo>
                  <a:lnTo>
                    <a:pt x="416813" y="833627"/>
                  </a:lnTo>
                  <a:lnTo>
                    <a:pt x="465423" y="830823"/>
                  </a:lnTo>
                  <a:lnTo>
                    <a:pt x="512385" y="822619"/>
                  </a:lnTo>
                  <a:lnTo>
                    <a:pt x="557388" y="809328"/>
                  </a:lnTo>
                  <a:lnTo>
                    <a:pt x="600118" y="791262"/>
                  </a:lnTo>
                  <a:lnTo>
                    <a:pt x="640263" y="768735"/>
                  </a:lnTo>
                  <a:lnTo>
                    <a:pt x="677509" y="742058"/>
                  </a:lnTo>
                  <a:lnTo>
                    <a:pt x="711546" y="711546"/>
                  </a:lnTo>
                  <a:lnTo>
                    <a:pt x="742058" y="677509"/>
                  </a:lnTo>
                  <a:lnTo>
                    <a:pt x="768735" y="640263"/>
                  </a:lnTo>
                  <a:lnTo>
                    <a:pt x="791262" y="600118"/>
                  </a:lnTo>
                  <a:lnTo>
                    <a:pt x="809328" y="557388"/>
                  </a:lnTo>
                  <a:lnTo>
                    <a:pt x="822619" y="512385"/>
                  </a:lnTo>
                  <a:lnTo>
                    <a:pt x="830823" y="465423"/>
                  </a:lnTo>
                  <a:lnTo>
                    <a:pt x="833627" y="416813"/>
                  </a:lnTo>
                  <a:lnTo>
                    <a:pt x="830823" y="368204"/>
                  </a:lnTo>
                  <a:lnTo>
                    <a:pt x="822619" y="321242"/>
                  </a:lnTo>
                  <a:lnTo>
                    <a:pt x="809328" y="276239"/>
                  </a:lnTo>
                  <a:lnTo>
                    <a:pt x="791262" y="233509"/>
                  </a:lnTo>
                  <a:lnTo>
                    <a:pt x="768735" y="193364"/>
                  </a:lnTo>
                  <a:lnTo>
                    <a:pt x="742058" y="156118"/>
                  </a:lnTo>
                  <a:lnTo>
                    <a:pt x="711546" y="122081"/>
                  </a:lnTo>
                  <a:lnTo>
                    <a:pt x="677509" y="91569"/>
                  </a:lnTo>
                  <a:lnTo>
                    <a:pt x="640263" y="64892"/>
                  </a:lnTo>
                  <a:lnTo>
                    <a:pt x="600118" y="42365"/>
                  </a:lnTo>
                  <a:lnTo>
                    <a:pt x="557388" y="24299"/>
                  </a:lnTo>
                  <a:lnTo>
                    <a:pt x="512385" y="11008"/>
                  </a:lnTo>
                  <a:lnTo>
                    <a:pt x="465423" y="2804"/>
                  </a:lnTo>
                  <a:lnTo>
                    <a:pt x="416813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510859" y="4441962"/>
              <a:ext cx="851535" cy="851535"/>
            </a:xfrm>
            <a:custGeom>
              <a:avLst/>
              <a:gdLst/>
              <a:ahLst/>
              <a:cxnLst/>
              <a:rect l="l" t="t" r="r" b="b"/>
              <a:pathLst>
                <a:path w="851534" h="851535">
                  <a:moveTo>
                    <a:pt x="425691" y="0"/>
                  </a:moveTo>
                  <a:lnTo>
                    <a:pt x="379371" y="2502"/>
                  </a:lnTo>
                  <a:lnTo>
                    <a:pt x="334481" y="9836"/>
                  </a:lnTo>
                  <a:lnTo>
                    <a:pt x="291281" y="21738"/>
                  </a:lnTo>
                  <a:lnTo>
                    <a:pt x="250034" y="37948"/>
                  </a:lnTo>
                  <a:lnTo>
                    <a:pt x="211000" y="58204"/>
                  </a:lnTo>
                  <a:lnTo>
                    <a:pt x="174442" y="82243"/>
                  </a:lnTo>
                  <a:lnTo>
                    <a:pt x="140622" y="109805"/>
                  </a:lnTo>
                  <a:lnTo>
                    <a:pt x="109800" y="140627"/>
                  </a:lnTo>
                  <a:lnTo>
                    <a:pt x="82239" y="174448"/>
                  </a:lnTo>
                  <a:lnTo>
                    <a:pt x="58201" y="211006"/>
                  </a:lnTo>
                  <a:lnTo>
                    <a:pt x="37946" y="250039"/>
                  </a:lnTo>
                  <a:lnTo>
                    <a:pt x="21737" y="291286"/>
                  </a:lnTo>
                  <a:lnTo>
                    <a:pt x="9835" y="334485"/>
                  </a:lnTo>
                  <a:lnTo>
                    <a:pt x="2502" y="379373"/>
                  </a:lnTo>
                  <a:lnTo>
                    <a:pt x="0" y="425691"/>
                  </a:lnTo>
                  <a:lnTo>
                    <a:pt x="2502" y="472010"/>
                  </a:lnTo>
                  <a:lnTo>
                    <a:pt x="9835" y="516901"/>
                  </a:lnTo>
                  <a:lnTo>
                    <a:pt x="21737" y="560102"/>
                  </a:lnTo>
                  <a:lnTo>
                    <a:pt x="37946" y="601350"/>
                  </a:lnTo>
                  <a:lnTo>
                    <a:pt x="58201" y="640385"/>
                  </a:lnTo>
                  <a:lnTo>
                    <a:pt x="82239" y="676944"/>
                  </a:lnTo>
                  <a:lnTo>
                    <a:pt x="109800" y="710765"/>
                  </a:lnTo>
                  <a:lnTo>
                    <a:pt x="140622" y="741588"/>
                  </a:lnTo>
                  <a:lnTo>
                    <a:pt x="174442" y="769150"/>
                  </a:lnTo>
                  <a:lnTo>
                    <a:pt x="211000" y="793190"/>
                  </a:lnTo>
                  <a:lnTo>
                    <a:pt x="250034" y="813446"/>
                  </a:lnTo>
                  <a:lnTo>
                    <a:pt x="291281" y="829656"/>
                  </a:lnTo>
                  <a:lnTo>
                    <a:pt x="334481" y="841559"/>
                  </a:lnTo>
                  <a:lnTo>
                    <a:pt x="379371" y="848892"/>
                  </a:lnTo>
                  <a:lnTo>
                    <a:pt x="425691" y="851395"/>
                  </a:lnTo>
                  <a:lnTo>
                    <a:pt x="472010" y="848892"/>
                  </a:lnTo>
                  <a:lnTo>
                    <a:pt x="516901" y="841559"/>
                  </a:lnTo>
                  <a:lnTo>
                    <a:pt x="545734" y="833615"/>
                  </a:lnTo>
                  <a:lnTo>
                    <a:pt x="425691" y="833615"/>
                  </a:lnTo>
                  <a:lnTo>
                    <a:pt x="378185" y="830865"/>
                  </a:lnTo>
                  <a:lnTo>
                    <a:pt x="332271" y="822822"/>
                  </a:lnTo>
                  <a:lnTo>
                    <a:pt x="288258" y="809794"/>
                  </a:lnTo>
                  <a:lnTo>
                    <a:pt x="246454" y="792090"/>
                  </a:lnTo>
                  <a:lnTo>
                    <a:pt x="207167" y="770017"/>
                  </a:lnTo>
                  <a:lnTo>
                    <a:pt x="170706" y="743885"/>
                  </a:lnTo>
                  <a:lnTo>
                    <a:pt x="137380" y="714001"/>
                  </a:lnTo>
                  <a:lnTo>
                    <a:pt x="107497" y="680675"/>
                  </a:lnTo>
                  <a:lnTo>
                    <a:pt x="81364" y="644214"/>
                  </a:lnTo>
                  <a:lnTo>
                    <a:pt x="59292" y="604928"/>
                  </a:lnTo>
                  <a:lnTo>
                    <a:pt x="41587" y="563124"/>
                  </a:lnTo>
                  <a:lnTo>
                    <a:pt x="28559" y="519111"/>
                  </a:lnTo>
                  <a:lnTo>
                    <a:pt x="20516" y="473197"/>
                  </a:lnTo>
                  <a:lnTo>
                    <a:pt x="17767" y="425691"/>
                  </a:lnTo>
                  <a:lnTo>
                    <a:pt x="20516" y="378185"/>
                  </a:lnTo>
                  <a:lnTo>
                    <a:pt x="28559" y="332271"/>
                  </a:lnTo>
                  <a:lnTo>
                    <a:pt x="41587" y="288258"/>
                  </a:lnTo>
                  <a:lnTo>
                    <a:pt x="59292" y="246454"/>
                  </a:lnTo>
                  <a:lnTo>
                    <a:pt x="81364" y="207167"/>
                  </a:lnTo>
                  <a:lnTo>
                    <a:pt x="107497" y="170706"/>
                  </a:lnTo>
                  <a:lnTo>
                    <a:pt x="137380" y="137380"/>
                  </a:lnTo>
                  <a:lnTo>
                    <a:pt x="170706" y="107497"/>
                  </a:lnTo>
                  <a:lnTo>
                    <a:pt x="207167" y="81364"/>
                  </a:lnTo>
                  <a:lnTo>
                    <a:pt x="246454" y="59292"/>
                  </a:lnTo>
                  <a:lnTo>
                    <a:pt x="288258" y="41587"/>
                  </a:lnTo>
                  <a:lnTo>
                    <a:pt x="332271" y="28559"/>
                  </a:lnTo>
                  <a:lnTo>
                    <a:pt x="378185" y="20516"/>
                  </a:lnTo>
                  <a:lnTo>
                    <a:pt x="425691" y="17767"/>
                  </a:lnTo>
                  <a:lnTo>
                    <a:pt x="545688" y="17767"/>
                  </a:lnTo>
                  <a:lnTo>
                    <a:pt x="516901" y="9836"/>
                  </a:lnTo>
                  <a:lnTo>
                    <a:pt x="472010" y="2502"/>
                  </a:lnTo>
                  <a:lnTo>
                    <a:pt x="425691" y="0"/>
                  </a:lnTo>
                  <a:close/>
                </a:path>
                <a:path w="851534" h="851535">
                  <a:moveTo>
                    <a:pt x="545688" y="17767"/>
                  </a:moveTo>
                  <a:lnTo>
                    <a:pt x="425691" y="17767"/>
                  </a:lnTo>
                  <a:lnTo>
                    <a:pt x="473197" y="20516"/>
                  </a:lnTo>
                  <a:lnTo>
                    <a:pt x="519111" y="28559"/>
                  </a:lnTo>
                  <a:lnTo>
                    <a:pt x="563124" y="41587"/>
                  </a:lnTo>
                  <a:lnTo>
                    <a:pt x="604928" y="59292"/>
                  </a:lnTo>
                  <a:lnTo>
                    <a:pt x="644214" y="81364"/>
                  </a:lnTo>
                  <a:lnTo>
                    <a:pt x="680675" y="107497"/>
                  </a:lnTo>
                  <a:lnTo>
                    <a:pt x="714001" y="137380"/>
                  </a:lnTo>
                  <a:lnTo>
                    <a:pt x="743885" y="170706"/>
                  </a:lnTo>
                  <a:lnTo>
                    <a:pt x="770017" y="207167"/>
                  </a:lnTo>
                  <a:lnTo>
                    <a:pt x="792090" y="246454"/>
                  </a:lnTo>
                  <a:lnTo>
                    <a:pt x="809794" y="288258"/>
                  </a:lnTo>
                  <a:lnTo>
                    <a:pt x="822822" y="332271"/>
                  </a:lnTo>
                  <a:lnTo>
                    <a:pt x="830865" y="378185"/>
                  </a:lnTo>
                  <a:lnTo>
                    <a:pt x="833615" y="425691"/>
                  </a:lnTo>
                  <a:lnTo>
                    <a:pt x="830865" y="473197"/>
                  </a:lnTo>
                  <a:lnTo>
                    <a:pt x="822822" y="519111"/>
                  </a:lnTo>
                  <a:lnTo>
                    <a:pt x="809794" y="563124"/>
                  </a:lnTo>
                  <a:lnTo>
                    <a:pt x="792090" y="604928"/>
                  </a:lnTo>
                  <a:lnTo>
                    <a:pt x="770017" y="644214"/>
                  </a:lnTo>
                  <a:lnTo>
                    <a:pt x="743885" y="680675"/>
                  </a:lnTo>
                  <a:lnTo>
                    <a:pt x="714001" y="714001"/>
                  </a:lnTo>
                  <a:lnTo>
                    <a:pt x="680675" y="743885"/>
                  </a:lnTo>
                  <a:lnTo>
                    <a:pt x="644214" y="770017"/>
                  </a:lnTo>
                  <a:lnTo>
                    <a:pt x="604928" y="792090"/>
                  </a:lnTo>
                  <a:lnTo>
                    <a:pt x="563124" y="809794"/>
                  </a:lnTo>
                  <a:lnTo>
                    <a:pt x="519111" y="822822"/>
                  </a:lnTo>
                  <a:lnTo>
                    <a:pt x="473197" y="830865"/>
                  </a:lnTo>
                  <a:lnTo>
                    <a:pt x="425691" y="833615"/>
                  </a:lnTo>
                  <a:lnTo>
                    <a:pt x="545734" y="833615"/>
                  </a:lnTo>
                  <a:lnTo>
                    <a:pt x="601350" y="813446"/>
                  </a:lnTo>
                  <a:lnTo>
                    <a:pt x="640385" y="793190"/>
                  </a:lnTo>
                  <a:lnTo>
                    <a:pt x="676944" y="769150"/>
                  </a:lnTo>
                  <a:lnTo>
                    <a:pt x="710765" y="741588"/>
                  </a:lnTo>
                  <a:lnTo>
                    <a:pt x="741588" y="710765"/>
                  </a:lnTo>
                  <a:lnTo>
                    <a:pt x="769150" y="676944"/>
                  </a:lnTo>
                  <a:lnTo>
                    <a:pt x="793190" y="640385"/>
                  </a:lnTo>
                  <a:lnTo>
                    <a:pt x="813446" y="601350"/>
                  </a:lnTo>
                  <a:lnTo>
                    <a:pt x="829656" y="560102"/>
                  </a:lnTo>
                  <a:lnTo>
                    <a:pt x="841559" y="516901"/>
                  </a:lnTo>
                  <a:lnTo>
                    <a:pt x="848892" y="472010"/>
                  </a:lnTo>
                  <a:lnTo>
                    <a:pt x="851395" y="425691"/>
                  </a:lnTo>
                  <a:lnTo>
                    <a:pt x="848892" y="379373"/>
                  </a:lnTo>
                  <a:lnTo>
                    <a:pt x="841559" y="334485"/>
                  </a:lnTo>
                  <a:lnTo>
                    <a:pt x="829656" y="291286"/>
                  </a:lnTo>
                  <a:lnTo>
                    <a:pt x="813446" y="250039"/>
                  </a:lnTo>
                  <a:lnTo>
                    <a:pt x="793190" y="211006"/>
                  </a:lnTo>
                  <a:lnTo>
                    <a:pt x="769150" y="174448"/>
                  </a:lnTo>
                  <a:lnTo>
                    <a:pt x="741588" y="140627"/>
                  </a:lnTo>
                  <a:lnTo>
                    <a:pt x="710765" y="109805"/>
                  </a:lnTo>
                  <a:lnTo>
                    <a:pt x="676944" y="82243"/>
                  </a:lnTo>
                  <a:lnTo>
                    <a:pt x="640385" y="58204"/>
                  </a:lnTo>
                  <a:lnTo>
                    <a:pt x="601350" y="37948"/>
                  </a:lnTo>
                  <a:lnTo>
                    <a:pt x="560102" y="21738"/>
                  </a:lnTo>
                  <a:lnTo>
                    <a:pt x="545688" y="17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684021" y="4654720"/>
              <a:ext cx="317500" cy="508634"/>
            </a:xfrm>
            <a:custGeom>
              <a:avLst/>
              <a:gdLst/>
              <a:ahLst/>
              <a:cxnLst/>
              <a:rect l="l" t="t" r="r" b="b"/>
              <a:pathLst>
                <a:path w="317500" h="508635">
                  <a:moveTo>
                    <a:pt x="20627" y="0"/>
                  </a:moveTo>
                  <a:lnTo>
                    <a:pt x="9893" y="5076"/>
                  </a:lnTo>
                  <a:lnTo>
                    <a:pt x="2654" y="14929"/>
                  </a:lnTo>
                  <a:lnTo>
                    <a:pt x="0" y="28657"/>
                  </a:lnTo>
                  <a:lnTo>
                    <a:pt x="0" y="394785"/>
                  </a:lnTo>
                  <a:lnTo>
                    <a:pt x="20627" y="434468"/>
                  </a:lnTo>
                  <a:lnTo>
                    <a:pt x="283476" y="507624"/>
                  </a:lnTo>
                  <a:lnTo>
                    <a:pt x="296623" y="508227"/>
                  </a:lnTo>
                  <a:lnTo>
                    <a:pt x="307357" y="503151"/>
                  </a:lnTo>
                  <a:lnTo>
                    <a:pt x="314593" y="493298"/>
                  </a:lnTo>
                  <a:lnTo>
                    <a:pt x="317246" y="479570"/>
                  </a:lnTo>
                  <a:lnTo>
                    <a:pt x="317246" y="113442"/>
                  </a:lnTo>
                  <a:lnTo>
                    <a:pt x="296623" y="73758"/>
                  </a:lnTo>
                  <a:lnTo>
                    <a:pt x="33769" y="602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675133" y="4645382"/>
              <a:ext cx="335280" cy="527050"/>
            </a:xfrm>
            <a:custGeom>
              <a:avLst/>
              <a:gdLst/>
              <a:ahLst/>
              <a:cxnLst/>
              <a:rect l="l" t="t" r="r" b="b"/>
              <a:pathLst>
                <a:path w="335279" h="527050">
                  <a:moveTo>
                    <a:pt x="36533" y="0"/>
                  </a:moveTo>
                  <a:lnTo>
                    <a:pt x="3684" y="20107"/>
                  </a:lnTo>
                  <a:lnTo>
                    <a:pt x="0" y="37990"/>
                  </a:lnTo>
                  <a:lnTo>
                    <a:pt x="0" y="404131"/>
                  </a:lnTo>
                  <a:lnTo>
                    <a:pt x="24506" y="451178"/>
                  </a:lnTo>
                  <a:lnTo>
                    <a:pt x="293585" y="526483"/>
                  </a:lnTo>
                  <a:lnTo>
                    <a:pt x="297065" y="526953"/>
                  </a:lnTo>
                  <a:lnTo>
                    <a:pt x="307987" y="526953"/>
                  </a:lnTo>
                  <a:lnTo>
                    <a:pt x="315048" y="524629"/>
                  </a:lnTo>
                  <a:lnTo>
                    <a:pt x="320941" y="520107"/>
                  </a:lnTo>
                  <a:lnTo>
                    <a:pt x="326919" y="514155"/>
                  </a:lnTo>
                  <a:lnTo>
                    <a:pt x="329429" y="509973"/>
                  </a:lnTo>
                  <a:lnTo>
                    <a:pt x="300659" y="509973"/>
                  </a:lnTo>
                  <a:lnTo>
                    <a:pt x="44958" y="441647"/>
                  </a:lnTo>
                  <a:lnTo>
                    <a:pt x="34496" y="436430"/>
                  </a:lnTo>
                  <a:lnTo>
                    <a:pt x="25844" y="427561"/>
                  </a:lnTo>
                  <a:lnTo>
                    <a:pt x="19954" y="416356"/>
                  </a:lnTo>
                  <a:lnTo>
                    <a:pt x="17780" y="404131"/>
                  </a:lnTo>
                  <a:lnTo>
                    <a:pt x="17780" y="30497"/>
                  </a:lnTo>
                  <a:lnTo>
                    <a:pt x="20307" y="24426"/>
                  </a:lnTo>
                  <a:lnTo>
                    <a:pt x="27647" y="18788"/>
                  </a:lnTo>
                  <a:lnTo>
                    <a:pt x="30937" y="17721"/>
                  </a:lnTo>
                  <a:lnTo>
                    <a:pt x="106208" y="17721"/>
                  </a:lnTo>
                  <a:lnTo>
                    <a:pt x="44958" y="1350"/>
                  </a:lnTo>
                  <a:lnTo>
                    <a:pt x="36533" y="0"/>
                  </a:lnTo>
                  <a:close/>
                </a:path>
                <a:path w="335279" h="527050">
                  <a:moveTo>
                    <a:pt x="106208" y="17721"/>
                  </a:moveTo>
                  <a:lnTo>
                    <a:pt x="36436" y="17721"/>
                  </a:lnTo>
                  <a:lnTo>
                    <a:pt x="38366" y="17987"/>
                  </a:lnTo>
                  <a:lnTo>
                    <a:pt x="290068" y="85247"/>
                  </a:lnTo>
                  <a:lnTo>
                    <a:pt x="300529" y="90471"/>
                  </a:lnTo>
                  <a:lnTo>
                    <a:pt x="309181" y="99344"/>
                  </a:lnTo>
                  <a:lnTo>
                    <a:pt x="315071" y="110550"/>
                  </a:lnTo>
                  <a:lnTo>
                    <a:pt x="317246" y="122775"/>
                  </a:lnTo>
                  <a:lnTo>
                    <a:pt x="317246" y="496396"/>
                  </a:lnTo>
                  <a:lnTo>
                    <a:pt x="314718" y="502480"/>
                  </a:lnTo>
                  <a:lnTo>
                    <a:pt x="306006" y="509160"/>
                  </a:lnTo>
                  <a:lnTo>
                    <a:pt x="300659" y="509973"/>
                  </a:lnTo>
                  <a:lnTo>
                    <a:pt x="329429" y="509973"/>
                  </a:lnTo>
                  <a:lnTo>
                    <a:pt x="331341" y="506787"/>
                  </a:lnTo>
                  <a:lnTo>
                    <a:pt x="334084" y="498278"/>
                  </a:lnTo>
                  <a:lnTo>
                    <a:pt x="335026" y="488903"/>
                  </a:lnTo>
                  <a:lnTo>
                    <a:pt x="335026" y="122775"/>
                  </a:lnTo>
                  <a:lnTo>
                    <a:pt x="331902" y="104697"/>
                  </a:lnTo>
                  <a:lnTo>
                    <a:pt x="323332" y="88469"/>
                  </a:lnTo>
                  <a:lnTo>
                    <a:pt x="310519" y="75723"/>
                  </a:lnTo>
                  <a:lnTo>
                    <a:pt x="294665" y="68089"/>
                  </a:lnTo>
                  <a:lnTo>
                    <a:pt x="106208" y="17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685362" y="4648740"/>
              <a:ext cx="354965" cy="471170"/>
            </a:xfrm>
            <a:custGeom>
              <a:avLst/>
              <a:gdLst/>
              <a:ahLst/>
              <a:cxnLst/>
              <a:rect l="l" t="t" r="r" b="b"/>
              <a:pathLst>
                <a:path w="354965" h="471170">
                  <a:moveTo>
                    <a:pt x="37757" y="0"/>
                  </a:moveTo>
                  <a:lnTo>
                    <a:pt x="23060" y="1295"/>
                  </a:lnTo>
                  <a:lnTo>
                    <a:pt x="11058" y="7921"/>
                  </a:lnTo>
                  <a:lnTo>
                    <a:pt x="2967" y="18820"/>
                  </a:lnTo>
                  <a:lnTo>
                    <a:pt x="0" y="32931"/>
                  </a:lnTo>
                  <a:lnTo>
                    <a:pt x="0" y="399059"/>
                  </a:lnTo>
                  <a:lnTo>
                    <a:pt x="23060" y="435763"/>
                  </a:lnTo>
                  <a:lnTo>
                    <a:pt x="316890" y="471030"/>
                  </a:lnTo>
                  <a:lnTo>
                    <a:pt x="331587" y="469735"/>
                  </a:lnTo>
                  <a:lnTo>
                    <a:pt x="343588" y="463110"/>
                  </a:lnTo>
                  <a:lnTo>
                    <a:pt x="351680" y="452215"/>
                  </a:lnTo>
                  <a:lnTo>
                    <a:pt x="354647" y="438111"/>
                  </a:lnTo>
                  <a:lnTo>
                    <a:pt x="354647" y="71970"/>
                  </a:lnTo>
                  <a:lnTo>
                    <a:pt x="331587" y="35268"/>
                  </a:lnTo>
                  <a:lnTo>
                    <a:pt x="37757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676478" y="4639800"/>
              <a:ext cx="372745" cy="489584"/>
            </a:xfrm>
            <a:custGeom>
              <a:avLst/>
              <a:gdLst/>
              <a:ahLst/>
              <a:cxnLst/>
              <a:rect l="l" t="t" r="r" b="b"/>
              <a:pathLst>
                <a:path w="372745" h="489585">
                  <a:moveTo>
                    <a:pt x="38177" y="0"/>
                  </a:moveTo>
                  <a:lnTo>
                    <a:pt x="3535" y="24553"/>
                  </a:lnTo>
                  <a:lnTo>
                    <a:pt x="0" y="41868"/>
                  </a:lnTo>
                  <a:lnTo>
                    <a:pt x="0" y="407996"/>
                  </a:lnTo>
                  <a:lnTo>
                    <a:pt x="27908" y="452573"/>
                  </a:lnTo>
                  <a:lnTo>
                    <a:pt x="326580" y="488997"/>
                  </a:lnTo>
                  <a:lnTo>
                    <a:pt x="328345" y="489098"/>
                  </a:lnTo>
                  <a:lnTo>
                    <a:pt x="330098" y="489098"/>
                  </a:lnTo>
                  <a:lnTo>
                    <a:pt x="364470" y="472004"/>
                  </a:lnTo>
                  <a:lnTo>
                    <a:pt x="334441" y="472004"/>
                  </a:lnTo>
                  <a:lnTo>
                    <a:pt x="47612" y="440406"/>
                  </a:lnTo>
                  <a:lnTo>
                    <a:pt x="36012" y="436833"/>
                  </a:lnTo>
                  <a:lnTo>
                    <a:pt x="26528" y="429540"/>
                  </a:lnTo>
                  <a:lnTo>
                    <a:pt x="20128" y="419577"/>
                  </a:lnTo>
                  <a:lnTo>
                    <a:pt x="17779" y="407996"/>
                  </a:lnTo>
                  <a:lnTo>
                    <a:pt x="17779" y="34692"/>
                  </a:lnTo>
                  <a:lnTo>
                    <a:pt x="20535" y="28266"/>
                  </a:lnTo>
                  <a:lnTo>
                    <a:pt x="30060" y="19732"/>
                  </a:lnTo>
                  <a:lnTo>
                    <a:pt x="35940" y="17598"/>
                  </a:lnTo>
                  <a:lnTo>
                    <a:pt x="206441" y="17598"/>
                  </a:lnTo>
                  <a:lnTo>
                    <a:pt x="47612" y="110"/>
                  </a:lnTo>
                  <a:lnTo>
                    <a:pt x="38177" y="0"/>
                  </a:lnTo>
                  <a:close/>
                </a:path>
                <a:path w="372745" h="489585">
                  <a:moveTo>
                    <a:pt x="206441" y="17598"/>
                  </a:moveTo>
                  <a:lnTo>
                    <a:pt x="43459" y="17598"/>
                  </a:lnTo>
                  <a:lnTo>
                    <a:pt x="44564" y="17649"/>
                  </a:lnTo>
                  <a:lnTo>
                    <a:pt x="324802" y="48510"/>
                  </a:lnTo>
                  <a:lnTo>
                    <a:pt x="336402" y="52081"/>
                  </a:lnTo>
                  <a:lnTo>
                    <a:pt x="345886" y="59370"/>
                  </a:lnTo>
                  <a:lnTo>
                    <a:pt x="352286" y="69328"/>
                  </a:lnTo>
                  <a:lnTo>
                    <a:pt x="354634" y="80907"/>
                  </a:lnTo>
                  <a:lnTo>
                    <a:pt x="354634" y="454224"/>
                  </a:lnTo>
                  <a:lnTo>
                    <a:pt x="351878" y="460650"/>
                  </a:lnTo>
                  <a:lnTo>
                    <a:pt x="341604" y="469858"/>
                  </a:lnTo>
                  <a:lnTo>
                    <a:pt x="334441" y="472004"/>
                  </a:lnTo>
                  <a:lnTo>
                    <a:pt x="364470" y="472004"/>
                  </a:lnTo>
                  <a:lnTo>
                    <a:pt x="364587" y="471875"/>
                  </a:lnTo>
                  <a:lnTo>
                    <a:pt x="368879" y="464357"/>
                  </a:lnTo>
                  <a:lnTo>
                    <a:pt x="371516" y="456018"/>
                  </a:lnTo>
                  <a:lnTo>
                    <a:pt x="372414" y="447048"/>
                  </a:lnTo>
                  <a:lnTo>
                    <a:pt x="372414" y="80907"/>
                  </a:lnTo>
                  <a:lnTo>
                    <a:pt x="368820" y="63000"/>
                  </a:lnTo>
                  <a:lnTo>
                    <a:pt x="359024" y="47603"/>
                  </a:lnTo>
                  <a:lnTo>
                    <a:pt x="344505" y="36343"/>
                  </a:lnTo>
                  <a:lnTo>
                    <a:pt x="326745" y="30844"/>
                  </a:lnTo>
                  <a:lnTo>
                    <a:pt x="206441" y="175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685894" y="4643207"/>
              <a:ext cx="370205" cy="440690"/>
            </a:xfrm>
            <a:custGeom>
              <a:avLst/>
              <a:gdLst/>
              <a:ahLst/>
              <a:cxnLst/>
              <a:rect l="l" t="t" r="r" b="b"/>
              <a:pathLst>
                <a:path w="370204" h="440689">
                  <a:moveTo>
                    <a:pt x="332587" y="0"/>
                  </a:moveTo>
                  <a:lnTo>
                    <a:pt x="37083" y="0"/>
                  </a:lnTo>
                  <a:lnTo>
                    <a:pt x="22652" y="2913"/>
                  </a:lnTo>
                  <a:lnTo>
                    <a:pt x="10864" y="10860"/>
                  </a:lnTo>
                  <a:lnTo>
                    <a:pt x="2915" y="22647"/>
                  </a:lnTo>
                  <a:lnTo>
                    <a:pt x="0" y="37083"/>
                  </a:lnTo>
                  <a:lnTo>
                    <a:pt x="0" y="403212"/>
                  </a:lnTo>
                  <a:lnTo>
                    <a:pt x="2915" y="417648"/>
                  </a:lnTo>
                  <a:lnTo>
                    <a:pt x="10864" y="429436"/>
                  </a:lnTo>
                  <a:lnTo>
                    <a:pt x="22652" y="437382"/>
                  </a:lnTo>
                  <a:lnTo>
                    <a:pt x="37083" y="440296"/>
                  </a:lnTo>
                  <a:lnTo>
                    <a:pt x="332587" y="440296"/>
                  </a:lnTo>
                  <a:lnTo>
                    <a:pt x="347024" y="437382"/>
                  </a:lnTo>
                  <a:lnTo>
                    <a:pt x="358811" y="429436"/>
                  </a:lnTo>
                  <a:lnTo>
                    <a:pt x="366757" y="417648"/>
                  </a:lnTo>
                  <a:lnTo>
                    <a:pt x="369671" y="403212"/>
                  </a:lnTo>
                  <a:lnTo>
                    <a:pt x="369671" y="37083"/>
                  </a:lnTo>
                  <a:lnTo>
                    <a:pt x="366757" y="22647"/>
                  </a:lnTo>
                  <a:lnTo>
                    <a:pt x="358811" y="10860"/>
                  </a:lnTo>
                  <a:lnTo>
                    <a:pt x="347024" y="2913"/>
                  </a:lnTo>
                  <a:lnTo>
                    <a:pt x="332587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677017" y="4634326"/>
              <a:ext cx="387985" cy="458470"/>
            </a:xfrm>
            <a:custGeom>
              <a:avLst/>
              <a:gdLst/>
              <a:ahLst/>
              <a:cxnLst/>
              <a:rect l="l" t="t" r="r" b="b"/>
              <a:pathLst>
                <a:path w="387984" h="458470">
                  <a:moveTo>
                    <a:pt x="341464" y="0"/>
                  </a:moveTo>
                  <a:lnTo>
                    <a:pt x="45961" y="0"/>
                  </a:lnTo>
                  <a:lnTo>
                    <a:pt x="28085" y="3616"/>
                  </a:lnTo>
                  <a:lnTo>
                    <a:pt x="13474" y="13474"/>
                  </a:lnTo>
                  <a:lnTo>
                    <a:pt x="3616" y="28085"/>
                  </a:lnTo>
                  <a:lnTo>
                    <a:pt x="0" y="45961"/>
                  </a:lnTo>
                  <a:lnTo>
                    <a:pt x="0" y="412089"/>
                  </a:lnTo>
                  <a:lnTo>
                    <a:pt x="3616" y="429967"/>
                  </a:lnTo>
                  <a:lnTo>
                    <a:pt x="13474" y="444582"/>
                  </a:lnTo>
                  <a:lnTo>
                    <a:pt x="28085" y="454444"/>
                  </a:lnTo>
                  <a:lnTo>
                    <a:pt x="45961" y="458063"/>
                  </a:lnTo>
                  <a:lnTo>
                    <a:pt x="341464" y="458063"/>
                  </a:lnTo>
                  <a:lnTo>
                    <a:pt x="359342" y="454444"/>
                  </a:lnTo>
                  <a:lnTo>
                    <a:pt x="373957" y="444582"/>
                  </a:lnTo>
                  <a:lnTo>
                    <a:pt x="376858" y="440283"/>
                  </a:lnTo>
                  <a:lnTo>
                    <a:pt x="45961" y="440283"/>
                  </a:lnTo>
                  <a:lnTo>
                    <a:pt x="34998" y="438064"/>
                  </a:lnTo>
                  <a:lnTo>
                    <a:pt x="26035" y="432015"/>
                  </a:lnTo>
                  <a:lnTo>
                    <a:pt x="19986" y="423052"/>
                  </a:lnTo>
                  <a:lnTo>
                    <a:pt x="17767" y="412089"/>
                  </a:lnTo>
                  <a:lnTo>
                    <a:pt x="17767" y="45961"/>
                  </a:lnTo>
                  <a:lnTo>
                    <a:pt x="19986" y="34998"/>
                  </a:lnTo>
                  <a:lnTo>
                    <a:pt x="26035" y="26034"/>
                  </a:lnTo>
                  <a:lnTo>
                    <a:pt x="34998" y="19986"/>
                  </a:lnTo>
                  <a:lnTo>
                    <a:pt x="45961" y="17767"/>
                  </a:lnTo>
                  <a:lnTo>
                    <a:pt x="376855" y="17767"/>
                  </a:lnTo>
                  <a:lnTo>
                    <a:pt x="373957" y="13474"/>
                  </a:lnTo>
                  <a:lnTo>
                    <a:pt x="359342" y="3616"/>
                  </a:lnTo>
                  <a:lnTo>
                    <a:pt x="341464" y="0"/>
                  </a:lnTo>
                  <a:close/>
                </a:path>
                <a:path w="387984" h="458470">
                  <a:moveTo>
                    <a:pt x="376855" y="17767"/>
                  </a:moveTo>
                  <a:lnTo>
                    <a:pt x="341464" y="17767"/>
                  </a:lnTo>
                  <a:lnTo>
                    <a:pt x="352428" y="19986"/>
                  </a:lnTo>
                  <a:lnTo>
                    <a:pt x="361391" y="26034"/>
                  </a:lnTo>
                  <a:lnTo>
                    <a:pt x="367439" y="34998"/>
                  </a:lnTo>
                  <a:lnTo>
                    <a:pt x="369658" y="45961"/>
                  </a:lnTo>
                  <a:lnTo>
                    <a:pt x="369658" y="412089"/>
                  </a:lnTo>
                  <a:lnTo>
                    <a:pt x="367439" y="423052"/>
                  </a:lnTo>
                  <a:lnTo>
                    <a:pt x="361391" y="432015"/>
                  </a:lnTo>
                  <a:lnTo>
                    <a:pt x="352428" y="438064"/>
                  </a:lnTo>
                  <a:lnTo>
                    <a:pt x="341464" y="440283"/>
                  </a:lnTo>
                  <a:lnTo>
                    <a:pt x="376858" y="440283"/>
                  </a:lnTo>
                  <a:lnTo>
                    <a:pt x="383820" y="429967"/>
                  </a:lnTo>
                  <a:lnTo>
                    <a:pt x="387438" y="412089"/>
                  </a:lnTo>
                  <a:lnTo>
                    <a:pt x="387438" y="45961"/>
                  </a:lnTo>
                  <a:lnTo>
                    <a:pt x="383820" y="28085"/>
                  </a:lnTo>
                  <a:lnTo>
                    <a:pt x="376855" y="17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683863" y="4599956"/>
              <a:ext cx="312420" cy="475615"/>
            </a:xfrm>
            <a:custGeom>
              <a:avLst/>
              <a:gdLst/>
              <a:ahLst/>
              <a:cxnLst/>
              <a:rect l="l" t="t" r="r" b="b"/>
              <a:pathLst>
                <a:path w="312420" h="475614">
                  <a:moveTo>
                    <a:pt x="269989" y="0"/>
                  </a:moveTo>
                  <a:lnTo>
                    <a:pt x="30403" y="36880"/>
                  </a:lnTo>
                  <a:lnTo>
                    <a:pt x="0" y="70586"/>
                  </a:lnTo>
                  <a:lnTo>
                    <a:pt x="0" y="441655"/>
                  </a:lnTo>
                  <a:lnTo>
                    <a:pt x="3476" y="456289"/>
                  </a:lnTo>
                  <a:lnTo>
                    <a:pt x="12777" y="467687"/>
                  </a:lnTo>
                  <a:lnTo>
                    <a:pt x="26215" y="474498"/>
                  </a:lnTo>
                  <a:lnTo>
                    <a:pt x="42100" y="475373"/>
                  </a:lnTo>
                  <a:lnTo>
                    <a:pt x="281673" y="438492"/>
                  </a:lnTo>
                  <a:lnTo>
                    <a:pt x="293817" y="434444"/>
                  </a:lnTo>
                  <a:lnTo>
                    <a:pt x="303447" y="426907"/>
                  </a:lnTo>
                  <a:lnTo>
                    <a:pt x="309791" y="416736"/>
                  </a:lnTo>
                  <a:lnTo>
                    <a:pt x="312077" y="404787"/>
                  </a:lnTo>
                  <a:lnTo>
                    <a:pt x="312077" y="33705"/>
                  </a:lnTo>
                  <a:lnTo>
                    <a:pt x="308603" y="19077"/>
                  </a:lnTo>
                  <a:lnTo>
                    <a:pt x="299305" y="7680"/>
                  </a:lnTo>
                  <a:lnTo>
                    <a:pt x="285872" y="869"/>
                  </a:lnTo>
                  <a:lnTo>
                    <a:pt x="269989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674980" y="4590706"/>
              <a:ext cx="480059" cy="510540"/>
            </a:xfrm>
            <a:custGeom>
              <a:avLst/>
              <a:gdLst/>
              <a:ahLst/>
              <a:cxnLst/>
              <a:rect l="l" t="t" r="r" b="b"/>
              <a:pathLst>
                <a:path w="480059" h="510539">
                  <a:moveTo>
                    <a:pt x="329844" y="414032"/>
                  </a:moveTo>
                  <a:lnTo>
                    <a:pt x="329780" y="42430"/>
                  </a:lnTo>
                  <a:lnTo>
                    <a:pt x="312077" y="9042"/>
                  </a:lnTo>
                  <a:lnTo>
                    <a:pt x="312077" y="35864"/>
                  </a:lnTo>
                  <a:lnTo>
                    <a:pt x="312077" y="414032"/>
                  </a:lnTo>
                  <a:lnTo>
                    <a:pt x="55333" y="474980"/>
                  </a:lnTo>
                  <a:lnTo>
                    <a:pt x="55333" y="52654"/>
                  </a:lnTo>
                  <a:lnTo>
                    <a:pt x="281736" y="17792"/>
                  </a:lnTo>
                  <a:lnTo>
                    <a:pt x="283260" y="17691"/>
                  </a:lnTo>
                  <a:lnTo>
                    <a:pt x="291617" y="17691"/>
                  </a:lnTo>
                  <a:lnTo>
                    <a:pt x="298196" y="20053"/>
                  </a:lnTo>
                  <a:lnTo>
                    <a:pt x="308965" y="29286"/>
                  </a:lnTo>
                  <a:lnTo>
                    <a:pt x="312077" y="35864"/>
                  </a:lnTo>
                  <a:lnTo>
                    <a:pt x="312077" y="9042"/>
                  </a:lnTo>
                  <a:lnTo>
                    <a:pt x="306666" y="5346"/>
                  </a:lnTo>
                  <a:lnTo>
                    <a:pt x="297472" y="1651"/>
                  </a:lnTo>
                  <a:lnTo>
                    <a:pt x="287642" y="0"/>
                  </a:lnTo>
                  <a:lnTo>
                    <a:pt x="277507" y="469"/>
                  </a:lnTo>
                  <a:lnTo>
                    <a:pt x="41998" y="36715"/>
                  </a:lnTo>
                  <a:lnTo>
                    <a:pt x="41998" y="54711"/>
                  </a:lnTo>
                  <a:lnTo>
                    <a:pt x="41998" y="477037"/>
                  </a:lnTo>
                  <a:lnTo>
                    <a:pt x="41211" y="477151"/>
                  </a:lnTo>
                  <a:lnTo>
                    <a:pt x="32778" y="474802"/>
                  </a:lnTo>
                  <a:lnTo>
                    <a:pt x="20878" y="464591"/>
                  </a:lnTo>
                  <a:lnTo>
                    <a:pt x="17767" y="458012"/>
                  </a:lnTo>
                  <a:lnTo>
                    <a:pt x="17767" y="79832"/>
                  </a:lnTo>
                  <a:lnTo>
                    <a:pt x="41998" y="54711"/>
                  </a:lnTo>
                  <a:lnTo>
                    <a:pt x="41998" y="36715"/>
                  </a:lnTo>
                  <a:lnTo>
                    <a:pt x="2832" y="64719"/>
                  </a:lnTo>
                  <a:lnTo>
                    <a:pt x="0" y="79832"/>
                  </a:lnTo>
                  <a:lnTo>
                    <a:pt x="50" y="451446"/>
                  </a:lnTo>
                  <a:lnTo>
                    <a:pt x="21615" y="487667"/>
                  </a:lnTo>
                  <a:lnTo>
                    <a:pt x="45059" y="493966"/>
                  </a:lnTo>
                  <a:lnTo>
                    <a:pt x="47472" y="493966"/>
                  </a:lnTo>
                  <a:lnTo>
                    <a:pt x="49898" y="493788"/>
                  </a:lnTo>
                  <a:lnTo>
                    <a:pt x="157949" y="477151"/>
                  </a:lnTo>
                  <a:lnTo>
                    <a:pt x="291909" y="456526"/>
                  </a:lnTo>
                  <a:lnTo>
                    <a:pt x="307111" y="451446"/>
                  </a:lnTo>
                  <a:lnTo>
                    <a:pt x="319112" y="441985"/>
                  </a:lnTo>
                  <a:lnTo>
                    <a:pt x="327012" y="429158"/>
                  </a:lnTo>
                  <a:lnTo>
                    <a:pt x="329844" y="414032"/>
                  </a:lnTo>
                  <a:close/>
                </a:path>
                <a:path w="480059" h="510539">
                  <a:moveTo>
                    <a:pt x="470319" y="494271"/>
                  </a:moveTo>
                  <a:lnTo>
                    <a:pt x="468833" y="492772"/>
                  </a:lnTo>
                  <a:lnTo>
                    <a:pt x="465150" y="492772"/>
                  </a:lnTo>
                  <a:lnTo>
                    <a:pt x="463651" y="494271"/>
                  </a:lnTo>
                  <a:lnTo>
                    <a:pt x="463638" y="508609"/>
                  </a:lnTo>
                  <a:lnTo>
                    <a:pt x="465137" y="510108"/>
                  </a:lnTo>
                  <a:lnTo>
                    <a:pt x="466979" y="510108"/>
                  </a:lnTo>
                  <a:lnTo>
                    <a:pt x="468820" y="510108"/>
                  </a:lnTo>
                  <a:lnTo>
                    <a:pt x="470306" y="508622"/>
                  </a:lnTo>
                  <a:lnTo>
                    <a:pt x="470319" y="494271"/>
                  </a:lnTo>
                  <a:close/>
                </a:path>
                <a:path w="480059" h="510539">
                  <a:moveTo>
                    <a:pt x="479844" y="61252"/>
                  </a:moveTo>
                  <a:lnTo>
                    <a:pt x="479818" y="58026"/>
                  </a:lnTo>
                  <a:lnTo>
                    <a:pt x="477240" y="55448"/>
                  </a:lnTo>
                  <a:lnTo>
                    <a:pt x="461733" y="55435"/>
                  </a:lnTo>
                  <a:lnTo>
                    <a:pt x="458520" y="55448"/>
                  </a:lnTo>
                  <a:lnTo>
                    <a:pt x="455930" y="58026"/>
                  </a:lnTo>
                  <a:lnTo>
                    <a:pt x="455663" y="427037"/>
                  </a:lnTo>
                  <a:lnTo>
                    <a:pt x="463600" y="489750"/>
                  </a:lnTo>
                  <a:lnTo>
                    <a:pt x="470471" y="489750"/>
                  </a:lnTo>
                  <a:lnTo>
                    <a:pt x="479552" y="426961"/>
                  </a:lnTo>
                  <a:lnTo>
                    <a:pt x="479844" y="61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5950000" y="6522515"/>
            <a:ext cx="1412875" cy="1097280"/>
            <a:chOff x="5950000" y="6522515"/>
            <a:chExt cx="1412875" cy="1097280"/>
          </a:xfrm>
        </p:grpSpPr>
        <p:sp>
          <p:nvSpPr>
            <p:cNvPr id="67" name="object 67"/>
            <p:cNvSpPr/>
            <p:nvPr/>
          </p:nvSpPr>
          <p:spPr>
            <a:xfrm>
              <a:off x="5950000" y="6522515"/>
              <a:ext cx="597535" cy="1097280"/>
            </a:xfrm>
            <a:custGeom>
              <a:avLst/>
              <a:gdLst/>
              <a:ahLst/>
              <a:cxnLst/>
              <a:rect l="l" t="t" r="r" b="b"/>
              <a:pathLst>
                <a:path w="597534" h="1097279">
                  <a:moveTo>
                    <a:pt x="597103" y="0"/>
                  </a:moveTo>
                  <a:lnTo>
                    <a:pt x="233629" y="316991"/>
                  </a:lnTo>
                  <a:lnTo>
                    <a:pt x="0" y="1035100"/>
                  </a:lnTo>
                  <a:lnTo>
                    <a:pt x="240576" y="1096860"/>
                  </a:lnTo>
                  <a:lnTo>
                    <a:pt x="597103" y="0"/>
                  </a:lnTo>
                  <a:close/>
                </a:path>
              </a:pathLst>
            </a:custGeom>
            <a:solidFill>
              <a:srgbClr val="0819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519736" y="6656578"/>
              <a:ext cx="833755" cy="833755"/>
            </a:xfrm>
            <a:custGeom>
              <a:avLst/>
              <a:gdLst/>
              <a:ahLst/>
              <a:cxnLst/>
              <a:rect l="l" t="t" r="r" b="b"/>
              <a:pathLst>
                <a:path w="833754" h="833754">
                  <a:moveTo>
                    <a:pt x="416813" y="0"/>
                  </a:moveTo>
                  <a:lnTo>
                    <a:pt x="368204" y="2804"/>
                  </a:lnTo>
                  <a:lnTo>
                    <a:pt x="321242" y="11008"/>
                  </a:lnTo>
                  <a:lnTo>
                    <a:pt x="276239" y="24299"/>
                  </a:lnTo>
                  <a:lnTo>
                    <a:pt x="233509" y="42365"/>
                  </a:lnTo>
                  <a:lnTo>
                    <a:pt x="193364" y="64892"/>
                  </a:lnTo>
                  <a:lnTo>
                    <a:pt x="156118" y="91569"/>
                  </a:lnTo>
                  <a:lnTo>
                    <a:pt x="122081" y="122081"/>
                  </a:lnTo>
                  <a:lnTo>
                    <a:pt x="91569" y="156118"/>
                  </a:lnTo>
                  <a:lnTo>
                    <a:pt x="64892" y="193364"/>
                  </a:lnTo>
                  <a:lnTo>
                    <a:pt x="42365" y="233509"/>
                  </a:lnTo>
                  <a:lnTo>
                    <a:pt x="24299" y="276239"/>
                  </a:lnTo>
                  <a:lnTo>
                    <a:pt x="11008" y="321242"/>
                  </a:lnTo>
                  <a:lnTo>
                    <a:pt x="2804" y="368204"/>
                  </a:lnTo>
                  <a:lnTo>
                    <a:pt x="0" y="416814"/>
                  </a:lnTo>
                  <a:lnTo>
                    <a:pt x="2804" y="465423"/>
                  </a:lnTo>
                  <a:lnTo>
                    <a:pt x="11008" y="512385"/>
                  </a:lnTo>
                  <a:lnTo>
                    <a:pt x="24299" y="557388"/>
                  </a:lnTo>
                  <a:lnTo>
                    <a:pt x="42365" y="600118"/>
                  </a:lnTo>
                  <a:lnTo>
                    <a:pt x="64892" y="640263"/>
                  </a:lnTo>
                  <a:lnTo>
                    <a:pt x="91569" y="677509"/>
                  </a:lnTo>
                  <a:lnTo>
                    <a:pt x="122081" y="711546"/>
                  </a:lnTo>
                  <a:lnTo>
                    <a:pt x="156118" y="742058"/>
                  </a:lnTo>
                  <a:lnTo>
                    <a:pt x="193364" y="768735"/>
                  </a:lnTo>
                  <a:lnTo>
                    <a:pt x="233509" y="791262"/>
                  </a:lnTo>
                  <a:lnTo>
                    <a:pt x="276239" y="809328"/>
                  </a:lnTo>
                  <a:lnTo>
                    <a:pt x="321242" y="822619"/>
                  </a:lnTo>
                  <a:lnTo>
                    <a:pt x="368204" y="830823"/>
                  </a:lnTo>
                  <a:lnTo>
                    <a:pt x="416813" y="833628"/>
                  </a:lnTo>
                  <a:lnTo>
                    <a:pt x="465423" y="830823"/>
                  </a:lnTo>
                  <a:lnTo>
                    <a:pt x="512385" y="822619"/>
                  </a:lnTo>
                  <a:lnTo>
                    <a:pt x="557388" y="809328"/>
                  </a:lnTo>
                  <a:lnTo>
                    <a:pt x="600118" y="791262"/>
                  </a:lnTo>
                  <a:lnTo>
                    <a:pt x="640263" y="768735"/>
                  </a:lnTo>
                  <a:lnTo>
                    <a:pt x="677509" y="742058"/>
                  </a:lnTo>
                  <a:lnTo>
                    <a:pt x="711546" y="711546"/>
                  </a:lnTo>
                  <a:lnTo>
                    <a:pt x="742058" y="677509"/>
                  </a:lnTo>
                  <a:lnTo>
                    <a:pt x="768735" y="640263"/>
                  </a:lnTo>
                  <a:lnTo>
                    <a:pt x="791262" y="600118"/>
                  </a:lnTo>
                  <a:lnTo>
                    <a:pt x="809328" y="557388"/>
                  </a:lnTo>
                  <a:lnTo>
                    <a:pt x="822619" y="512385"/>
                  </a:lnTo>
                  <a:lnTo>
                    <a:pt x="830823" y="465423"/>
                  </a:lnTo>
                  <a:lnTo>
                    <a:pt x="833627" y="416814"/>
                  </a:lnTo>
                  <a:lnTo>
                    <a:pt x="830823" y="368204"/>
                  </a:lnTo>
                  <a:lnTo>
                    <a:pt x="822619" y="321242"/>
                  </a:lnTo>
                  <a:lnTo>
                    <a:pt x="809328" y="276239"/>
                  </a:lnTo>
                  <a:lnTo>
                    <a:pt x="791262" y="233509"/>
                  </a:lnTo>
                  <a:lnTo>
                    <a:pt x="768735" y="193364"/>
                  </a:lnTo>
                  <a:lnTo>
                    <a:pt x="742058" y="156118"/>
                  </a:lnTo>
                  <a:lnTo>
                    <a:pt x="711546" y="122081"/>
                  </a:lnTo>
                  <a:lnTo>
                    <a:pt x="677509" y="91569"/>
                  </a:lnTo>
                  <a:lnTo>
                    <a:pt x="640263" y="64892"/>
                  </a:lnTo>
                  <a:lnTo>
                    <a:pt x="600118" y="42365"/>
                  </a:lnTo>
                  <a:lnTo>
                    <a:pt x="557388" y="24299"/>
                  </a:lnTo>
                  <a:lnTo>
                    <a:pt x="512385" y="11008"/>
                  </a:lnTo>
                  <a:lnTo>
                    <a:pt x="465423" y="2804"/>
                  </a:lnTo>
                  <a:lnTo>
                    <a:pt x="416813" y="0"/>
                  </a:lnTo>
                  <a:close/>
                </a:path>
              </a:pathLst>
            </a:custGeom>
            <a:solidFill>
              <a:srgbClr val="0028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10845" y="6647700"/>
              <a:ext cx="851535" cy="851535"/>
            </a:xfrm>
            <a:custGeom>
              <a:avLst/>
              <a:gdLst/>
              <a:ahLst/>
              <a:cxnLst/>
              <a:rect l="l" t="t" r="r" b="b"/>
              <a:pathLst>
                <a:path w="851534" h="851534">
                  <a:moveTo>
                    <a:pt x="657453" y="690219"/>
                  </a:moveTo>
                  <a:lnTo>
                    <a:pt x="624420" y="545655"/>
                  </a:lnTo>
                  <a:lnTo>
                    <a:pt x="607910" y="504964"/>
                  </a:lnTo>
                  <a:lnTo>
                    <a:pt x="580072" y="470865"/>
                  </a:lnTo>
                  <a:lnTo>
                    <a:pt x="543585" y="444766"/>
                  </a:lnTo>
                  <a:lnTo>
                    <a:pt x="501129" y="428078"/>
                  </a:lnTo>
                  <a:lnTo>
                    <a:pt x="455409" y="422198"/>
                  </a:lnTo>
                  <a:lnTo>
                    <a:pt x="395998" y="422198"/>
                  </a:lnTo>
                  <a:lnTo>
                    <a:pt x="350266" y="428078"/>
                  </a:lnTo>
                  <a:lnTo>
                    <a:pt x="307822" y="444766"/>
                  </a:lnTo>
                  <a:lnTo>
                    <a:pt x="271335" y="470865"/>
                  </a:lnTo>
                  <a:lnTo>
                    <a:pt x="243497" y="504964"/>
                  </a:lnTo>
                  <a:lnTo>
                    <a:pt x="226987" y="545655"/>
                  </a:lnTo>
                  <a:lnTo>
                    <a:pt x="193954" y="690219"/>
                  </a:lnTo>
                  <a:lnTo>
                    <a:pt x="233299" y="720140"/>
                  </a:lnTo>
                  <a:lnTo>
                    <a:pt x="276694" y="744385"/>
                  </a:lnTo>
                  <a:lnTo>
                    <a:pt x="323596" y="762393"/>
                  </a:lnTo>
                  <a:lnTo>
                    <a:pt x="373443" y="773607"/>
                  </a:lnTo>
                  <a:lnTo>
                    <a:pt x="425704" y="777468"/>
                  </a:lnTo>
                  <a:lnTo>
                    <a:pt x="477964" y="773607"/>
                  </a:lnTo>
                  <a:lnTo>
                    <a:pt x="527812" y="762393"/>
                  </a:lnTo>
                  <a:lnTo>
                    <a:pt x="574700" y="744385"/>
                  </a:lnTo>
                  <a:lnTo>
                    <a:pt x="618096" y="720140"/>
                  </a:lnTo>
                  <a:lnTo>
                    <a:pt x="657453" y="690219"/>
                  </a:lnTo>
                  <a:close/>
                </a:path>
                <a:path w="851534" h="851534">
                  <a:moveTo>
                    <a:pt x="851408" y="425691"/>
                  </a:moveTo>
                  <a:lnTo>
                    <a:pt x="848906" y="379374"/>
                  </a:lnTo>
                  <a:lnTo>
                    <a:pt x="841565" y="334492"/>
                  </a:lnTo>
                  <a:lnTo>
                    <a:pt x="833628" y="305676"/>
                  </a:lnTo>
                  <a:lnTo>
                    <a:pt x="833628" y="425691"/>
                  </a:lnTo>
                  <a:lnTo>
                    <a:pt x="830872" y="473202"/>
                  </a:lnTo>
                  <a:lnTo>
                    <a:pt x="822833" y="519112"/>
                  </a:lnTo>
                  <a:lnTo>
                    <a:pt x="809802" y="563130"/>
                  </a:lnTo>
                  <a:lnTo>
                    <a:pt x="792099" y="604926"/>
                  </a:lnTo>
                  <a:lnTo>
                    <a:pt x="770026" y="644220"/>
                  </a:lnTo>
                  <a:lnTo>
                    <a:pt x="743889" y="680681"/>
                  </a:lnTo>
                  <a:lnTo>
                    <a:pt x="714006" y="714006"/>
                  </a:lnTo>
                  <a:lnTo>
                    <a:pt x="680681" y="743889"/>
                  </a:lnTo>
                  <a:lnTo>
                    <a:pt x="644220" y="770026"/>
                  </a:lnTo>
                  <a:lnTo>
                    <a:pt x="604939" y="792099"/>
                  </a:lnTo>
                  <a:lnTo>
                    <a:pt x="563130" y="809802"/>
                  </a:lnTo>
                  <a:lnTo>
                    <a:pt x="519125" y="822820"/>
                  </a:lnTo>
                  <a:lnTo>
                    <a:pt x="473202" y="830872"/>
                  </a:lnTo>
                  <a:lnTo>
                    <a:pt x="425704" y="833615"/>
                  </a:lnTo>
                  <a:lnTo>
                    <a:pt x="378193" y="830872"/>
                  </a:lnTo>
                  <a:lnTo>
                    <a:pt x="332282" y="822820"/>
                  </a:lnTo>
                  <a:lnTo>
                    <a:pt x="288264" y="809802"/>
                  </a:lnTo>
                  <a:lnTo>
                    <a:pt x="246468" y="792099"/>
                  </a:lnTo>
                  <a:lnTo>
                    <a:pt x="207175" y="770026"/>
                  </a:lnTo>
                  <a:lnTo>
                    <a:pt x="170713" y="743889"/>
                  </a:lnTo>
                  <a:lnTo>
                    <a:pt x="137388" y="714006"/>
                  </a:lnTo>
                  <a:lnTo>
                    <a:pt x="107505" y="680681"/>
                  </a:lnTo>
                  <a:lnTo>
                    <a:pt x="81368" y="644220"/>
                  </a:lnTo>
                  <a:lnTo>
                    <a:pt x="59296" y="604926"/>
                  </a:lnTo>
                  <a:lnTo>
                    <a:pt x="41592" y="563130"/>
                  </a:lnTo>
                  <a:lnTo>
                    <a:pt x="28575" y="519112"/>
                  </a:lnTo>
                  <a:lnTo>
                    <a:pt x="20523" y="473202"/>
                  </a:lnTo>
                  <a:lnTo>
                    <a:pt x="17780" y="425691"/>
                  </a:lnTo>
                  <a:lnTo>
                    <a:pt x="20523" y="378193"/>
                  </a:lnTo>
                  <a:lnTo>
                    <a:pt x="28575" y="332270"/>
                  </a:lnTo>
                  <a:lnTo>
                    <a:pt x="41592" y="288264"/>
                  </a:lnTo>
                  <a:lnTo>
                    <a:pt x="59296" y="246456"/>
                  </a:lnTo>
                  <a:lnTo>
                    <a:pt x="81368" y="207175"/>
                  </a:lnTo>
                  <a:lnTo>
                    <a:pt x="107505" y="170713"/>
                  </a:lnTo>
                  <a:lnTo>
                    <a:pt x="137388" y="137388"/>
                  </a:lnTo>
                  <a:lnTo>
                    <a:pt x="170713" y="107505"/>
                  </a:lnTo>
                  <a:lnTo>
                    <a:pt x="207175" y="81368"/>
                  </a:lnTo>
                  <a:lnTo>
                    <a:pt x="246468" y="59296"/>
                  </a:lnTo>
                  <a:lnTo>
                    <a:pt x="288264" y="41592"/>
                  </a:lnTo>
                  <a:lnTo>
                    <a:pt x="332282" y="28562"/>
                  </a:lnTo>
                  <a:lnTo>
                    <a:pt x="378193" y="20523"/>
                  </a:lnTo>
                  <a:lnTo>
                    <a:pt x="425704" y="17767"/>
                  </a:lnTo>
                  <a:lnTo>
                    <a:pt x="473202" y="20523"/>
                  </a:lnTo>
                  <a:lnTo>
                    <a:pt x="519125" y="28562"/>
                  </a:lnTo>
                  <a:lnTo>
                    <a:pt x="563130" y="41592"/>
                  </a:lnTo>
                  <a:lnTo>
                    <a:pt x="604939" y="59296"/>
                  </a:lnTo>
                  <a:lnTo>
                    <a:pt x="644220" y="81368"/>
                  </a:lnTo>
                  <a:lnTo>
                    <a:pt x="680681" y="107505"/>
                  </a:lnTo>
                  <a:lnTo>
                    <a:pt x="714006" y="137388"/>
                  </a:lnTo>
                  <a:lnTo>
                    <a:pt x="743889" y="170713"/>
                  </a:lnTo>
                  <a:lnTo>
                    <a:pt x="770026" y="207175"/>
                  </a:lnTo>
                  <a:lnTo>
                    <a:pt x="792099" y="246456"/>
                  </a:lnTo>
                  <a:lnTo>
                    <a:pt x="809802" y="288264"/>
                  </a:lnTo>
                  <a:lnTo>
                    <a:pt x="822833" y="332270"/>
                  </a:lnTo>
                  <a:lnTo>
                    <a:pt x="830872" y="378193"/>
                  </a:lnTo>
                  <a:lnTo>
                    <a:pt x="833628" y="425691"/>
                  </a:lnTo>
                  <a:lnTo>
                    <a:pt x="833628" y="305676"/>
                  </a:lnTo>
                  <a:lnTo>
                    <a:pt x="813460" y="250037"/>
                  </a:lnTo>
                  <a:lnTo>
                    <a:pt x="793203" y="211010"/>
                  </a:lnTo>
                  <a:lnTo>
                    <a:pt x="769162" y="174447"/>
                  </a:lnTo>
                  <a:lnTo>
                    <a:pt x="741603" y="140627"/>
                  </a:lnTo>
                  <a:lnTo>
                    <a:pt x="710780" y="109804"/>
                  </a:lnTo>
                  <a:lnTo>
                    <a:pt x="676948" y="82245"/>
                  </a:lnTo>
                  <a:lnTo>
                    <a:pt x="640397" y="58204"/>
                  </a:lnTo>
                  <a:lnTo>
                    <a:pt x="601357" y="37947"/>
                  </a:lnTo>
                  <a:lnTo>
                    <a:pt x="560108" y="21742"/>
                  </a:lnTo>
                  <a:lnTo>
                    <a:pt x="516915" y="9842"/>
                  </a:lnTo>
                  <a:lnTo>
                    <a:pt x="472020" y="2501"/>
                  </a:lnTo>
                  <a:lnTo>
                    <a:pt x="425704" y="0"/>
                  </a:lnTo>
                  <a:lnTo>
                    <a:pt x="379387" y="2501"/>
                  </a:lnTo>
                  <a:lnTo>
                    <a:pt x="334492" y="9842"/>
                  </a:lnTo>
                  <a:lnTo>
                    <a:pt x="291287" y="21742"/>
                  </a:lnTo>
                  <a:lnTo>
                    <a:pt x="250037" y="37947"/>
                  </a:lnTo>
                  <a:lnTo>
                    <a:pt x="211010" y="58204"/>
                  </a:lnTo>
                  <a:lnTo>
                    <a:pt x="174447" y="82245"/>
                  </a:lnTo>
                  <a:lnTo>
                    <a:pt x="140627" y="109804"/>
                  </a:lnTo>
                  <a:lnTo>
                    <a:pt x="109804" y="140627"/>
                  </a:lnTo>
                  <a:lnTo>
                    <a:pt x="82245" y="174447"/>
                  </a:lnTo>
                  <a:lnTo>
                    <a:pt x="58204" y="211010"/>
                  </a:lnTo>
                  <a:lnTo>
                    <a:pt x="37947" y="250037"/>
                  </a:lnTo>
                  <a:lnTo>
                    <a:pt x="21742" y="291287"/>
                  </a:lnTo>
                  <a:lnTo>
                    <a:pt x="9829" y="334492"/>
                  </a:lnTo>
                  <a:lnTo>
                    <a:pt x="2501" y="379374"/>
                  </a:lnTo>
                  <a:lnTo>
                    <a:pt x="0" y="425691"/>
                  </a:lnTo>
                  <a:lnTo>
                    <a:pt x="2501" y="472008"/>
                  </a:lnTo>
                  <a:lnTo>
                    <a:pt x="9829" y="516902"/>
                  </a:lnTo>
                  <a:lnTo>
                    <a:pt x="21742" y="560108"/>
                  </a:lnTo>
                  <a:lnTo>
                    <a:pt x="37947" y="601357"/>
                  </a:lnTo>
                  <a:lnTo>
                    <a:pt x="58204" y="640384"/>
                  </a:lnTo>
                  <a:lnTo>
                    <a:pt x="82245" y="676948"/>
                  </a:lnTo>
                  <a:lnTo>
                    <a:pt x="109804" y="710768"/>
                  </a:lnTo>
                  <a:lnTo>
                    <a:pt x="140627" y="741591"/>
                  </a:lnTo>
                  <a:lnTo>
                    <a:pt x="174447" y="769150"/>
                  </a:lnTo>
                  <a:lnTo>
                    <a:pt x="211010" y="793191"/>
                  </a:lnTo>
                  <a:lnTo>
                    <a:pt x="250037" y="813447"/>
                  </a:lnTo>
                  <a:lnTo>
                    <a:pt x="291287" y="829652"/>
                  </a:lnTo>
                  <a:lnTo>
                    <a:pt x="334492" y="841565"/>
                  </a:lnTo>
                  <a:lnTo>
                    <a:pt x="379387" y="848893"/>
                  </a:lnTo>
                  <a:lnTo>
                    <a:pt x="425704" y="851395"/>
                  </a:lnTo>
                  <a:lnTo>
                    <a:pt x="472020" y="848893"/>
                  </a:lnTo>
                  <a:lnTo>
                    <a:pt x="516915" y="841565"/>
                  </a:lnTo>
                  <a:lnTo>
                    <a:pt x="560108" y="829652"/>
                  </a:lnTo>
                  <a:lnTo>
                    <a:pt x="601357" y="813447"/>
                  </a:lnTo>
                  <a:lnTo>
                    <a:pt x="640397" y="793191"/>
                  </a:lnTo>
                  <a:lnTo>
                    <a:pt x="676948" y="769150"/>
                  </a:lnTo>
                  <a:lnTo>
                    <a:pt x="710780" y="741591"/>
                  </a:lnTo>
                  <a:lnTo>
                    <a:pt x="741603" y="710768"/>
                  </a:lnTo>
                  <a:lnTo>
                    <a:pt x="769162" y="676948"/>
                  </a:lnTo>
                  <a:lnTo>
                    <a:pt x="793203" y="640384"/>
                  </a:lnTo>
                  <a:lnTo>
                    <a:pt x="813460" y="601357"/>
                  </a:lnTo>
                  <a:lnTo>
                    <a:pt x="829665" y="560108"/>
                  </a:lnTo>
                  <a:lnTo>
                    <a:pt x="841565" y="516902"/>
                  </a:lnTo>
                  <a:lnTo>
                    <a:pt x="848906" y="472008"/>
                  </a:lnTo>
                  <a:lnTo>
                    <a:pt x="851408" y="4256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4353" y="6841993"/>
              <a:ext cx="244398" cy="342806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6757125" y="6749817"/>
              <a:ext cx="359410" cy="142240"/>
            </a:xfrm>
            <a:custGeom>
              <a:avLst/>
              <a:gdLst/>
              <a:ahLst/>
              <a:cxnLst/>
              <a:rect l="l" t="t" r="r" b="b"/>
              <a:pathLst>
                <a:path w="359409" h="142240">
                  <a:moveTo>
                    <a:pt x="181114" y="0"/>
                  </a:moveTo>
                  <a:lnTo>
                    <a:pt x="177736" y="0"/>
                  </a:lnTo>
                  <a:lnTo>
                    <a:pt x="11633" y="51130"/>
                  </a:lnTo>
                  <a:lnTo>
                    <a:pt x="3031" y="57231"/>
                  </a:lnTo>
                  <a:lnTo>
                    <a:pt x="0" y="66511"/>
                  </a:lnTo>
                  <a:lnTo>
                    <a:pt x="2607" y="75917"/>
                  </a:lnTo>
                  <a:lnTo>
                    <a:pt x="10921" y="82397"/>
                  </a:lnTo>
                  <a:lnTo>
                    <a:pt x="177469" y="141973"/>
                  </a:lnTo>
                  <a:lnTo>
                    <a:pt x="181394" y="141973"/>
                  </a:lnTo>
                  <a:lnTo>
                    <a:pt x="347929" y="82397"/>
                  </a:lnTo>
                  <a:lnTo>
                    <a:pt x="356244" y="75917"/>
                  </a:lnTo>
                  <a:lnTo>
                    <a:pt x="358852" y="66511"/>
                  </a:lnTo>
                  <a:lnTo>
                    <a:pt x="355824" y="57231"/>
                  </a:lnTo>
                  <a:lnTo>
                    <a:pt x="347230" y="51130"/>
                  </a:lnTo>
                  <a:lnTo>
                    <a:pt x="181114" y="0"/>
                  </a:lnTo>
                  <a:close/>
                </a:path>
              </a:pathLst>
            </a:custGeom>
            <a:solidFill>
              <a:srgbClr val="0028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746015" y="6738541"/>
              <a:ext cx="381635" cy="164465"/>
            </a:xfrm>
            <a:custGeom>
              <a:avLst/>
              <a:gdLst/>
              <a:ahLst/>
              <a:cxnLst/>
              <a:rect l="l" t="t" r="r" b="b"/>
              <a:pathLst>
                <a:path w="381634" h="164465">
                  <a:moveTo>
                    <a:pt x="193344" y="0"/>
                  </a:moveTo>
                  <a:lnTo>
                    <a:pt x="187731" y="0"/>
                  </a:lnTo>
                  <a:lnTo>
                    <a:pt x="19469" y="51790"/>
                  </a:lnTo>
                  <a:lnTo>
                    <a:pt x="11590" y="55614"/>
                  </a:lnTo>
                  <a:lnTo>
                    <a:pt x="5505" y="61466"/>
                  </a:lnTo>
                  <a:lnTo>
                    <a:pt x="1534" y="68915"/>
                  </a:lnTo>
                  <a:lnTo>
                    <a:pt x="0" y="77533"/>
                  </a:lnTo>
                  <a:lnTo>
                    <a:pt x="1144" y="86218"/>
                  </a:lnTo>
                  <a:lnTo>
                    <a:pt x="184238" y="163499"/>
                  </a:lnTo>
                  <a:lnTo>
                    <a:pt x="187388" y="164033"/>
                  </a:lnTo>
                  <a:lnTo>
                    <a:pt x="193687" y="164033"/>
                  </a:lnTo>
                  <a:lnTo>
                    <a:pt x="196837" y="163499"/>
                  </a:lnTo>
                  <a:lnTo>
                    <a:pt x="257160" y="141922"/>
                  </a:lnTo>
                  <a:lnTo>
                    <a:pt x="189890" y="141922"/>
                  </a:lnTo>
                  <a:lnTo>
                    <a:pt x="22479" y="82042"/>
                  </a:lnTo>
                  <a:lnTo>
                    <a:pt x="22186" y="79197"/>
                  </a:lnTo>
                  <a:lnTo>
                    <a:pt x="22250" y="76873"/>
                  </a:lnTo>
                  <a:lnTo>
                    <a:pt x="22669" y="74053"/>
                  </a:lnTo>
                  <a:lnTo>
                    <a:pt x="189471" y="22707"/>
                  </a:lnTo>
                  <a:lnTo>
                    <a:pt x="190004" y="22631"/>
                  </a:lnTo>
                  <a:lnTo>
                    <a:pt x="266871" y="22631"/>
                  </a:lnTo>
                  <a:lnTo>
                    <a:pt x="193344" y="0"/>
                  </a:lnTo>
                  <a:close/>
                </a:path>
                <a:path w="381634" h="164465">
                  <a:moveTo>
                    <a:pt x="266871" y="22631"/>
                  </a:moveTo>
                  <a:lnTo>
                    <a:pt x="191071" y="22631"/>
                  </a:lnTo>
                  <a:lnTo>
                    <a:pt x="191604" y="22707"/>
                  </a:lnTo>
                  <a:lnTo>
                    <a:pt x="358406" y="74053"/>
                  </a:lnTo>
                  <a:lnTo>
                    <a:pt x="358825" y="76873"/>
                  </a:lnTo>
                  <a:lnTo>
                    <a:pt x="358876" y="79197"/>
                  </a:lnTo>
                  <a:lnTo>
                    <a:pt x="358584" y="82042"/>
                  </a:lnTo>
                  <a:lnTo>
                    <a:pt x="191173" y="141922"/>
                  </a:lnTo>
                  <a:lnTo>
                    <a:pt x="257160" y="141922"/>
                  </a:lnTo>
                  <a:lnTo>
                    <a:pt x="362788" y="104140"/>
                  </a:lnTo>
                  <a:lnTo>
                    <a:pt x="381063" y="77533"/>
                  </a:lnTo>
                  <a:lnTo>
                    <a:pt x="379534" y="68915"/>
                  </a:lnTo>
                  <a:lnTo>
                    <a:pt x="375564" y="61466"/>
                  </a:lnTo>
                  <a:lnTo>
                    <a:pt x="369479" y="55614"/>
                  </a:lnTo>
                  <a:lnTo>
                    <a:pt x="361607" y="51790"/>
                  </a:lnTo>
                  <a:lnTo>
                    <a:pt x="266871" y="226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34469" y="6804566"/>
              <a:ext cx="140754" cy="20167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5636" y="7100174"/>
              <a:ext cx="121183" cy="12901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36283" y="7100174"/>
              <a:ext cx="121183" cy="129019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684551" y="550926"/>
            <a:ext cx="3503929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75" dirty="0">
                <a:solidFill>
                  <a:srgbClr val="1E384B"/>
                </a:solidFill>
                <a:latin typeface="Calibri"/>
                <a:cs typeface="Calibri"/>
              </a:rPr>
              <a:t>HIGH</a:t>
            </a:r>
            <a:r>
              <a:rPr sz="2600" b="1" spc="-5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spc="110" dirty="0">
                <a:solidFill>
                  <a:srgbClr val="1E384B"/>
                </a:solidFill>
                <a:latin typeface="Calibri"/>
                <a:cs typeface="Calibri"/>
              </a:rPr>
              <a:t>SCHOOL</a:t>
            </a:r>
            <a:r>
              <a:rPr sz="2600" b="1" spc="-5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spc="50" dirty="0">
                <a:solidFill>
                  <a:srgbClr val="1E384B"/>
                </a:solidFill>
                <a:latin typeface="Calibri"/>
                <a:cs typeface="Calibri"/>
              </a:rPr>
              <a:t>TIMELINE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09676" y="3524884"/>
            <a:ext cx="2914015" cy="8369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4300" marR="13970" indent="-1022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If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fall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behind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academically,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ask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for </a:t>
            </a:r>
            <a:r>
              <a:rPr sz="900" dirty="0">
                <a:latin typeface="Calibri"/>
                <a:cs typeface="Calibri"/>
              </a:rPr>
              <a:t>help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finding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courses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take.</a:t>
            </a:r>
            <a:endParaRPr sz="900">
              <a:latin typeface="Calibri"/>
              <a:cs typeface="Calibri"/>
            </a:endParaRPr>
          </a:p>
          <a:p>
            <a:pPr marL="113664" marR="5080" indent="-101600">
              <a:lnSpc>
                <a:spcPts val="1100"/>
              </a:lnSpc>
              <a:spcBef>
                <a:spcPts val="94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If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60" dirty="0">
                <a:latin typeface="Calibri"/>
                <a:cs typeface="Calibri"/>
              </a:rPr>
              <a:t> are </a:t>
            </a:r>
            <a:r>
              <a:rPr sz="900" dirty="0">
                <a:latin typeface="Calibri"/>
                <a:cs typeface="Calibri"/>
              </a:rPr>
              <a:t>being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actively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recruited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by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100" dirty="0">
                <a:latin typeface="Calibri"/>
                <a:cs typeface="Calibri"/>
              </a:rPr>
              <a:t>NCAA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 </a:t>
            </a:r>
            <a:r>
              <a:rPr sz="900" spc="45" dirty="0">
                <a:latin typeface="Calibri"/>
                <a:cs typeface="Calibri"/>
              </a:rPr>
              <a:t>Profile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Page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account,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transition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10" dirty="0">
                <a:latin typeface="Calibri"/>
                <a:cs typeface="Calibri"/>
              </a:rPr>
              <a:t>a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Certification</a:t>
            </a:r>
            <a:r>
              <a:rPr sz="950" b="1" spc="9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account</a:t>
            </a:r>
            <a:r>
              <a:rPr sz="900" spc="7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890303" y="3524872"/>
            <a:ext cx="3051175" cy="6959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4300" marR="119380" indent="-1022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Monitor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task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list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account </a:t>
            </a:r>
            <a:r>
              <a:rPr sz="900" spc="60" dirty="0">
                <a:latin typeface="Calibri"/>
                <a:cs typeface="Calibri"/>
              </a:rPr>
              <a:t>for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next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steps.</a:t>
            </a:r>
            <a:endParaRPr sz="900">
              <a:latin typeface="Calibri"/>
              <a:cs typeface="Calibri"/>
            </a:endParaRPr>
          </a:p>
          <a:p>
            <a:pPr marL="114300" marR="5080" indent="-102235">
              <a:lnSpc>
                <a:spcPct val="101800"/>
              </a:lnSpc>
              <a:spcBef>
                <a:spcPts val="9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At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end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year,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ask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counselor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from </a:t>
            </a:r>
            <a:r>
              <a:rPr sz="900" spc="55" dirty="0">
                <a:latin typeface="Calibri"/>
                <a:cs typeface="Calibri"/>
              </a:rPr>
              <a:t>each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attended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upload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official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991916" y="4197870"/>
            <a:ext cx="23488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0" dirty="0">
                <a:latin typeface="Calibri"/>
                <a:cs typeface="Calibri"/>
              </a:rPr>
              <a:t>transcript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account.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00533" y="5446026"/>
            <a:ext cx="2792730" cy="9759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4300" marR="5080" indent="-1022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Check</a:t>
            </a:r>
            <a:r>
              <a:rPr sz="900" spc="50" dirty="0">
                <a:latin typeface="Calibri"/>
                <a:cs typeface="Calibri"/>
              </a:rPr>
              <a:t> with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make </a:t>
            </a:r>
            <a:r>
              <a:rPr sz="900" spc="60" dirty="0">
                <a:latin typeface="Calibri"/>
                <a:cs typeface="Calibri"/>
              </a:rPr>
              <a:t>sure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55" dirty="0">
                <a:latin typeface="Calibri"/>
                <a:cs typeface="Calibri"/>
              </a:rPr>
              <a:t> are </a:t>
            </a:r>
            <a:r>
              <a:rPr sz="900" spc="-25" dirty="0">
                <a:latin typeface="Calibri"/>
                <a:cs typeface="Calibri"/>
              </a:rPr>
              <a:t>on</a:t>
            </a:r>
            <a:r>
              <a:rPr sz="900" spc="75" dirty="0">
                <a:latin typeface="Calibri"/>
                <a:cs typeface="Calibri"/>
              </a:rPr>
              <a:t> track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number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NCAA-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b="1" spc="90" dirty="0">
                <a:solidFill>
                  <a:srgbClr val="0074C8"/>
                </a:solidFill>
                <a:latin typeface="Calibri"/>
                <a:cs typeface="Calibri"/>
                <a:hlinkClick r:id="rId9"/>
              </a:rPr>
              <a:t>core</a:t>
            </a:r>
            <a:r>
              <a:rPr sz="900" b="1" spc="190" dirty="0">
                <a:solidFill>
                  <a:srgbClr val="0074C8"/>
                </a:solidFill>
                <a:latin typeface="Calibri"/>
                <a:cs typeface="Calibri"/>
                <a:hlinkClick r:id="rId9"/>
              </a:rPr>
              <a:t> </a:t>
            </a:r>
            <a:r>
              <a:rPr sz="900" b="1" spc="95" dirty="0">
                <a:solidFill>
                  <a:srgbClr val="0074C8"/>
                </a:solidFill>
                <a:latin typeface="Calibri"/>
                <a:cs typeface="Calibri"/>
                <a:hlinkClick r:id="rId9"/>
              </a:rPr>
              <a:t>courses</a:t>
            </a:r>
            <a:r>
              <a:rPr sz="900" b="1" spc="14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graduate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with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class.</a:t>
            </a:r>
            <a:endParaRPr sz="900">
              <a:latin typeface="Calibri"/>
              <a:cs typeface="Calibri"/>
            </a:endParaRPr>
          </a:p>
          <a:p>
            <a:pPr marL="113664" marR="90170" indent="-101600">
              <a:lnSpc>
                <a:spcPct val="100000"/>
              </a:lnSpc>
              <a:spcBef>
                <a:spcPts val="86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10"/>
              </a:rPr>
              <a:t>SAT</a:t>
            </a:r>
            <a:r>
              <a:rPr sz="900" spc="105" dirty="0">
                <a:latin typeface="Calibri"/>
                <a:cs typeface="Calibri"/>
              </a:rPr>
              <a:t>/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11"/>
              </a:rPr>
              <a:t>ACT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50" dirty="0">
                <a:latin typeface="Calibri"/>
                <a:cs typeface="Calibri"/>
              </a:rPr>
              <a:t> submit your </a:t>
            </a:r>
            <a:r>
              <a:rPr sz="900" spc="65" dirty="0">
                <a:latin typeface="Calibri"/>
                <a:cs typeface="Calibri"/>
              </a:rPr>
              <a:t>scores</a:t>
            </a:r>
            <a:r>
              <a:rPr sz="900" spc="50" dirty="0">
                <a:latin typeface="Calibri"/>
                <a:cs typeface="Calibri"/>
              </a:rPr>
              <a:t> to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Eligibility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using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code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9999.*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867379" y="5446128"/>
            <a:ext cx="3012440" cy="8356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4300" marR="39370" indent="-1022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Ensure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sports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participation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correct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account.</a:t>
            </a:r>
            <a:endParaRPr sz="900">
              <a:latin typeface="Calibri"/>
              <a:cs typeface="Calibri"/>
            </a:endParaRPr>
          </a:p>
          <a:p>
            <a:pPr marL="114300" marR="5080" indent="-102235">
              <a:lnSpc>
                <a:spcPct val="101800"/>
              </a:lnSpc>
              <a:spcBef>
                <a:spcPts val="9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end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year,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ask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from </a:t>
            </a:r>
            <a:r>
              <a:rPr sz="900" spc="50" dirty="0">
                <a:latin typeface="Calibri"/>
                <a:cs typeface="Calibri"/>
              </a:rPr>
              <a:t>each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attended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upload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official</a:t>
            </a:r>
            <a:r>
              <a:rPr sz="900" spc="55" dirty="0">
                <a:latin typeface="Calibri"/>
                <a:cs typeface="Calibri"/>
              </a:rPr>
              <a:t> transcript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account.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00469" y="7668006"/>
            <a:ext cx="3067685" cy="13709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4300" marR="132080" indent="-1022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Complete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final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NCAA-</a:t>
            </a:r>
            <a:r>
              <a:rPr sz="900" spc="45" dirty="0">
                <a:latin typeface="Calibri"/>
                <a:cs typeface="Calibri"/>
              </a:rPr>
              <a:t>approved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b="1" spc="90" dirty="0">
                <a:solidFill>
                  <a:srgbClr val="0074C8"/>
                </a:solidFill>
                <a:latin typeface="Calibri"/>
                <a:cs typeface="Calibri"/>
                <a:hlinkClick r:id="rId9"/>
              </a:rPr>
              <a:t>core</a:t>
            </a:r>
            <a:r>
              <a:rPr sz="900" b="1" spc="110" dirty="0">
                <a:solidFill>
                  <a:srgbClr val="0074C8"/>
                </a:solidFill>
                <a:latin typeface="Calibri"/>
                <a:cs typeface="Calibri"/>
                <a:hlinkClick r:id="rId9"/>
              </a:rPr>
              <a:t> </a:t>
            </a:r>
            <a:r>
              <a:rPr sz="900" b="1" spc="95" dirty="0">
                <a:solidFill>
                  <a:srgbClr val="0074C8"/>
                </a:solidFill>
                <a:latin typeface="Calibri"/>
                <a:cs typeface="Calibri"/>
                <a:hlinkClick r:id="rId9"/>
              </a:rPr>
              <a:t>courses</a:t>
            </a:r>
            <a:r>
              <a:rPr sz="900" b="1" spc="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as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prepare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 </a:t>
            </a:r>
            <a:r>
              <a:rPr sz="900" spc="-10" dirty="0">
                <a:latin typeface="Calibri"/>
                <a:cs typeface="Calibri"/>
              </a:rPr>
              <a:t>graduation.</a:t>
            </a:r>
            <a:endParaRPr sz="900">
              <a:latin typeface="Calibri"/>
              <a:cs typeface="Calibri"/>
            </a:endParaRPr>
          </a:p>
          <a:p>
            <a:pPr marL="114300" marR="58419" indent="-102235">
              <a:lnSpc>
                <a:spcPct val="100000"/>
              </a:lnSpc>
              <a:spcBef>
                <a:spcPts val="86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10"/>
              </a:rPr>
              <a:t>SAT</a:t>
            </a:r>
            <a:r>
              <a:rPr sz="900" spc="105" dirty="0">
                <a:latin typeface="Calibri"/>
                <a:cs typeface="Calibri"/>
              </a:rPr>
              <a:t>/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11"/>
              </a:rPr>
              <a:t>ACT</a:t>
            </a:r>
            <a:r>
              <a:rPr sz="950" b="1" spc="114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again,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necessary,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submit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spc="65" dirty="0">
                <a:latin typeface="Calibri"/>
                <a:cs typeface="Calibri"/>
              </a:rPr>
              <a:t> scores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using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code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9999.*</a:t>
            </a:r>
            <a:endParaRPr sz="900">
              <a:latin typeface="Calibri"/>
              <a:cs typeface="Calibri"/>
            </a:endParaRPr>
          </a:p>
          <a:p>
            <a:pPr marL="114300" marR="5080" indent="-102235">
              <a:lnSpc>
                <a:spcPct val="100299"/>
              </a:lnSpc>
              <a:spcBef>
                <a:spcPts val="925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Request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final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amateurism</a:t>
            </a:r>
            <a:r>
              <a:rPr sz="900" spc="45" dirty="0">
                <a:latin typeface="Calibri"/>
                <a:cs typeface="Calibri"/>
              </a:rPr>
              <a:t> certification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beginning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April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25" dirty="0">
                <a:latin typeface="Calibri"/>
                <a:cs typeface="Calibri"/>
              </a:rPr>
              <a:t>1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(fall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enrollees)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Oct.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25" dirty="0">
                <a:latin typeface="Calibri"/>
                <a:cs typeface="Calibri"/>
              </a:rPr>
              <a:t>1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(winter/spring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enrollees)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in</a:t>
            </a:r>
            <a:r>
              <a:rPr sz="900" spc="50" dirty="0">
                <a:latin typeface="Calibri"/>
                <a:cs typeface="Calibri"/>
              </a:rPr>
              <a:t> your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account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at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12"/>
              </a:rPr>
              <a:t>eligibilitycenter.org</a:t>
            </a:r>
            <a:r>
              <a:rPr sz="900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972515" y="7668082"/>
            <a:ext cx="2992755" cy="9753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4300" marR="5080" indent="-1022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After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graduate,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ask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upload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dirty="0">
                <a:latin typeface="Calibri"/>
                <a:cs typeface="Calibri"/>
              </a:rPr>
              <a:t> final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transcript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with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proof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dirty="0">
                <a:latin typeface="Calibri"/>
                <a:cs typeface="Calibri"/>
              </a:rPr>
              <a:t> Eligibility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account.</a:t>
            </a:r>
            <a:endParaRPr sz="900">
              <a:latin typeface="Calibri"/>
              <a:cs typeface="Calibri"/>
            </a:endParaRPr>
          </a:p>
          <a:p>
            <a:pPr marL="114300" marR="106680" indent="-102235">
              <a:lnSpc>
                <a:spcPct val="101800"/>
              </a:lnSpc>
              <a:spcBef>
                <a:spcPts val="9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b="1" i="1" spc="55" dirty="0">
                <a:latin typeface="Calibri"/>
                <a:cs typeface="Calibri"/>
              </a:rPr>
              <a:t>Reminder:</a:t>
            </a:r>
            <a:r>
              <a:rPr sz="900" b="1" i="1" spc="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Only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students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50" dirty="0">
                <a:latin typeface="Calibri"/>
                <a:cs typeface="Calibri"/>
              </a:rPr>
              <a:t> an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110" dirty="0">
                <a:latin typeface="Calibri"/>
                <a:cs typeface="Calibri"/>
              </a:rPr>
              <a:t>NCAA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Division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or </a:t>
            </a:r>
            <a:r>
              <a:rPr sz="900" spc="-25" dirty="0">
                <a:latin typeface="Calibri"/>
                <a:cs typeface="Calibri"/>
              </a:rPr>
              <a:t>II</a:t>
            </a:r>
            <a:r>
              <a:rPr sz="900" spc="55" dirty="0">
                <a:latin typeface="Calibri"/>
                <a:cs typeface="Calibri"/>
              </a:rPr>
              <a:t> school’s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0074C8"/>
                </a:solidFill>
                <a:latin typeface="Calibri"/>
                <a:cs typeface="Calibri"/>
                <a:hlinkClick r:id="rId13"/>
              </a:rPr>
              <a:t>institutional</a:t>
            </a:r>
            <a:r>
              <a:rPr sz="900" b="1" spc="75" dirty="0">
                <a:solidFill>
                  <a:srgbClr val="0074C8"/>
                </a:solidFill>
                <a:latin typeface="Calibri"/>
                <a:cs typeface="Calibri"/>
                <a:hlinkClick r:id="rId13"/>
              </a:rPr>
              <a:t> </a:t>
            </a:r>
            <a:r>
              <a:rPr sz="900" b="1" spc="70" dirty="0">
                <a:solidFill>
                  <a:srgbClr val="0074C8"/>
                </a:solidFill>
                <a:latin typeface="Calibri"/>
                <a:cs typeface="Calibri"/>
                <a:hlinkClick r:id="rId13"/>
              </a:rPr>
              <a:t>request </a:t>
            </a:r>
            <a:r>
              <a:rPr sz="900" b="1" spc="60" dirty="0">
                <a:solidFill>
                  <a:srgbClr val="0074C8"/>
                </a:solidFill>
                <a:latin typeface="Calibri"/>
                <a:cs typeface="Calibri"/>
                <a:hlinkClick r:id="rId13"/>
              </a:rPr>
              <a:t>list</a:t>
            </a:r>
            <a:r>
              <a:rPr sz="900" b="1" spc="7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receive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10" dirty="0">
                <a:latin typeface="Calibri"/>
                <a:cs typeface="Calibri"/>
              </a:rPr>
              <a:t>a </a:t>
            </a:r>
            <a:r>
              <a:rPr sz="900" spc="45" dirty="0">
                <a:latin typeface="Calibri"/>
                <a:cs typeface="Calibri"/>
              </a:rPr>
              <a:t>certification.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18737" y="1789404"/>
            <a:ext cx="2904490" cy="6959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4300" marR="5080" indent="-1022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i="1" spc="75" dirty="0">
                <a:latin typeface="Calibri"/>
                <a:cs typeface="Calibri"/>
              </a:rPr>
              <a:t>Start</a:t>
            </a:r>
            <a:r>
              <a:rPr sz="900" i="1" spc="50" dirty="0">
                <a:latin typeface="Calibri"/>
                <a:cs typeface="Calibri"/>
              </a:rPr>
              <a:t> planning </a:t>
            </a:r>
            <a:r>
              <a:rPr sz="900" i="1" dirty="0">
                <a:latin typeface="Calibri"/>
                <a:cs typeface="Calibri"/>
              </a:rPr>
              <a:t>now!</a:t>
            </a:r>
            <a:r>
              <a:rPr sz="900" i="1" spc="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Take the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right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courses</a:t>
            </a:r>
            <a:r>
              <a:rPr sz="900" spc="50" dirty="0">
                <a:latin typeface="Calibri"/>
                <a:cs typeface="Calibri"/>
              </a:rPr>
              <a:t> and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earn </a:t>
            </a:r>
            <a:r>
              <a:rPr sz="900" spc="55" dirty="0">
                <a:latin typeface="Calibri"/>
                <a:cs typeface="Calibri"/>
              </a:rPr>
              <a:t>the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best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grades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possible.</a:t>
            </a:r>
            <a:endParaRPr sz="900">
              <a:latin typeface="Calibri"/>
              <a:cs typeface="Calibri"/>
            </a:endParaRPr>
          </a:p>
          <a:p>
            <a:pPr marL="114300" marR="90170" indent="-102235">
              <a:lnSpc>
                <a:spcPct val="101800"/>
              </a:lnSpc>
              <a:spcBef>
                <a:spcPts val="9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Find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your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high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school’s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list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of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105" dirty="0">
                <a:latin typeface="Calibri"/>
                <a:cs typeface="Calibri"/>
              </a:rPr>
              <a:t>NCAA-</a:t>
            </a:r>
            <a:r>
              <a:rPr sz="900" spc="60" dirty="0">
                <a:latin typeface="Calibri"/>
                <a:cs typeface="Calibri"/>
              </a:rPr>
              <a:t>approved </a:t>
            </a:r>
            <a:r>
              <a:rPr sz="900" spc="80" dirty="0">
                <a:latin typeface="Calibri"/>
                <a:cs typeface="Calibri"/>
              </a:rPr>
              <a:t>core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courses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at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0074C8"/>
                </a:solidFill>
                <a:latin typeface="Calibri"/>
                <a:cs typeface="Calibri"/>
                <a:hlinkClick r:id="rId14"/>
              </a:rPr>
              <a:t>eligibilitycenter.org/courselist</a:t>
            </a:r>
            <a:r>
              <a:rPr sz="900" spc="6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879475" y="1789290"/>
            <a:ext cx="2653665" cy="4419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4300" marR="5080" indent="-1022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Register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free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Profile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Page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account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at </a:t>
            </a:r>
            <a:r>
              <a:rPr sz="900" b="1" spc="70" dirty="0">
                <a:solidFill>
                  <a:srgbClr val="0074C8"/>
                </a:solidFill>
                <a:latin typeface="Calibri"/>
                <a:cs typeface="Calibri"/>
                <a:hlinkClick r:id="rId12"/>
              </a:rPr>
              <a:t>eligibilitycenter.org</a:t>
            </a:r>
            <a:r>
              <a:rPr sz="900" b="1" spc="10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information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95" dirty="0">
                <a:latin typeface="Calibri"/>
                <a:cs typeface="Calibri"/>
              </a:rPr>
              <a:t> NCAA </a:t>
            </a:r>
            <a:r>
              <a:rPr sz="900" spc="50" dirty="0">
                <a:latin typeface="Calibri"/>
                <a:cs typeface="Calibri"/>
              </a:rPr>
              <a:t>initial-eligibility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requirements.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6531094" y="800102"/>
            <a:ext cx="851535" cy="851535"/>
            <a:chOff x="6531094" y="800102"/>
            <a:chExt cx="851535" cy="851535"/>
          </a:xfrm>
        </p:grpSpPr>
        <p:sp>
          <p:nvSpPr>
            <p:cNvPr id="87" name="object 87"/>
            <p:cNvSpPr/>
            <p:nvPr/>
          </p:nvSpPr>
          <p:spPr>
            <a:xfrm>
              <a:off x="6539981" y="808984"/>
              <a:ext cx="833755" cy="833755"/>
            </a:xfrm>
            <a:custGeom>
              <a:avLst/>
              <a:gdLst/>
              <a:ahLst/>
              <a:cxnLst/>
              <a:rect l="l" t="t" r="r" b="b"/>
              <a:pathLst>
                <a:path w="833754" h="833755">
                  <a:moveTo>
                    <a:pt x="416813" y="0"/>
                  </a:moveTo>
                  <a:lnTo>
                    <a:pt x="368204" y="2804"/>
                  </a:lnTo>
                  <a:lnTo>
                    <a:pt x="321242" y="11008"/>
                  </a:lnTo>
                  <a:lnTo>
                    <a:pt x="276239" y="24299"/>
                  </a:lnTo>
                  <a:lnTo>
                    <a:pt x="233509" y="42365"/>
                  </a:lnTo>
                  <a:lnTo>
                    <a:pt x="193364" y="64892"/>
                  </a:lnTo>
                  <a:lnTo>
                    <a:pt x="156118" y="91569"/>
                  </a:lnTo>
                  <a:lnTo>
                    <a:pt x="122081" y="122081"/>
                  </a:lnTo>
                  <a:lnTo>
                    <a:pt x="91569" y="156118"/>
                  </a:lnTo>
                  <a:lnTo>
                    <a:pt x="64892" y="193364"/>
                  </a:lnTo>
                  <a:lnTo>
                    <a:pt x="42365" y="233509"/>
                  </a:lnTo>
                  <a:lnTo>
                    <a:pt x="24299" y="276239"/>
                  </a:lnTo>
                  <a:lnTo>
                    <a:pt x="11008" y="321242"/>
                  </a:lnTo>
                  <a:lnTo>
                    <a:pt x="2804" y="368204"/>
                  </a:lnTo>
                  <a:lnTo>
                    <a:pt x="0" y="416814"/>
                  </a:lnTo>
                  <a:lnTo>
                    <a:pt x="2804" y="465423"/>
                  </a:lnTo>
                  <a:lnTo>
                    <a:pt x="11008" y="512385"/>
                  </a:lnTo>
                  <a:lnTo>
                    <a:pt x="24299" y="557388"/>
                  </a:lnTo>
                  <a:lnTo>
                    <a:pt x="42365" y="600118"/>
                  </a:lnTo>
                  <a:lnTo>
                    <a:pt x="64892" y="640263"/>
                  </a:lnTo>
                  <a:lnTo>
                    <a:pt x="91569" y="677509"/>
                  </a:lnTo>
                  <a:lnTo>
                    <a:pt x="122081" y="711546"/>
                  </a:lnTo>
                  <a:lnTo>
                    <a:pt x="156118" y="742058"/>
                  </a:lnTo>
                  <a:lnTo>
                    <a:pt x="193364" y="768735"/>
                  </a:lnTo>
                  <a:lnTo>
                    <a:pt x="233509" y="791262"/>
                  </a:lnTo>
                  <a:lnTo>
                    <a:pt x="276239" y="809328"/>
                  </a:lnTo>
                  <a:lnTo>
                    <a:pt x="321242" y="822619"/>
                  </a:lnTo>
                  <a:lnTo>
                    <a:pt x="368204" y="830823"/>
                  </a:lnTo>
                  <a:lnTo>
                    <a:pt x="416813" y="833628"/>
                  </a:lnTo>
                  <a:lnTo>
                    <a:pt x="465423" y="830823"/>
                  </a:lnTo>
                  <a:lnTo>
                    <a:pt x="512385" y="822619"/>
                  </a:lnTo>
                  <a:lnTo>
                    <a:pt x="557388" y="809328"/>
                  </a:lnTo>
                  <a:lnTo>
                    <a:pt x="600118" y="791262"/>
                  </a:lnTo>
                  <a:lnTo>
                    <a:pt x="640263" y="768735"/>
                  </a:lnTo>
                  <a:lnTo>
                    <a:pt x="677509" y="742058"/>
                  </a:lnTo>
                  <a:lnTo>
                    <a:pt x="711546" y="711546"/>
                  </a:lnTo>
                  <a:lnTo>
                    <a:pt x="742058" y="677509"/>
                  </a:lnTo>
                  <a:lnTo>
                    <a:pt x="768735" y="640263"/>
                  </a:lnTo>
                  <a:lnTo>
                    <a:pt x="791262" y="600118"/>
                  </a:lnTo>
                  <a:lnTo>
                    <a:pt x="809328" y="557388"/>
                  </a:lnTo>
                  <a:lnTo>
                    <a:pt x="822619" y="512385"/>
                  </a:lnTo>
                  <a:lnTo>
                    <a:pt x="830823" y="465423"/>
                  </a:lnTo>
                  <a:lnTo>
                    <a:pt x="833627" y="416814"/>
                  </a:lnTo>
                  <a:lnTo>
                    <a:pt x="830823" y="368204"/>
                  </a:lnTo>
                  <a:lnTo>
                    <a:pt x="822619" y="321242"/>
                  </a:lnTo>
                  <a:lnTo>
                    <a:pt x="809328" y="276239"/>
                  </a:lnTo>
                  <a:lnTo>
                    <a:pt x="791262" y="233509"/>
                  </a:lnTo>
                  <a:lnTo>
                    <a:pt x="768735" y="193364"/>
                  </a:lnTo>
                  <a:lnTo>
                    <a:pt x="742058" y="156118"/>
                  </a:lnTo>
                  <a:lnTo>
                    <a:pt x="711546" y="122081"/>
                  </a:lnTo>
                  <a:lnTo>
                    <a:pt x="677509" y="91569"/>
                  </a:lnTo>
                  <a:lnTo>
                    <a:pt x="640263" y="64892"/>
                  </a:lnTo>
                  <a:lnTo>
                    <a:pt x="600118" y="42365"/>
                  </a:lnTo>
                  <a:lnTo>
                    <a:pt x="557388" y="24299"/>
                  </a:lnTo>
                  <a:lnTo>
                    <a:pt x="512385" y="11008"/>
                  </a:lnTo>
                  <a:lnTo>
                    <a:pt x="465423" y="2804"/>
                  </a:lnTo>
                  <a:lnTo>
                    <a:pt x="416813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531094" y="800102"/>
              <a:ext cx="851535" cy="851535"/>
            </a:xfrm>
            <a:custGeom>
              <a:avLst/>
              <a:gdLst/>
              <a:ahLst/>
              <a:cxnLst/>
              <a:rect l="l" t="t" r="r" b="b"/>
              <a:pathLst>
                <a:path w="851534" h="851535">
                  <a:moveTo>
                    <a:pt x="425703" y="0"/>
                  </a:moveTo>
                  <a:lnTo>
                    <a:pt x="379384" y="2502"/>
                  </a:lnTo>
                  <a:lnTo>
                    <a:pt x="334493" y="9836"/>
                  </a:lnTo>
                  <a:lnTo>
                    <a:pt x="291292" y="21738"/>
                  </a:lnTo>
                  <a:lnTo>
                    <a:pt x="250044" y="37948"/>
                  </a:lnTo>
                  <a:lnTo>
                    <a:pt x="211010" y="58204"/>
                  </a:lnTo>
                  <a:lnTo>
                    <a:pt x="174451" y="82243"/>
                  </a:lnTo>
                  <a:lnTo>
                    <a:pt x="140629" y="109805"/>
                  </a:lnTo>
                  <a:lnTo>
                    <a:pt x="109806" y="140627"/>
                  </a:lnTo>
                  <a:lnTo>
                    <a:pt x="82244" y="174448"/>
                  </a:lnTo>
                  <a:lnTo>
                    <a:pt x="58204" y="211006"/>
                  </a:lnTo>
                  <a:lnTo>
                    <a:pt x="37948" y="250039"/>
                  </a:lnTo>
                  <a:lnTo>
                    <a:pt x="21738" y="291286"/>
                  </a:lnTo>
                  <a:lnTo>
                    <a:pt x="9836" y="334485"/>
                  </a:lnTo>
                  <a:lnTo>
                    <a:pt x="2502" y="379373"/>
                  </a:lnTo>
                  <a:lnTo>
                    <a:pt x="0" y="425691"/>
                  </a:lnTo>
                  <a:lnTo>
                    <a:pt x="2502" y="472010"/>
                  </a:lnTo>
                  <a:lnTo>
                    <a:pt x="9836" y="516901"/>
                  </a:lnTo>
                  <a:lnTo>
                    <a:pt x="21738" y="560102"/>
                  </a:lnTo>
                  <a:lnTo>
                    <a:pt x="37948" y="601350"/>
                  </a:lnTo>
                  <a:lnTo>
                    <a:pt x="58204" y="640385"/>
                  </a:lnTo>
                  <a:lnTo>
                    <a:pt x="82244" y="676944"/>
                  </a:lnTo>
                  <a:lnTo>
                    <a:pt x="109806" y="710765"/>
                  </a:lnTo>
                  <a:lnTo>
                    <a:pt x="140629" y="741588"/>
                  </a:lnTo>
                  <a:lnTo>
                    <a:pt x="174451" y="769150"/>
                  </a:lnTo>
                  <a:lnTo>
                    <a:pt x="211010" y="793190"/>
                  </a:lnTo>
                  <a:lnTo>
                    <a:pt x="250044" y="813446"/>
                  </a:lnTo>
                  <a:lnTo>
                    <a:pt x="291292" y="829656"/>
                  </a:lnTo>
                  <a:lnTo>
                    <a:pt x="334493" y="841559"/>
                  </a:lnTo>
                  <a:lnTo>
                    <a:pt x="379384" y="848892"/>
                  </a:lnTo>
                  <a:lnTo>
                    <a:pt x="425703" y="851395"/>
                  </a:lnTo>
                  <a:lnTo>
                    <a:pt x="472023" y="848892"/>
                  </a:lnTo>
                  <a:lnTo>
                    <a:pt x="516914" y="841559"/>
                  </a:lnTo>
                  <a:lnTo>
                    <a:pt x="545746" y="833615"/>
                  </a:lnTo>
                  <a:lnTo>
                    <a:pt x="425703" y="833615"/>
                  </a:lnTo>
                  <a:lnTo>
                    <a:pt x="378198" y="830865"/>
                  </a:lnTo>
                  <a:lnTo>
                    <a:pt x="332284" y="822822"/>
                  </a:lnTo>
                  <a:lnTo>
                    <a:pt x="288271" y="809794"/>
                  </a:lnTo>
                  <a:lnTo>
                    <a:pt x="246467" y="792090"/>
                  </a:lnTo>
                  <a:lnTo>
                    <a:pt x="207180" y="770017"/>
                  </a:lnTo>
                  <a:lnTo>
                    <a:pt x="170719" y="743885"/>
                  </a:lnTo>
                  <a:lnTo>
                    <a:pt x="137393" y="714001"/>
                  </a:lnTo>
                  <a:lnTo>
                    <a:pt x="107509" y="680675"/>
                  </a:lnTo>
                  <a:lnTo>
                    <a:pt x="81377" y="644214"/>
                  </a:lnTo>
                  <a:lnTo>
                    <a:pt x="59304" y="604928"/>
                  </a:lnTo>
                  <a:lnTo>
                    <a:pt x="41600" y="563124"/>
                  </a:lnTo>
                  <a:lnTo>
                    <a:pt x="28572" y="519111"/>
                  </a:lnTo>
                  <a:lnTo>
                    <a:pt x="20529" y="473197"/>
                  </a:lnTo>
                  <a:lnTo>
                    <a:pt x="17779" y="425691"/>
                  </a:lnTo>
                  <a:lnTo>
                    <a:pt x="20529" y="378185"/>
                  </a:lnTo>
                  <a:lnTo>
                    <a:pt x="28572" y="332271"/>
                  </a:lnTo>
                  <a:lnTo>
                    <a:pt x="41600" y="288258"/>
                  </a:lnTo>
                  <a:lnTo>
                    <a:pt x="59304" y="246454"/>
                  </a:lnTo>
                  <a:lnTo>
                    <a:pt x="81377" y="207167"/>
                  </a:lnTo>
                  <a:lnTo>
                    <a:pt x="107509" y="170706"/>
                  </a:lnTo>
                  <a:lnTo>
                    <a:pt x="137393" y="137380"/>
                  </a:lnTo>
                  <a:lnTo>
                    <a:pt x="170719" y="107497"/>
                  </a:lnTo>
                  <a:lnTo>
                    <a:pt x="207180" y="81364"/>
                  </a:lnTo>
                  <a:lnTo>
                    <a:pt x="246467" y="59292"/>
                  </a:lnTo>
                  <a:lnTo>
                    <a:pt x="288271" y="41587"/>
                  </a:lnTo>
                  <a:lnTo>
                    <a:pt x="332284" y="28559"/>
                  </a:lnTo>
                  <a:lnTo>
                    <a:pt x="378198" y="20516"/>
                  </a:lnTo>
                  <a:lnTo>
                    <a:pt x="425703" y="17767"/>
                  </a:lnTo>
                  <a:lnTo>
                    <a:pt x="545701" y="17767"/>
                  </a:lnTo>
                  <a:lnTo>
                    <a:pt x="516914" y="9836"/>
                  </a:lnTo>
                  <a:lnTo>
                    <a:pt x="472023" y="2502"/>
                  </a:lnTo>
                  <a:lnTo>
                    <a:pt x="425703" y="0"/>
                  </a:lnTo>
                  <a:close/>
                </a:path>
                <a:path w="851534" h="851535">
                  <a:moveTo>
                    <a:pt x="545701" y="17767"/>
                  </a:moveTo>
                  <a:lnTo>
                    <a:pt x="425703" y="17767"/>
                  </a:lnTo>
                  <a:lnTo>
                    <a:pt x="473209" y="20516"/>
                  </a:lnTo>
                  <a:lnTo>
                    <a:pt x="519123" y="28559"/>
                  </a:lnTo>
                  <a:lnTo>
                    <a:pt x="563136" y="41587"/>
                  </a:lnTo>
                  <a:lnTo>
                    <a:pt x="604940" y="59292"/>
                  </a:lnTo>
                  <a:lnTo>
                    <a:pt x="644227" y="81364"/>
                  </a:lnTo>
                  <a:lnTo>
                    <a:pt x="680688" y="107497"/>
                  </a:lnTo>
                  <a:lnTo>
                    <a:pt x="714014" y="137380"/>
                  </a:lnTo>
                  <a:lnTo>
                    <a:pt x="743898" y="170706"/>
                  </a:lnTo>
                  <a:lnTo>
                    <a:pt x="770030" y="207167"/>
                  </a:lnTo>
                  <a:lnTo>
                    <a:pt x="792103" y="246454"/>
                  </a:lnTo>
                  <a:lnTo>
                    <a:pt x="809807" y="288258"/>
                  </a:lnTo>
                  <a:lnTo>
                    <a:pt x="822835" y="332271"/>
                  </a:lnTo>
                  <a:lnTo>
                    <a:pt x="830878" y="378185"/>
                  </a:lnTo>
                  <a:lnTo>
                    <a:pt x="833627" y="425691"/>
                  </a:lnTo>
                  <a:lnTo>
                    <a:pt x="830878" y="473197"/>
                  </a:lnTo>
                  <a:lnTo>
                    <a:pt x="822835" y="519111"/>
                  </a:lnTo>
                  <a:lnTo>
                    <a:pt x="809807" y="563124"/>
                  </a:lnTo>
                  <a:lnTo>
                    <a:pt x="792103" y="604928"/>
                  </a:lnTo>
                  <a:lnTo>
                    <a:pt x="770030" y="644214"/>
                  </a:lnTo>
                  <a:lnTo>
                    <a:pt x="743898" y="680675"/>
                  </a:lnTo>
                  <a:lnTo>
                    <a:pt x="714014" y="714001"/>
                  </a:lnTo>
                  <a:lnTo>
                    <a:pt x="680688" y="743885"/>
                  </a:lnTo>
                  <a:lnTo>
                    <a:pt x="644227" y="770017"/>
                  </a:lnTo>
                  <a:lnTo>
                    <a:pt x="604940" y="792090"/>
                  </a:lnTo>
                  <a:lnTo>
                    <a:pt x="563136" y="809794"/>
                  </a:lnTo>
                  <a:lnTo>
                    <a:pt x="519123" y="822822"/>
                  </a:lnTo>
                  <a:lnTo>
                    <a:pt x="473209" y="830865"/>
                  </a:lnTo>
                  <a:lnTo>
                    <a:pt x="425703" y="833615"/>
                  </a:lnTo>
                  <a:lnTo>
                    <a:pt x="545746" y="833615"/>
                  </a:lnTo>
                  <a:lnTo>
                    <a:pt x="601363" y="813446"/>
                  </a:lnTo>
                  <a:lnTo>
                    <a:pt x="640397" y="793190"/>
                  </a:lnTo>
                  <a:lnTo>
                    <a:pt x="676956" y="769150"/>
                  </a:lnTo>
                  <a:lnTo>
                    <a:pt x="710778" y="741588"/>
                  </a:lnTo>
                  <a:lnTo>
                    <a:pt x="741601" y="710765"/>
                  </a:lnTo>
                  <a:lnTo>
                    <a:pt x="769163" y="676944"/>
                  </a:lnTo>
                  <a:lnTo>
                    <a:pt x="793203" y="640385"/>
                  </a:lnTo>
                  <a:lnTo>
                    <a:pt x="813459" y="601350"/>
                  </a:lnTo>
                  <a:lnTo>
                    <a:pt x="829669" y="560102"/>
                  </a:lnTo>
                  <a:lnTo>
                    <a:pt x="841571" y="516901"/>
                  </a:lnTo>
                  <a:lnTo>
                    <a:pt x="848905" y="472010"/>
                  </a:lnTo>
                  <a:lnTo>
                    <a:pt x="851407" y="425691"/>
                  </a:lnTo>
                  <a:lnTo>
                    <a:pt x="848905" y="379373"/>
                  </a:lnTo>
                  <a:lnTo>
                    <a:pt x="841571" y="334485"/>
                  </a:lnTo>
                  <a:lnTo>
                    <a:pt x="829669" y="291286"/>
                  </a:lnTo>
                  <a:lnTo>
                    <a:pt x="813459" y="250039"/>
                  </a:lnTo>
                  <a:lnTo>
                    <a:pt x="793203" y="211006"/>
                  </a:lnTo>
                  <a:lnTo>
                    <a:pt x="769163" y="174448"/>
                  </a:lnTo>
                  <a:lnTo>
                    <a:pt x="741601" y="140627"/>
                  </a:lnTo>
                  <a:lnTo>
                    <a:pt x="710778" y="109805"/>
                  </a:lnTo>
                  <a:lnTo>
                    <a:pt x="676956" y="82243"/>
                  </a:lnTo>
                  <a:lnTo>
                    <a:pt x="640397" y="58204"/>
                  </a:lnTo>
                  <a:lnTo>
                    <a:pt x="601363" y="37948"/>
                  </a:lnTo>
                  <a:lnTo>
                    <a:pt x="560115" y="21738"/>
                  </a:lnTo>
                  <a:lnTo>
                    <a:pt x="545701" y="17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56874" y="1294052"/>
              <a:ext cx="203995" cy="174053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6798320" y="1438838"/>
              <a:ext cx="321310" cy="25400"/>
            </a:xfrm>
            <a:custGeom>
              <a:avLst/>
              <a:gdLst/>
              <a:ahLst/>
              <a:cxnLst/>
              <a:rect l="l" t="t" r="r" b="b"/>
              <a:pathLst>
                <a:path w="321309" h="25400">
                  <a:moveTo>
                    <a:pt x="317842" y="0"/>
                  </a:moveTo>
                  <a:lnTo>
                    <a:pt x="3263" y="0"/>
                  </a:lnTo>
                  <a:lnTo>
                    <a:pt x="0" y="3263"/>
                  </a:lnTo>
                  <a:lnTo>
                    <a:pt x="0" y="21767"/>
                  </a:lnTo>
                  <a:lnTo>
                    <a:pt x="3263" y="25031"/>
                  </a:lnTo>
                  <a:lnTo>
                    <a:pt x="313855" y="25031"/>
                  </a:lnTo>
                  <a:lnTo>
                    <a:pt x="317842" y="25031"/>
                  </a:lnTo>
                  <a:lnTo>
                    <a:pt x="321106" y="21767"/>
                  </a:lnTo>
                  <a:lnTo>
                    <a:pt x="321106" y="3263"/>
                  </a:lnTo>
                  <a:lnTo>
                    <a:pt x="317842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791651" y="1432170"/>
              <a:ext cx="334645" cy="38735"/>
            </a:xfrm>
            <a:custGeom>
              <a:avLst/>
              <a:gdLst/>
              <a:ahLst/>
              <a:cxnLst/>
              <a:rect l="l" t="t" r="r" b="b"/>
              <a:pathLst>
                <a:path w="334645" h="38734">
                  <a:moveTo>
                    <a:pt x="328193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32118"/>
                  </a:lnTo>
                  <a:lnTo>
                    <a:pt x="6248" y="38366"/>
                  </a:lnTo>
                  <a:lnTo>
                    <a:pt x="328193" y="38366"/>
                  </a:lnTo>
                  <a:lnTo>
                    <a:pt x="334441" y="32118"/>
                  </a:lnTo>
                  <a:lnTo>
                    <a:pt x="334441" y="25031"/>
                  </a:lnTo>
                  <a:lnTo>
                    <a:pt x="13614" y="25031"/>
                  </a:lnTo>
                  <a:lnTo>
                    <a:pt x="13335" y="24752"/>
                  </a:lnTo>
                  <a:lnTo>
                    <a:pt x="13335" y="13614"/>
                  </a:lnTo>
                  <a:lnTo>
                    <a:pt x="13614" y="13334"/>
                  </a:lnTo>
                  <a:lnTo>
                    <a:pt x="334441" y="13334"/>
                  </a:lnTo>
                  <a:lnTo>
                    <a:pt x="334441" y="6248"/>
                  </a:lnTo>
                  <a:lnTo>
                    <a:pt x="328193" y="0"/>
                  </a:lnTo>
                  <a:close/>
                </a:path>
                <a:path w="334645" h="38734">
                  <a:moveTo>
                    <a:pt x="334441" y="13334"/>
                  </a:moveTo>
                  <a:lnTo>
                    <a:pt x="320827" y="13334"/>
                  </a:lnTo>
                  <a:lnTo>
                    <a:pt x="321119" y="13614"/>
                  </a:lnTo>
                  <a:lnTo>
                    <a:pt x="321119" y="24752"/>
                  </a:lnTo>
                  <a:lnTo>
                    <a:pt x="320827" y="25031"/>
                  </a:lnTo>
                  <a:lnTo>
                    <a:pt x="334441" y="25031"/>
                  </a:lnTo>
                  <a:lnTo>
                    <a:pt x="334441" y="13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692491" y="1007714"/>
              <a:ext cx="532765" cy="329565"/>
            </a:xfrm>
            <a:custGeom>
              <a:avLst/>
              <a:gdLst/>
              <a:ahLst/>
              <a:cxnLst/>
              <a:rect l="l" t="t" r="r" b="b"/>
              <a:pathLst>
                <a:path w="532765" h="329565">
                  <a:moveTo>
                    <a:pt x="492455" y="0"/>
                  </a:moveTo>
                  <a:lnTo>
                    <a:pt x="40309" y="0"/>
                  </a:lnTo>
                  <a:lnTo>
                    <a:pt x="24662" y="3180"/>
                  </a:lnTo>
                  <a:lnTo>
                    <a:pt x="11844" y="11839"/>
                  </a:lnTo>
                  <a:lnTo>
                    <a:pt x="3181" y="24656"/>
                  </a:lnTo>
                  <a:lnTo>
                    <a:pt x="0" y="40309"/>
                  </a:lnTo>
                  <a:lnTo>
                    <a:pt x="0" y="288937"/>
                  </a:lnTo>
                  <a:lnTo>
                    <a:pt x="3181" y="304590"/>
                  </a:lnTo>
                  <a:lnTo>
                    <a:pt x="11844" y="317407"/>
                  </a:lnTo>
                  <a:lnTo>
                    <a:pt x="24662" y="326067"/>
                  </a:lnTo>
                  <a:lnTo>
                    <a:pt x="40309" y="329247"/>
                  </a:lnTo>
                  <a:lnTo>
                    <a:pt x="492455" y="329247"/>
                  </a:lnTo>
                  <a:lnTo>
                    <a:pt x="508102" y="326067"/>
                  </a:lnTo>
                  <a:lnTo>
                    <a:pt x="520920" y="317407"/>
                  </a:lnTo>
                  <a:lnTo>
                    <a:pt x="529583" y="304590"/>
                  </a:lnTo>
                  <a:lnTo>
                    <a:pt x="532764" y="288937"/>
                  </a:lnTo>
                  <a:lnTo>
                    <a:pt x="532764" y="40309"/>
                  </a:lnTo>
                  <a:lnTo>
                    <a:pt x="529583" y="24656"/>
                  </a:lnTo>
                  <a:lnTo>
                    <a:pt x="520920" y="11839"/>
                  </a:lnTo>
                  <a:lnTo>
                    <a:pt x="508102" y="3180"/>
                  </a:lnTo>
                  <a:lnTo>
                    <a:pt x="492455" y="0"/>
                  </a:lnTo>
                  <a:close/>
                </a:path>
              </a:pathLst>
            </a:custGeom>
            <a:solidFill>
              <a:srgbClr val="FFEC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683613" y="998834"/>
              <a:ext cx="550545" cy="347345"/>
            </a:xfrm>
            <a:custGeom>
              <a:avLst/>
              <a:gdLst/>
              <a:ahLst/>
              <a:cxnLst/>
              <a:rect l="l" t="t" r="r" b="b"/>
              <a:pathLst>
                <a:path w="550545" h="347344">
                  <a:moveTo>
                    <a:pt x="501332" y="0"/>
                  </a:moveTo>
                  <a:lnTo>
                    <a:pt x="49187" y="0"/>
                  </a:lnTo>
                  <a:lnTo>
                    <a:pt x="30057" y="3870"/>
                  </a:lnTo>
                  <a:lnTo>
                    <a:pt x="14420" y="14420"/>
                  </a:lnTo>
                  <a:lnTo>
                    <a:pt x="3870" y="30057"/>
                  </a:lnTo>
                  <a:lnTo>
                    <a:pt x="0" y="49187"/>
                  </a:lnTo>
                  <a:lnTo>
                    <a:pt x="0" y="297827"/>
                  </a:lnTo>
                  <a:lnTo>
                    <a:pt x="3870" y="316952"/>
                  </a:lnTo>
                  <a:lnTo>
                    <a:pt x="14420" y="332589"/>
                  </a:lnTo>
                  <a:lnTo>
                    <a:pt x="30057" y="343142"/>
                  </a:lnTo>
                  <a:lnTo>
                    <a:pt x="49187" y="347014"/>
                  </a:lnTo>
                  <a:lnTo>
                    <a:pt x="501332" y="347014"/>
                  </a:lnTo>
                  <a:lnTo>
                    <a:pt x="520464" y="343142"/>
                  </a:lnTo>
                  <a:lnTo>
                    <a:pt x="536105" y="332589"/>
                  </a:lnTo>
                  <a:lnTo>
                    <a:pt x="538369" y="329234"/>
                  </a:lnTo>
                  <a:lnTo>
                    <a:pt x="49187" y="329234"/>
                  </a:lnTo>
                  <a:lnTo>
                    <a:pt x="36969" y="326763"/>
                  </a:lnTo>
                  <a:lnTo>
                    <a:pt x="26981" y="320027"/>
                  </a:lnTo>
                  <a:lnTo>
                    <a:pt x="20240" y="310043"/>
                  </a:lnTo>
                  <a:lnTo>
                    <a:pt x="17767" y="297827"/>
                  </a:lnTo>
                  <a:lnTo>
                    <a:pt x="17767" y="49187"/>
                  </a:lnTo>
                  <a:lnTo>
                    <a:pt x="20240" y="36969"/>
                  </a:lnTo>
                  <a:lnTo>
                    <a:pt x="26981" y="26981"/>
                  </a:lnTo>
                  <a:lnTo>
                    <a:pt x="36969" y="20240"/>
                  </a:lnTo>
                  <a:lnTo>
                    <a:pt x="49187" y="17767"/>
                  </a:lnTo>
                  <a:lnTo>
                    <a:pt x="538363" y="17767"/>
                  </a:lnTo>
                  <a:lnTo>
                    <a:pt x="536105" y="14420"/>
                  </a:lnTo>
                  <a:lnTo>
                    <a:pt x="520464" y="3870"/>
                  </a:lnTo>
                  <a:lnTo>
                    <a:pt x="501332" y="0"/>
                  </a:lnTo>
                  <a:close/>
                </a:path>
                <a:path w="550545" h="347344">
                  <a:moveTo>
                    <a:pt x="538363" y="17767"/>
                  </a:moveTo>
                  <a:lnTo>
                    <a:pt x="501332" y="17767"/>
                  </a:lnTo>
                  <a:lnTo>
                    <a:pt x="513549" y="20240"/>
                  </a:lnTo>
                  <a:lnTo>
                    <a:pt x="523538" y="26981"/>
                  </a:lnTo>
                  <a:lnTo>
                    <a:pt x="530278" y="36969"/>
                  </a:lnTo>
                  <a:lnTo>
                    <a:pt x="532752" y="49187"/>
                  </a:lnTo>
                  <a:lnTo>
                    <a:pt x="532752" y="297827"/>
                  </a:lnTo>
                  <a:lnTo>
                    <a:pt x="530278" y="310043"/>
                  </a:lnTo>
                  <a:lnTo>
                    <a:pt x="523538" y="320027"/>
                  </a:lnTo>
                  <a:lnTo>
                    <a:pt x="513549" y="326763"/>
                  </a:lnTo>
                  <a:lnTo>
                    <a:pt x="501332" y="329234"/>
                  </a:lnTo>
                  <a:lnTo>
                    <a:pt x="538369" y="329234"/>
                  </a:lnTo>
                  <a:lnTo>
                    <a:pt x="546659" y="316952"/>
                  </a:lnTo>
                  <a:lnTo>
                    <a:pt x="550532" y="297827"/>
                  </a:lnTo>
                  <a:lnTo>
                    <a:pt x="550532" y="49187"/>
                  </a:lnTo>
                  <a:lnTo>
                    <a:pt x="546659" y="30057"/>
                  </a:lnTo>
                  <a:lnTo>
                    <a:pt x="538363" y="17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" y="5257800"/>
            <a:ext cx="7772400" cy="4800600"/>
            <a:chOff x="2" y="5257800"/>
            <a:chExt cx="7772400" cy="4800600"/>
          </a:xfrm>
        </p:grpSpPr>
        <p:sp>
          <p:nvSpPr>
            <p:cNvPr id="3" name="object 3"/>
            <p:cNvSpPr/>
            <p:nvPr/>
          </p:nvSpPr>
          <p:spPr>
            <a:xfrm>
              <a:off x="2" y="5257800"/>
              <a:ext cx="2131695" cy="4800600"/>
            </a:xfrm>
            <a:custGeom>
              <a:avLst/>
              <a:gdLst/>
              <a:ahLst/>
              <a:cxnLst/>
              <a:rect l="l" t="t" r="r" b="b"/>
              <a:pathLst>
                <a:path w="2131695" h="4800600">
                  <a:moveTo>
                    <a:pt x="2131428" y="0"/>
                  </a:moveTo>
                  <a:lnTo>
                    <a:pt x="1027988" y="0"/>
                  </a:lnTo>
                  <a:lnTo>
                    <a:pt x="0" y="3143224"/>
                  </a:lnTo>
                  <a:lnTo>
                    <a:pt x="0" y="4800600"/>
                  </a:lnTo>
                  <a:lnTo>
                    <a:pt x="562876" y="4800600"/>
                  </a:lnTo>
                  <a:lnTo>
                    <a:pt x="2131428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7249" y="5257800"/>
              <a:ext cx="7165340" cy="4297680"/>
            </a:xfrm>
            <a:custGeom>
              <a:avLst/>
              <a:gdLst/>
              <a:ahLst/>
              <a:cxnLst/>
              <a:rect l="l" t="t" r="r" b="b"/>
              <a:pathLst>
                <a:path w="7165340" h="4297680">
                  <a:moveTo>
                    <a:pt x="7165149" y="0"/>
                  </a:moveTo>
                  <a:lnTo>
                    <a:pt x="1393126" y="0"/>
                  </a:lnTo>
                  <a:lnTo>
                    <a:pt x="0" y="4297680"/>
                  </a:lnTo>
                  <a:lnTo>
                    <a:pt x="6114923" y="4297680"/>
                  </a:lnTo>
                  <a:lnTo>
                    <a:pt x="7165149" y="1057821"/>
                  </a:lnTo>
                  <a:lnTo>
                    <a:pt x="7165149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4320" y="5257800"/>
              <a:ext cx="1618615" cy="4572000"/>
            </a:xfrm>
            <a:custGeom>
              <a:avLst/>
              <a:gdLst/>
              <a:ahLst/>
              <a:cxnLst/>
              <a:rect l="l" t="t" r="r" b="b"/>
              <a:pathLst>
                <a:path w="1618614" h="4572000">
                  <a:moveTo>
                    <a:pt x="1618386" y="0"/>
                  </a:moveTo>
                  <a:lnTo>
                    <a:pt x="1502854" y="0"/>
                  </a:lnTo>
                  <a:lnTo>
                    <a:pt x="0" y="4572000"/>
                  </a:lnTo>
                  <a:lnTo>
                    <a:pt x="115531" y="4572000"/>
                  </a:lnTo>
                  <a:lnTo>
                    <a:pt x="1618386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550" y="5501893"/>
              <a:ext cx="6854825" cy="3644900"/>
            </a:xfrm>
            <a:custGeom>
              <a:avLst/>
              <a:gdLst/>
              <a:ahLst/>
              <a:cxnLst/>
              <a:rect l="l" t="t" r="r" b="b"/>
              <a:pathLst>
                <a:path w="6854825" h="3644900">
                  <a:moveTo>
                    <a:pt x="6854444" y="0"/>
                  </a:moveTo>
                  <a:lnTo>
                    <a:pt x="0" y="0"/>
                  </a:lnTo>
                  <a:lnTo>
                    <a:pt x="0" y="3644900"/>
                  </a:lnTo>
                  <a:lnTo>
                    <a:pt x="6854444" y="3644900"/>
                  </a:lnTo>
                  <a:lnTo>
                    <a:pt x="6854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3550" y="5501893"/>
              <a:ext cx="6854825" cy="3644900"/>
            </a:xfrm>
            <a:custGeom>
              <a:avLst/>
              <a:gdLst/>
              <a:ahLst/>
              <a:cxnLst/>
              <a:rect l="l" t="t" r="r" b="b"/>
              <a:pathLst>
                <a:path w="6854825" h="3644900">
                  <a:moveTo>
                    <a:pt x="0" y="3644900"/>
                  </a:moveTo>
                  <a:lnTo>
                    <a:pt x="6854444" y="3644900"/>
                  </a:lnTo>
                  <a:lnTo>
                    <a:pt x="6854444" y="0"/>
                  </a:lnTo>
                  <a:lnTo>
                    <a:pt x="0" y="0"/>
                  </a:lnTo>
                  <a:lnTo>
                    <a:pt x="0" y="3644900"/>
                  </a:lnTo>
                  <a:close/>
                </a:path>
              </a:pathLst>
            </a:custGeom>
            <a:ln w="5080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249929"/>
            <a:ext cx="484631" cy="25780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04992" y="5590413"/>
            <a:ext cx="6278880" cy="3361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2020"/>
              </a:lnSpc>
              <a:spcBef>
                <a:spcPts val="100"/>
              </a:spcBef>
            </a:pPr>
            <a:r>
              <a:rPr sz="1700" b="1" dirty="0">
                <a:solidFill>
                  <a:srgbClr val="1E384B"/>
                </a:solidFill>
                <a:latin typeface="Calibri"/>
                <a:cs typeface="Calibri"/>
              </a:rPr>
              <a:t>IMPORTANT</a:t>
            </a:r>
            <a:r>
              <a:rPr sz="1700" b="1" spc="-3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384B"/>
                </a:solidFill>
                <a:latin typeface="Calibri"/>
                <a:cs typeface="Calibri"/>
              </a:rPr>
              <a:t>INFORMATION</a:t>
            </a:r>
            <a:r>
              <a:rPr sz="1700" b="1" spc="-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700" b="1" spc="-25" dirty="0">
                <a:solidFill>
                  <a:srgbClr val="1E384B"/>
                </a:solidFill>
                <a:latin typeface="Calibri"/>
                <a:cs typeface="Calibri"/>
              </a:rPr>
              <a:t>FOR</a:t>
            </a:r>
            <a:endParaRPr sz="1700">
              <a:latin typeface="Calibri"/>
              <a:cs typeface="Calibri"/>
            </a:endParaRPr>
          </a:p>
          <a:p>
            <a:pPr marL="13970">
              <a:lnSpc>
                <a:spcPts val="2020"/>
              </a:lnSpc>
            </a:pPr>
            <a:r>
              <a:rPr sz="1700" b="1" spc="-10" dirty="0">
                <a:solidFill>
                  <a:srgbClr val="1E384B"/>
                </a:solidFill>
                <a:latin typeface="Calibri"/>
                <a:cs typeface="Calibri"/>
              </a:rPr>
              <a:t>MY</a:t>
            </a:r>
            <a:r>
              <a:rPr sz="1700" b="1" spc="-4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700" b="1" spc="50" dirty="0">
                <a:solidFill>
                  <a:srgbClr val="1E384B"/>
                </a:solidFill>
                <a:latin typeface="Calibri"/>
                <a:cs typeface="Calibri"/>
              </a:rPr>
              <a:t>NCAA</a:t>
            </a:r>
            <a:r>
              <a:rPr sz="1700" b="1" spc="-4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700" b="1" spc="60" dirty="0">
                <a:solidFill>
                  <a:srgbClr val="1E384B"/>
                </a:solidFill>
                <a:latin typeface="Calibri"/>
                <a:cs typeface="Calibri"/>
              </a:rPr>
              <a:t>ELIGIBILITY</a:t>
            </a:r>
            <a:r>
              <a:rPr sz="1700" b="1" spc="-4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700" b="1" spc="75" dirty="0">
                <a:solidFill>
                  <a:srgbClr val="1E384B"/>
                </a:solidFill>
                <a:latin typeface="Calibri"/>
                <a:cs typeface="Calibri"/>
              </a:rPr>
              <a:t>CENTER</a:t>
            </a:r>
            <a:r>
              <a:rPr sz="1700" b="1" spc="-4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700" b="1" spc="35" dirty="0">
                <a:solidFill>
                  <a:srgbClr val="1E384B"/>
                </a:solidFill>
                <a:latin typeface="Calibri"/>
                <a:cs typeface="Calibri"/>
              </a:rPr>
              <a:t>ACCOUNT</a:t>
            </a:r>
            <a:endParaRPr sz="17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35"/>
              </a:spcBef>
            </a:pP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Date</a:t>
            </a:r>
            <a:r>
              <a:rPr sz="1200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5841F"/>
                </a:solidFill>
                <a:latin typeface="Calibri"/>
                <a:cs typeface="Calibri"/>
              </a:rPr>
              <a:t>I</a:t>
            </a:r>
            <a:r>
              <a:rPr sz="1200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5841F"/>
                </a:solidFill>
                <a:latin typeface="Calibri"/>
                <a:cs typeface="Calibri"/>
              </a:rPr>
              <a:t>registered:</a:t>
            </a:r>
            <a:r>
              <a:rPr sz="1200" spc="-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solidFill>
                  <a:srgbClr val="7094AA"/>
                </a:solidFill>
                <a:latin typeface="Calibri"/>
                <a:cs typeface="Calibri"/>
              </a:rPr>
              <a:t>_________________________________________________________________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97900"/>
              </a:lnSpc>
            </a:pPr>
            <a:r>
              <a:rPr sz="1200" spc="65" dirty="0">
                <a:solidFill>
                  <a:srgbClr val="F5841F"/>
                </a:solidFill>
                <a:latin typeface="Calibri"/>
                <a:cs typeface="Calibri"/>
              </a:rPr>
              <a:t>My</a:t>
            </a:r>
            <a:r>
              <a:rPr sz="1200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145" dirty="0">
                <a:solidFill>
                  <a:srgbClr val="F5841F"/>
                </a:solidFill>
                <a:latin typeface="Calibri"/>
                <a:cs typeface="Calibri"/>
              </a:rPr>
              <a:t>NCAA</a:t>
            </a:r>
            <a:r>
              <a:rPr sz="1200" spc="6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5841F"/>
                </a:solidFill>
                <a:latin typeface="Calibri"/>
                <a:cs typeface="Calibri"/>
              </a:rPr>
              <a:t>ID:</a:t>
            </a:r>
            <a:r>
              <a:rPr sz="1200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7094AA"/>
                </a:solidFill>
                <a:latin typeface="Calibri"/>
                <a:cs typeface="Calibri"/>
              </a:rPr>
              <a:t>______________________________</a:t>
            </a:r>
            <a:r>
              <a:rPr sz="1200" spc="120" dirty="0">
                <a:solidFill>
                  <a:srgbClr val="7094AA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5841F"/>
                </a:solidFill>
                <a:latin typeface="Calibri"/>
                <a:cs typeface="Calibri"/>
              </a:rPr>
              <a:t>My</a:t>
            </a:r>
            <a:r>
              <a:rPr sz="1200" spc="6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password:</a:t>
            </a:r>
            <a:r>
              <a:rPr sz="1200" spc="1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7094AA"/>
                </a:solidFill>
                <a:latin typeface="Calibri"/>
                <a:cs typeface="Calibri"/>
              </a:rPr>
              <a:t>___________________________________</a:t>
            </a:r>
            <a:r>
              <a:rPr sz="1200" spc="65" dirty="0">
                <a:solidFill>
                  <a:srgbClr val="7094AA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5841F"/>
                </a:solidFill>
                <a:latin typeface="Calibri"/>
                <a:cs typeface="Calibri"/>
              </a:rPr>
              <a:t>My</a:t>
            </a: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5841F"/>
                </a:solidFill>
                <a:latin typeface="Calibri"/>
                <a:cs typeface="Calibri"/>
              </a:rPr>
              <a:t>username</a:t>
            </a: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5841F"/>
                </a:solidFill>
                <a:latin typeface="Calibri"/>
                <a:cs typeface="Calibri"/>
              </a:rPr>
              <a:t>(email</a:t>
            </a:r>
            <a:r>
              <a:rPr sz="1200" spc="9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5841F"/>
                </a:solidFill>
                <a:latin typeface="Calibri"/>
                <a:cs typeface="Calibri"/>
              </a:rPr>
              <a:t>address):</a:t>
            </a:r>
            <a:r>
              <a:rPr sz="1200" spc="36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7094AA"/>
                </a:solidFill>
                <a:latin typeface="Calibri"/>
                <a:cs typeface="Calibri"/>
              </a:rPr>
              <a:t>_______________________________________________________________</a:t>
            </a:r>
            <a:r>
              <a:rPr sz="1200" spc="95" dirty="0">
                <a:solidFill>
                  <a:srgbClr val="7094AA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5841F"/>
                </a:solidFill>
                <a:latin typeface="Calibri"/>
                <a:cs typeface="Calibri"/>
              </a:rPr>
              <a:t>High</a:t>
            </a:r>
            <a:r>
              <a:rPr sz="1200" spc="6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55" dirty="0">
                <a:solidFill>
                  <a:srgbClr val="F5841F"/>
                </a:solidFill>
                <a:latin typeface="Calibri"/>
                <a:cs typeface="Calibri"/>
              </a:rPr>
              <a:t>school(s)</a:t>
            </a:r>
            <a:r>
              <a:rPr sz="1200" spc="6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5841F"/>
                </a:solidFill>
                <a:latin typeface="Calibri"/>
                <a:cs typeface="Calibri"/>
              </a:rPr>
              <a:t>I</a:t>
            </a:r>
            <a:r>
              <a:rPr sz="1200" spc="6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5841F"/>
                </a:solidFill>
                <a:latin typeface="Calibri"/>
                <a:cs typeface="Calibri"/>
              </a:rPr>
              <a:t>attended:</a:t>
            </a:r>
            <a:r>
              <a:rPr sz="1200" spc="2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7094AA"/>
                </a:solidFill>
                <a:latin typeface="Calibri"/>
                <a:cs typeface="Calibri"/>
              </a:rPr>
              <a:t>____________________________________________________________________</a:t>
            </a:r>
            <a:endParaRPr sz="1200">
              <a:latin typeface="Calibri"/>
              <a:cs typeface="Calibri"/>
            </a:endParaRPr>
          </a:p>
          <a:p>
            <a:pPr marL="12700" marR="5080" indent="-635" algn="just">
              <a:lnSpc>
                <a:spcPct val="197900"/>
              </a:lnSpc>
            </a:pPr>
            <a:r>
              <a:rPr sz="1200" spc="-100" dirty="0">
                <a:solidFill>
                  <a:srgbClr val="7094AA"/>
                </a:solidFill>
                <a:latin typeface="Calibri"/>
                <a:cs typeface="Calibri"/>
              </a:rPr>
              <a:t>_________________________________________________________________________________________________</a:t>
            </a:r>
            <a:r>
              <a:rPr sz="1200" spc="90" dirty="0">
                <a:solidFill>
                  <a:srgbClr val="7094AA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Date</a:t>
            </a:r>
            <a:r>
              <a:rPr sz="1200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85" dirty="0">
                <a:solidFill>
                  <a:srgbClr val="F5841F"/>
                </a:solidFill>
                <a:latin typeface="Calibri"/>
                <a:cs typeface="Calibri"/>
              </a:rPr>
              <a:t>six-</a:t>
            </a:r>
            <a:r>
              <a:rPr sz="1200" spc="100" dirty="0">
                <a:solidFill>
                  <a:srgbClr val="F5841F"/>
                </a:solidFill>
                <a:latin typeface="Calibri"/>
                <a:cs typeface="Calibri"/>
              </a:rPr>
              <a:t>semester</a:t>
            </a:r>
            <a:r>
              <a:rPr sz="1200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transcript</a:t>
            </a:r>
            <a:r>
              <a:rPr sz="1200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5841F"/>
                </a:solidFill>
                <a:latin typeface="Calibri"/>
                <a:cs typeface="Calibri"/>
              </a:rPr>
              <a:t>submitted:</a:t>
            </a:r>
            <a:r>
              <a:rPr sz="1200" spc="3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7094AA"/>
                </a:solidFill>
                <a:latin typeface="Calibri"/>
                <a:cs typeface="Calibri"/>
              </a:rPr>
              <a:t>___________________________________________________</a:t>
            </a:r>
            <a:r>
              <a:rPr sz="1200" spc="90" dirty="0">
                <a:solidFill>
                  <a:srgbClr val="7094AA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Date</a:t>
            </a:r>
            <a:r>
              <a:rPr sz="1200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5841F"/>
                </a:solidFill>
                <a:latin typeface="Calibri"/>
                <a:cs typeface="Calibri"/>
              </a:rPr>
              <a:t>test</a:t>
            </a:r>
            <a:r>
              <a:rPr sz="1200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F5841F"/>
                </a:solidFill>
                <a:latin typeface="Calibri"/>
                <a:cs typeface="Calibri"/>
              </a:rPr>
              <a:t>score</a:t>
            </a:r>
            <a:r>
              <a:rPr sz="1200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5841F"/>
                </a:solidFill>
                <a:latin typeface="Calibri"/>
                <a:cs typeface="Calibri"/>
              </a:rPr>
              <a:t>submitted:</a:t>
            </a:r>
            <a:r>
              <a:rPr sz="1200" spc="37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7094AA"/>
                </a:solidFill>
                <a:latin typeface="Calibri"/>
                <a:cs typeface="Calibri"/>
              </a:rPr>
              <a:t>__________________________________________________________________</a:t>
            </a:r>
            <a:r>
              <a:rPr sz="1200" spc="90" dirty="0">
                <a:solidFill>
                  <a:srgbClr val="7094AA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Date</a:t>
            </a:r>
            <a:r>
              <a:rPr sz="1200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60" dirty="0">
                <a:solidFill>
                  <a:srgbClr val="F5841F"/>
                </a:solidFill>
                <a:latin typeface="Calibri"/>
                <a:cs typeface="Calibri"/>
              </a:rPr>
              <a:t>final</a:t>
            </a:r>
            <a:r>
              <a:rPr sz="1200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90" dirty="0">
                <a:solidFill>
                  <a:srgbClr val="F5841F"/>
                </a:solidFill>
                <a:latin typeface="Calibri"/>
                <a:cs typeface="Calibri"/>
              </a:rPr>
              <a:t>transcript</a:t>
            </a:r>
            <a:r>
              <a:rPr sz="1200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60" dirty="0">
                <a:solidFill>
                  <a:srgbClr val="F5841F"/>
                </a:solidFill>
                <a:latin typeface="Calibri"/>
                <a:cs typeface="Calibri"/>
              </a:rPr>
              <a:t>(with</a:t>
            </a:r>
            <a:r>
              <a:rPr sz="1200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F5841F"/>
                </a:solidFill>
                <a:latin typeface="Calibri"/>
                <a:cs typeface="Calibri"/>
              </a:rPr>
              <a:t>proof</a:t>
            </a:r>
            <a:r>
              <a:rPr sz="1200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F5841F"/>
                </a:solidFill>
                <a:latin typeface="Calibri"/>
                <a:cs typeface="Calibri"/>
              </a:rPr>
              <a:t>of</a:t>
            </a:r>
            <a:r>
              <a:rPr sz="1200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F5841F"/>
                </a:solidFill>
                <a:latin typeface="Calibri"/>
                <a:cs typeface="Calibri"/>
              </a:rPr>
              <a:t>graduation)</a:t>
            </a:r>
            <a:r>
              <a:rPr sz="1200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70" dirty="0">
                <a:solidFill>
                  <a:srgbClr val="F5841F"/>
                </a:solidFill>
                <a:latin typeface="Calibri"/>
                <a:cs typeface="Calibri"/>
              </a:rPr>
              <a:t>submitted:</a:t>
            </a:r>
            <a:r>
              <a:rPr sz="1200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7094AA"/>
                </a:solidFill>
                <a:latin typeface="Calibri"/>
                <a:cs typeface="Calibri"/>
              </a:rPr>
              <a:t>________________________________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450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-25" dirty="0">
                <a:latin typeface="Calibri"/>
                <a:cs typeface="Calibri"/>
              </a:rPr>
              <a:t>13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58124" y="5698714"/>
            <a:ext cx="798830" cy="753745"/>
            <a:chOff x="6358124" y="5698714"/>
            <a:chExt cx="798830" cy="753745"/>
          </a:xfrm>
        </p:grpSpPr>
        <p:sp>
          <p:nvSpPr>
            <p:cNvPr id="12" name="object 12"/>
            <p:cNvSpPr/>
            <p:nvPr/>
          </p:nvSpPr>
          <p:spPr>
            <a:xfrm>
              <a:off x="6358124" y="5716859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5" h="735964">
                  <a:moveTo>
                    <a:pt x="367741" y="0"/>
                  </a:moveTo>
                  <a:lnTo>
                    <a:pt x="321674" y="2870"/>
                  </a:lnTo>
                  <a:lnTo>
                    <a:pt x="277298" y="11249"/>
                  </a:lnTo>
                  <a:lnTo>
                    <a:pt x="234959" y="24790"/>
                  </a:lnTo>
                  <a:lnTo>
                    <a:pt x="195004" y="43146"/>
                  </a:lnTo>
                  <a:lnTo>
                    <a:pt x="157781" y="65969"/>
                  </a:lnTo>
                  <a:lnTo>
                    <a:pt x="123636" y="92912"/>
                  </a:lnTo>
                  <a:lnTo>
                    <a:pt x="92918" y="123629"/>
                  </a:lnTo>
                  <a:lnTo>
                    <a:pt x="65973" y="157772"/>
                  </a:lnTo>
                  <a:lnTo>
                    <a:pt x="43148" y="194994"/>
                  </a:lnTo>
                  <a:lnTo>
                    <a:pt x="24792" y="234948"/>
                  </a:lnTo>
                  <a:lnTo>
                    <a:pt x="11250" y="277286"/>
                  </a:lnTo>
                  <a:lnTo>
                    <a:pt x="2870" y="321662"/>
                  </a:lnTo>
                  <a:lnTo>
                    <a:pt x="0" y="367728"/>
                  </a:lnTo>
                  <a:lnTo>
                    <a:pt x="2870" y="413795"/>
                  </a:lnTo>
                  <a:lnTo>
                    <a:pt x="11250" y="458173"/>
                  </a:lnTo>
                  <a:lnTo>
                    <a:pt x="24792" y="500515"/>
                  </a:lnTo>
                  <a:lnTo>
                    <a:pt x="43148" y="540473"/>
                  </a:lnTo>
                  <a:lnTo>
                    <a:pt x="65973" y="577701"/>
                  </a:lnTo>
                  <a:lnTo>
                    <a:pt x="92918" y="611849"/>
                  </a:lnTo>
                  <a:lnTo>
                    <a:pt x="123636" y="642572"/>
                  </a:lnTo>
                  <a:lnTo>
                    <a:pt x="157781" y="669521"/>
                  </a:lnTo>
                  <a:lnTo>
                    <a:pt x="195004" y="692350"/>
                  </a:lnTo>
                  <a:lnTo>
                    <a:pt x="234959" y="710710"/>
                  </a:lnTo>
                  <a:lnTo>
                    <a:pt x="277298" y="724255"/>
                  </a:lnTo>
                  <a:lnTo>
                    <a:pt x="321674" y="732636"/>
                  </a:lnTo>
                  <a:lnTo>
                    <a:pt x="367741" y="735507"/>
                  </a:lnTo>
                  <a:lnTo>
                    <a:pt x="413804" y="732636"/>
                  </a:lnTo>
                  <a:lnTo>
                    <a:pt x="458178" y="724255"/>
                  </a:lnTo>
                  <a:lnTo>
                    <a:pt x="500516" y="710710"/>
                  </a:lnTo>
                  <a:lnTo>
                    <a:pt x="540469" y="692350"/>
                  </a:lnTo>
                  <a:lnTo>
                    <a:pt x="577691" y="669521"/>
                  </a:lnTo>
                  <a:lnTo>
                    <a:pt x="611834" y="642572"/>
                  </a:lnTo>
                  <a:lnTo>
                    <a:pt x="642552" y="611849"/>
                  </a:lnTo>
                  <a:lnTo>
                    <a:pt x="669496" y="577701"/>
                  </a:lnTo>
                  <a:lnTo>
                    <a:pt x="692321" y="540473"/>
                  </a:lnTo>
                  <a:lnTo>
                    <a:pt x="710677" y="500515"/>
                  </a:lnTo>
                  <a:lnTo>
                    <a:pt x="724219" y="458173"/>
                  </a:lnTo>
                  <a:lnTo>
                    <a:pt x="732599" y="413795"/>
                  </a:lnTo>
                  <a:lnTo>
                    <a:pt x="735469" y="367728"/>
                  </a:lnTo>
                  <a:lnTo>
                    <a:pt x="734277" y="337995"/>
                  </a:lnTo>
                  <a:lnTo>
                    <a:pt x="730761" y="308902"/>
                  </a:lnTo>
                  <a:lnTo>
                    <a:pt x="725011" y="280542"/>
                  </a:lnTo>
                  <a:lnTo>
                    <a:pt x="717118" y="253009"/>
                  </a:lnTo>
                  <a:lnTo>
                    <a:pt x="483857" y="538518"/>
                  </a:lnTo>
                  <a:lnTo>
                    <a:pt x="466392" y="555839"/>
                  </a:lnTo>
                  <a:lnTo>
                    <a:pt x="445931" y="569009"/>
                  </a:lnTo>
                  <a:lnTo>
                    <a:pt x="423199" y="577671"/>
                  </a:lnTo>
                  <a:lnTo>
                    <a:pt x="398919" y="581469"/>
                  </a:lnTo>
                  <a:lnTo>
                    <a:pt x="393039" y="581621"/>
                  </a:lnTo>
                  <a:lnTo>
                    <a:pt x="370091" y="579352"/>
                  </a:lnTo>
                  <a:lnTo>
                    <a:pt x="328013" y="561931"/>
                  </a:lnTo>
                  <a:lnTo>
                    <a:pt x="135636" y="372808"/>
                  </a:lnTo>
                  <a:lnTo>
                    <a:pt x="109868" y="334005"/>
                  </a:lnTo>
                  <a:lnTo>
                    <a:pt x="101279" y="289877"/>
                  </a:lnTo>
                  <a:lnTo>
                    <a:pt x="109868" y="245749"/>
                  </a:lnTo>
                  <a:lnTo>
                    <a:pt x="135636" y="206946"/>
                  </a:lnTo>
                  <a:lnTo>
                    <a:pt x="174440" y="181200"/>
                  </a:lnTo>
                  <a:lnTo>
                    <a:pt x="218565" y="172618"/>
                  </a:lnTo>
                  <a:lnTo>
                    <a:pt x="262678" y="181200"/>
                  </a:lnTo>
                  <a:lnTo>
                    <a:pt x="301447" y="206946"/>
                  </a:lnTo>
                  <a:lnTo>
                    <a:pt x="384238" y="289725"/>
                  </a:lnTo>
                  <a:lnTo>
                    <a:pt x="570865" y="61353"/>
                  </a:lnTo>
                  <a:lnTo>
                    <a:pt x="525107" y="35409"/>
                  </a:lnTo>
                  <a:lnTo>
                    <a:pt x="475599" y="16136"/>
                  </a:lnTo>
                  <a:lnTo>
                    <a:pt x="422942" y="4134"/>
                  </a:lnTo>
                  <a:lnTo>
                    <a:pt x="367741" y="0"/>
                  </a:lnTo>
                  <a:close/>
                </a:path>
              </a:pathLst>
            </a:custGeom>
            <a:solidFill>
              <a:srgbClr val="FED6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14143" y="5698714"/>
              <a:ext cx="642620" cy="545465"/>
            </a:xfrm>
            <a:custGeom>
              <a:avLst/>
              <a:gdLst/>
              <a:ahLst/>
              <a:cxnLst/>
              <a:rect l="l" t="t" r="r" b="b"/>
              <a:pathLst>
                <a:path w="642620" h="545464">
                  <a:moveTo>
                    <a:pt x="574119" y="0"/>
                  </a:moveTo>
                  <a:lnTo>
                    <a:pt x="551151" y="6917"/>
                  </a:lnTo>
                  <a:lnTo>
                    <a:pt x="531923" y="22666"/>
                  </a:lnTo>
                  <a:lnTo>
                    <a:pt x="232330" y="389391"/>
                  </a:lnTo>
                  <a:lnTo>
                    <a:pt x="106765" y="263813"/>
                  </a:lnTo>
                  <a:lnTo>
                    <a:pt x="62526" y="245487"/>
                  </a:lnTo>
                  <a:lnTo>
                    <a:pt x="18297" y="263813"/>
                  </a:lnTo>
                  <a:lnTo>
                    <a:pt x="0" y="308022"/>
                  </a:lnTo>
                  <a:lnTo>
                    <a:pt x="4574" y="331554"/>
                  </a:lnTo>
                  <a:lnTo>
                    <a:pt x="192808" y="526742"/>
                  </a:lnTo>
                  <a:lnTo>
                    <a:pt x="238071" y="545042"/>
                  </a:lnTo>
                  <a:lnTo>
                    <a:pt x="253129" y="542931"/>
                  </a:lnTo>
                  <a:lnTo>
                    <a:pt x="285442" y="522068"/>
                  </a:lnTo>
                  <a:lnTo>
                    <a:pt x="628786" y="101825"/>
                  </a:lnTo>
                  <a:lnTo>
                    <a:pt x="642562" y="55972"/>
                  </a:lnTo>
                  <a:lnTo>
                    <a:pt x="635655" y="33013"/>
                  </a:lnTo>
                  <a:lnTo>
                    <a:pt x="619934" y="13814"/>
                  </a:lnTo>
                  <a:lnTo>
                    <a:pt x="597992" y="2203"/>
                  </a:lnTo>
                  <a:lnTo>
                    <a:pt x="574119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84200" y="2089477"/>
            <a:ext cx="3113405" cy="1000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1765" marR="5080" indent="-139700">
              <a:lnSpc>
                <a:spcPct val="101800"/>
              </a:lnSpc>
              <a:spcBef>
                <a:spcPts val="80"/>
              </a:spcBef>
            </a:pPr>
            <a:r>
              <a:rPr sz="900" b="1" dirty="0">
                <a:latin typeface="Calibri"/>
                <a:cs typeface="Calibri"/>
              </a:rPr>
              <a:t>1.</a:t>
            </a:r>
            <a:r>
              <a:rPr sz="900" b="1" spc="37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Profile</a:t>
            </a:r>
            <a:r>
              <a:rPr sz="900" b="1" spc="70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Page</a:t>
            </a:r>
            <a:r>
              <a:rPr sz="900" b="1" spc="70" dirty="0">
                <a:latin typeface="Calibri"/>
                <a:cs typeface="Calibri"/>
              </a:rPr>
              <a:t> Account: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III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currently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which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want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compete,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create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free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Profile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Page</a:t>
            </a:r>
            <a:r>
              <a:rPr sz="900" dirty="0">
                <a:latin typeface="Calibri"/>
                <a:cs typeface="Calibri"/>
              </a:rPr>
              <a:t> account.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wish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pursue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II</a:t>
            </a:r>
            <a:r>
              <a:rPr sz="900" dirty="0">
                <a:latin typeface="Calibri"/>
                <a:cs typeface="Calibri"/>
              </a:rPr>
              <a:t> path,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you’ll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able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transition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account.</a:t>
            </a:r>
            <a:r>
              <a:rPr sz="900" dirty="0">
                <a:latin typeface="Calibri"/>
                <a:cs typeface="Calibri"/>
              </a:rPr>
              <a:t> (You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cannot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move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Profile</a:t>
            </a:r>
            <a:r>
              <a:rPr sz="900" dirty="0">
                <a:latin typeface="Calibri"/>
                <a:cs typeface="Calibri"/>
              </a:rPr>
              <a:t> Page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account.)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75023" y="2089363"/>
            <a:ext cx="3106420" cy="1496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1765" marR="222250" indent="-139700">
              <a:lnSpc>
                <a:spcPct val="100699"/>
              </a:lnSpc>
              <a:spcBef>
                <a:spcPts val="90"/>
              </a:spcBef>
            </a:pPr>
            <a:r>
              <a:rPr sz="900" b="1" spc="50" dirty="0">
                <a:latin typeface="Calibri"/>
                <a:cs typeface="Calibri"/>
              </a:rPr>
              <a:t>2.</a:t>
            </a:r>
            <a:r>
              <a:rPr sz="900" b="1" spc="195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Certification</a:t>
            </a:r>
            <a:r>
              <a:rPr sz="900" b="1" spc="110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Account:</a:t>
            </a:r>
            <a:r>
              <a:rPr sz="900" b="1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must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certified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Eligibility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Center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school.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visits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sign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 Division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National</a:t>
            </a:r>
            <a:r>
              <a:rPr sz="950" b="1" spc="114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Letter</a:t>
            </a:r>
            <a:r>
              <a:rPr sz="950" b="1" spc="114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of</a:t>
            </a:r>
            <a:r>
              <a:rPr sz="950" b="1" spc="114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Intent</a:t>
            </a:r>
            <a:r>
              <a:rPr sz="900" spc="60" dirty="0">
                <a:latin typeface="Calibri"/>
                <a:cs typeface="Calibri"/>
              </a:rPr>
              <a:t>,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must</a:t>
            </a:r>
            <a:r>
              <a:rPr sz="900" dirty="0">
                <a:latin typeface="Calibri"/>
                <a:cs typeface="Calibri"/>
              </a:rPr>
              <a:t> have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completed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registration</a:t>
            </a:r>
            <a:r>
              <a:rPr sz="900" dirty="0">
                <a:latin typeface="Calibri"/>
                <a:cs typeface="Calibri"/>
              </a:rPr>
              <a:t> (including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payment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waiver).</a:t>
            </a:r>
            <a:endParaRPr sz="900">
              <a:latin typeface="Calibri"/>
              <a:cs typeface="Calibri"/>
            </a:endParaRPr>
          </a:p>
          <a:p>
            <a:pPr marL="152400" marR="5080">
              <a:lnSpc>
                <a:spcPct val="101800"/>
              </a:lnSpc>
              <a:spcBef>
                <a:spcPts val="600"/>
              </a:spcBef>
            </a:pPr>
            <a:r>
              <a:rPr sz="900" dirty="0">
                <a:latin typeface="Calibri"/>
                <a:cs typeface="Calibri"/>
              </a:rPr>
              <a:t>For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accounts,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please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allow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between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30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45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minutes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register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completely.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exit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dirty="0">
                <a:latin typeface="Calibri"/>
                <a:cs typeface="Calibri"/>
              </a:rPr>
              <a:t> come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back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later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time,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save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exit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once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dirty="0">
                <a:latin typeface="Calibri"/>
                <a:cs typeface="Calibri"/>
              </a:rPr>
              <a:t> account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created.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500" y="3875447"/>
            <a:ext cx="6727825" cy="130556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Have</a:t>
            </a:r>
            <a:r>
              <a:rPr sz="1400" b="1" spc="1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eligibility</a:t>
            </a:r>
            <a:r>
              <a:rPr sz="1400" b="1" spc="1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or</a:t>
            </a:r>
            <a:r>
              <a:rPr sz="1400" b="1" spc="1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registration</a:t>
            </a:r>
            <a:r>
              <a:rPr sz="1400" b="1" spc="1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questions?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initial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registration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process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addressed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within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this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guide,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reach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out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us!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We’re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here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guide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through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journey.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Here’s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some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additional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sources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help: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47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Search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our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frequently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asked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ncaa.org/studentfaq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90500" marR="1858645" indent="-114300">
              <a:lnSpc>
                <a:spcPct val="101800"/>
              </a:lnSpc>
              <a:spcBef>
                <a:spcPts val="49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9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Domestic</a:t>
            </a:r>
            <a:r>
              <a:rPr sz="900" i="1" spc="1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students</a:t>
            </a:r>
            <a:r>
              <a:rPr sz="900" i="1" spc="1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1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Canadian</a:t>
            </a:r>
            <a:r>
              <a:rPr sz="900" i="1" spc="1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students</a:t>
            </a:r>
            <a:r>
              <a:rPr sz="900" i="1" spc="1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(except</a:t>
            </a:r>
            <a:r>
              <a:rPr sz="900" i="1" spc="1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Quebec)</a:t>
            </a:r>
            <a:r>
              <a:rPr sz="900" dirty="0">
                <a:latin typeface="Calibri"/>
                <a:cs typeface="Calibri"/>
              </a:rPr>
              <a:t>: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Call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us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toll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free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877-</a:t>
            </a:r>
            <a:r>
              <a:rPr sz="900" spc="55" dirty="0">
                <a:latin typeface="Calibri"/>
                <a:cs typeface="Calibri"/>
              </a:rPr>
              <a:t>262-</a:t>
            </a:r>
            <a:r>
              <a:rPr sz="900" spc="-20" dirty="0">
                <a:latin typeface="Calibri"/>
                <a:cs typeface="Calibri"/>
              </a:rPr>
              <a:t>1492</a:t>
            </a:r>
            <a:r>
              <a:rPr sz="900" dirty="0">
                <a:latin typeface="Calibri"/>
                <a:cs typeface="Calibri"/>
              </a:rPr>
              <a:t> Monday-Friday,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9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a.m.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p.m.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Eastern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time.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47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International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students</a:t>
            </a:r>
            <a:r>
              <a:rPr sz="900" dirty="0">
                <a:latin typeface="Calibri"/>
                <a:cs typeface="Calibri"/>
              </a:rPr>
              <a:t>: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Use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our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International</a:t>
            </a:r>
            <a:r>
              <a:rPr sz="950" b="1" spc="20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Contact</a:t>
            </a:r>
            <a:r>
              <a:rPr sz="950" b="1" spc="20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Form</a:t>
            </a:r>
            <a:r>
              <a:rPr sz="950" b="1" spc="204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(ncaa.org/contactinternational)</a:t>
            </a:r>
            <a:r>
              <a:rPr sz="950" b="1" spc="20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submit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questions.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44500" y="350944"/>
            <a:ext cx="6595745" cy="1282700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565"/>
              </a:spcBef>
            </a:pPr>
            <a:r>
              <a:rPr spc="65" dirty="0"/>
              <a:t>STUDENT</a:t>
            </a:r>
            <a:r>
              <a:rPr spc="-55" dirty="0"/>
              <a:t> </a:t>
            </a:r>
            <a:r>
              <a:rPr spc="50" dirty="0"/>
              <a:t>REGISTRATION</a:t>
            </a:r>
          </a:p>
          <a:p>
            <a:pPr marL="12700" marR="5080">
              <a:lnSpc>
                <a:spcPct val="111100"/>
              </a:lnSpc>
              <a:spcBef>
                <a:spcPts val="515"/>
              </a:spcBef>
            </a:pP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If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want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1200" b="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play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spc="95" dirty="0">
                <a:solidFill>
                  <a:srgbClr val="000000"/>
                </a:solidFill>
                <a:latin typeface="Calibri"/>
                <a:cs typeface="Calibri"/>
              </a:rPr>
              <a:t>NCAA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spc="60" dirty="0">
                <a:solidFill>
                  <a:srgbClr val="000000"/>
                </a:solidFill>
                <a:latin typeface="Calibri"/>
                <a:cs typeface="Calibri"/>
              </a:rPr>
              <a:t>sports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at</a:t>
            </a:r>
            <a:r>
              <a:rPr sz="1200" b="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Division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1200" b="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or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II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school,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200" b="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need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spc="55" dirty="0">
                <a:solidFill>
                  <a:srgbClr val="000000"/>
                </a:solidFill>
                <a:latin typeface="Calibri"/>
                <a:cs typeface="Calibri"/>
              </a:rPr>
              <a:t>register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with</a:t>
            </a:r>
            <a:r>
              <a:rPr sz="1200" b="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200" b="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spc="75" dirty="0">
                <a:solidFill>
                  <a:srgbClr val="000000"/>
                </a:solidFill>
                <a:latin typeface="Calibri"/>
                <a:cs typeface="Calibri"/>
              </a:rPr>
              <a:t>NCAA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Eligibility</a:t>
            </a:r>
            <a:r>
              <a:rPr sz="1200" b="0" spc="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spc="60" dirty="0">
                <a:solidFill>
                  <a:srgbClr val="000000"/>
                </a:solidFill>
                <a:latin typeface="Calibri"/>
                <a:cs typeface="Calibri"/>
              </a:rPr>
              <a:t>Center</a:t>
            </a:r>
            <a:r>
              <a:rPr sz="1200" b="0" spc="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at</a:t>
            </a:r>
            <a:r>
              <a:rPr sz="1200" b="0" spc="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spc="95" dirty="0">
                <a:solidFill>
                  <a:srgbClr val="0074C8"/>
                </a:solidFill>
                <a:hlinkClick r:id="rId6"/>
              </a:rPr>
              <a:t>eligibilitycenter.org</a:t>
            </a:r>
            <a:r>
              <a:rPr sz="1200" b="0" spc="95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sz="1200" b="0" spc="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Plan</a:t>
            </a:r>
            <a:r>
              <a:rPr sz="1200" b="0" spc="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1200" b="0" spc="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spc="55" dirty="0">
                <a:solidFill>
                  <a:srgbClr val="000000"/>
                </a:solidFill>
                <a:latin typeface="Calibri"/>
                <a:cs typeface="Calibri"/>
              </a:rPr>
              <a:t>register</a:t>
            </a:r>
            <a:r>
              <a:rPr sz="1200" b="0" spc="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before</a:t>
            </a:r>
            <a:r>
              <a:rPr sz="1200" b="0" spc="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your</a:t>
            </a:r>
            <a:r>
              <a:rPr sz="1200" b="0" spc="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freshman/ninth</a:t>
            </a:r>
            <a:r>
              <a:rPr sz="1200" b="0" spc="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sz="1200" b="0" spc="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spc="-25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high</a:t>
            </a:r>
            <a:r>
              <a:rPr sz="1200" b="0" spc="2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school.</a:t>
            </a:r>
            <a:r>
              <a:rPr sz="1200" b="0" spc="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200" b="0" spc="2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information</a:t>
            </a:r>
            <a:r>
              <a:rPr sz="1200" b="0" spc="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below</a:t>
            </a:r>
            <a:r>
              <a:rPr sz="1200" b="0" spc="2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is</a:t>
            </a:r>
            <a:r>
              <a:rPr sz="1200" b="0" spc="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intended</a:t>
            </a:r>
            <a:r>
              <a:rPr sz="1200" b="0" spc="2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1200" b="0" spc="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help</a:t>
            </a:r>
            <a:r>
              <a:rPr sz="1200" b="0" spc="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guide</a:t>
            </a:r>
            <a:r>
              <a:rPr sz="1200" b="0" spc="2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200" b="0" spc="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through</a:t>
            </a:r>
            <a:r>
              <a:rPr sz="1200" b="0" spc="2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200" b="0" spc="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alibri"/>
                <a:cs typeface="Calibri"/>
              </a:rPr>
              <a:t>registration</a:t>
            </a:r>
            <a:r>
              <a:rPr sz="1200" b="0" spc="2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200" b="0" spc="40" dirty="0">
                <a:solidFill>
                  <a:srgbClr val="000000"/>
                </a:solidFill>
                <a:latin typeface="Calibri"/>
                <a:cs typeface="Calibri"/>
              </a:rPr>
              <a:t>process.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4500" y="1819402"/>
            <a:ext cx="38823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5841F"/>
                </a:solidFill>
                <a:latin typeface="Calibri"/>
                <a:cs typeface="Calibri"/>
              </a:rPr>
              <a:t>To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get</a:t>
            </a:r>
            <a:r>
              <a:rPr sz="1400" b="1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started,</a:t>
            </a:r>
            <a:r>
              <a:rPr sz="1400" b="1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choose</a:t>
            </a:r>
            <a:r>
              <a:rPr sz="1400" b="1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from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our</a:t>
            </a:r>
            <a:r>
              <a:rPr sz="1400" b="1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two</a:t>
            </a:r>
            <a:r>
              <a:rPr sz="1400" b="1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account</a:t>
            </a:r>
            <a:r>
              <a:rPr sz="1400" b="1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types: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6282" y="3221355"/>
            <a:ext cx="2592070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Reference</a:t>
            </a:r>
            <a:r>
              <a:rPr sz="900" i="1" spc="5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the</a:t>
            </a:r>
            <a:r>
              <a:rPr sz="900" i="1" spc="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Help</a:t>
            </a:r>
            <a:r>
              <a:rPr sz="900" i="1" spc="5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section</a:t>
            </a:r>
            <a:r>
              <a:rPr sz="900" i="1" spc="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on</a:t>
            </a:r>
            <a:r>
              <a:rPr sz="900" i="1" spc="60" dirty="0">
                <a:latin typeface="Calibri"/>
                <a:cs typeface="Calibri"/>
              </a:rPr>
              <a:t> </a:t>
            </a:r>
            <a:r>
              <a:rPr sz="900" b="1" i="1" spc="5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eligibilitycenter.org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i="1" dirty="0">
                <a:latin typeface="Calibri"/>
                <a:cs typeface="Calibri"/>
              </a:rPr>
              <a:t>for</a:t>
            </a:r>
            <a:r>
              <a:rPr sz="900" i="1" spc="10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assistance</a:t>
            </a:r>
            <a:r>
              <a:rPr sz="900" i="1" spc="10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with</a:t>
            </a:r>
            <a:r>
              <a:rPr sz="900" i="1" spc="10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your</a:t>
            </a:r>
            <a:r>
              <a:rPr sz="900" i="1" spc="10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questions.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latin typeface="Calibri"/>
                <a:cs typeface="Calibri"/>
              </a:rPr>
              <a:t>14</a:t>
            </a:r>
            <a:r>
              <a:rPr sz="800" b="1" spc="260" dirty="0">
                <a:latin typeface="Calibri"/>
                <a:cs typeface="Calibri"/>
              </a:rPr>
              <a:t> 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7200" y="631190"/>
            <a:ext cx="6753225" cy="4450080"/>
            <a:chOff x="457200" y="631190"/>
            <a:chExt cx="6753225" cy="4450080"/>
          </a:xfrm>
        </p:grpSpPr>
        <p:sp>
          <p:nvSpPr>
            <p:cNvPr id="4" name="object 4"/>
            <p:cNvSpPr/>
            <p:nvPr/>
          </p:nvSpPr>
          <p:spPr>
            <a:xfrm>
              <a:off x="466344" y="631189"/>
              <a:ext cx="6629400" cy="4450080"/>
            </a:xfrm>
            <a:custGeom>
              <a:avLst/>
              <a:gdLst/>
              <a:ahLst/>
              <a:cxnLst/>
              <a:rect l="l" t="t" r="r" b="b"/>
              <a:pathLst>
                <a:path w="6629400" h="4450080">
                  <a:moveTo>
                    <a:pt x="6629400" y="206756"/>
                  </a:moveTo>
                  <a:lnTo>
                    <a:pt x="0" y="206756"/>
                  </a:lnTo>
                  <a:lnTo>
                    <a:pt x="0" y="4449826"/>
                  </a:lnTo>
                  <a:lnTo>
                    <a:pt x="6629400" y="4449826"/>
                  </a:lnTo>
                  <a:lnTo>
                    <a:pt x="6629400" y="206756"/>
                  </a:lnTo>
                  <a:close/>
                </a:path>
                <a:path w="6629400" h="4450080">
                  <a:moveTo>
                    <a:pt x="6629400" y="0"/>
                  </a:moveTo>
                  <a:lnTo>
                    <a:pt x="0" y="0"/>
                  </a:lnTo>
                  <a:lnTo>
                    <a:pt x="0" y="3556"/>
                  </a:lnTo>
                  <a:lnTo>
                    <a:pt x="6629400" y="3556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634746"/>
              <a:ext cx="6647815" cy="203200"/>
            </a:xfrm>
            <a:custGeom>
              <a:avLst/>
              <a:gdLst/>
              <a:ahLst/>
              <a:cxnLst/>
              <a:rect l="l" t="t" r="r" b="b"/>
              <a:pathLst>
                <a:path w="6647815" h="203200">
                  <a:moveTo>
                    <a:pt x="6647688" y="0"/>
                  </a:moveTo>
                  <a:lnTo>
                    <a:pt x="0" y="0"/>
                  </a:lnTo>
                  <a:lnTo>
                    <a:pt x="0" y="203200"/>
                  </a:lnTo>
                  <a:lnTo>
                    <a:pt x="6647688" y="203200"/>
                  </a:lnTo>
                  <a:lnTo>
                    <a:pt x="6647688" y="0"/>
                  </a:lnTo>
                  <a:close/>
                </a:path>
              </a:pathLst>
            </a:custGeom>
            <a:solidFill>
              <a:srgbClr val="007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2398" y="1225423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600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101600" y="1016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2398" y="1225423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101600"/>
                  </a:moveTo>
                  <a:lnTo>
                    <a:pt x="101600" y="101600"/>
                  </a:lnTo>
                  <a:lnTo>
                    <a:pt x="101600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ln w="6350">
              <a:solidFill>
                <a:srgbClr val="70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2398" y="2515654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600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101600" y="1016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2398" y="2515654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101600"/>
                  </a:moveTo>
                  <a:lnTo>
                    <a:pt x="101600" y="101600"/>
                  </a:lnTo>
                  <a:lnTo>
                    <a:pt x="101600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ln w="6350">
              <a:solidFill>
                <a:srgbClr val="70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2398" y="321693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600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101600" y="1016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2398" y="321693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101600"/>
                  </a:moveTo>
                  <a:lnTo>
                    <a:pt x="101600" y="101600"/>
                  </a:lnTo>
                  <a:lnTo>
                    <a:pt x="101600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ln w="6350">
              <a:solidFill>
                <a:srgbClr val="70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2398" y="4623943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600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101600" y="1016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2398" y="4623943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101600"/>
                  </a:moveTo>
                  <a:lnTo>
                    <a:pt x="101600" y="101600"/>
                  </a:lnTo>
                  <a:lnTo>
                    <a:pt x="101600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ln w="6350">
              <a:solidFill>
                <a:srgbClr val="70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61942" y="249303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600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101600" y="1016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61942" y="249303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101600"/>
                  </a:moveTo>
                  <a:lnTo>
                    <a:pt x="101600" y="101600"/>
                  </a:lnTo>
                  <a:lnTo>
                    <a:pt x="101600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ln w="6350">
              <a:solidFill>
                <a:srgbClr val="70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24306" y="633984"/>
              <a:ext cx="186055" cy="204470"/>
            </a:xfrm>
            <a:custGeom>
              <a:avLst/>
              <a:gdLst/>
              <a:ahLst/>
              <a:cxnLst/>
              <a:rect l="l" t="t" r="r" b="b"/>
              <a:pathLst>
                <a:path w="186054" h="204469">
                  <a:moveTo>
                    <a:pt x="185534" y="0"/>
                  </a:moveTo>
                  <a:lnTo>
                    <a:pt x="70002" y="0"/>
                  </a:lnTo>
                  <a:lnTo>
                    <a:pt x="0" y="203911"/>
                  </a:lnTo>
                  <a:lnTo>
                    <a:pt x="115531" y="203911"/>
                  </a:lnTo>
                  <a:lnTo>
                    <a:pt x="185534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621533" y="6522846"/>
            <a:ext cx="0" cy="2780030"/>
          </a:xfrm>
          <a:custGeom>
            <a:avLst/>
            <a:gdLst/>
            <a:ahLst/>
            <a:cxnLst/>
            <a:rect l="l" t="t" r="r" b="b"/>
            <a:pathLst>
              <a:path h="2780029">
                <a:moveTo>
                  <a:pt x="0" y="0"/>
                </a:moveTo>
                <a:lnTo>
                  <a:pt x="0" y="2779522"/>
                </a:lnTo>
              </a:path>
            </a:pathLst>
          </a:custGeom>
          <a:ln w="1270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98390" y="6522846"/>
            <a:ext cx="0" cy="2780030"/>
          </a:xfrm>
          <a:custGeom>
            <a:avLst/>
            <a:gdLst/>
            <a:ahLst/>
            <a:cxnLst/>
            <a:rect l="l" t="t" r="r" b="b"/>
            <a:pathLst>
              <a:path h="2780029">
                <a:moveTo>
                  <a:pt x="0" y="0"/>
                </a:moveTo>
                <a:lnTo>
                  <a:pt x="0" y="2779522"/>
                </a:lnTo>
              </a:path>
            </a:pathLst>
          </a:custGeom>
          <a:ln w="1270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10259" y="1189704"/>
            <a:ext cx="2844165" cy="1146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950" b="1" spc="90" dirty="0">
                <a:solidFill>
                  <a:srgbClr val="1E384B"/>
                </a:solidFill>
                <a:latin typeface="Calibri"/>
                <a:cs typeface="Calibri"/>
              </a:rPr>
              <a:t>VALID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1E384B"/>
                </a:solidFill>
                <a:latin typeface="Calibri"/>
                <a:cs typeface="Calibri"/>
              </a:rPr>
              <a:t>EMAIL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14" dirty="0">
                <a:solidFill>
                  <a:srgbClr val="1E384B"/>
                </a:solidFill>
                <a:latin typeface="Calibri"/>
                <a:cs typeface="Calibri"/>
              </a:rPr>
              <a:t>FOR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20" dirty="0">
                <a:solidFill>
                  <a:srgbClr val="1E384B"/>
                </a:solidFill>
                <a:latin typeface="Calibri"/>
                <a:cs typeface="Calibri"/>
              </a:rPr>
              <a:t>STUDENT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30"/>
              </a:spcBef>
            </a:pPr>
            <a:r>
              <a:rPr sz="900" dirty="0">
                <a:latin typeface="Calibri"/>
                <a:cs typeface="Calibri"/>
              </a:rPr>
              <a:t>To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register,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valid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email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address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you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check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regularly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access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after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high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school.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Center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email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update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throughout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process.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b="1" i="1" spc="60" dirty="0">
                <a:latin typeface="Calibri"/>
                <a:cs typeface="Calibri"/>
              </a:rPr>
              <a:t>Please</a:t>
            </a:r>
            <a:r>
              <a:rPr sz="900" b="1" i="1" spc="120" dirty="0">
                <a:latin typeface="Calibri"/>
                <a:cs typeface="Calibri"/>
              </a:rPr>
              <a:t> </a:t>
            </a:r>
            <a:r>
              <a:rPr sz="900" b="1" i="1" dirty="0">
                <a:latin typeface="Calibri"/>
                <a:cs typeface="Calibri"/>
              </a:rPr>
              <a:t>note:</a:t>
            </a:r>
            <a:r>
              <a:rPr sz="900" b="1" i="1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sibling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has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previously</a:t>
            </a:r>
            <a:r>
              <a:rPr sz="900" dirty="0">
                <a:latin typeface="Calibri"/>
                <a:cs typeface="Calibri"/>
              </a:rPr>
              <a:t> registered,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different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email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address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sibling’s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account.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0259" y="2459704"/>
            <a:ext cx="2776855" cy="58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950" b="1" spc="125" dirty="0">
                <a:solidFill>
                  <a:srgbClr val="1E384B"/>
                </a:solidFill>
                <a:latin typeface="Calibri"/>
                <a:cs typeface="Calibri"/>
              </a:rPr>
              <a:t>BASIC</a:t>
            </a:r>
            <a:r>
              <a:rPr sz="950" b="1" spc="4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30" dirty="0">
                <a:solidFill>
                  <a:srgbClr val="1E384B"/>
                </a:solidFill>
                <a:latin typeface="Calibri"/>
                <a:cs typeface="Calibri"/>
              </a:rPr>
              <a:t>STUDENT</a:t>
            </a:r>
            <a:r>
              <a:rPr sz="950" b="1" spc="5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30" dirty="0">
                <a:solidFill>
                  <a:srgbClr val="1E384B"/>
                </a:solidFill>
                <a:latin typeface="Calibri"/>
                <a:cs typeface="Calibri"/>
              </a:rPr>
              <a:t>PERSONAL</a:t>
            </a:r>
            <a:r>
              <a:rPr sz="950" b="1" spc="4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1E384B"/>
                </a:solidFill>
                <a:latin typeface="Calibri"/>
                <a:cs typeface="Calibri"/>
              </a:rPr>
              <a:t>INFORMATION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30"/>
              </a:spcBef>
            </a:pPr>
            <a:r>
              <a:rPr sz="900" dirty="0">
                <a:latin typeface="Calibri"/>
                <a:cs typeface="Calibri"/>
              </a:rPr>
              <a:t>This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includes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such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as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name,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gender,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date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birth,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primary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secondary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contact </a:t>
            </a:r>
            <a:r>
              <a:rPr sz="900" dirty="0">
                <a:latin typeface="Calibri"/>
                <a:cs typeface="Calibri"/>
              </a:rPr>
              <a:t>information,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address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mobile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number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for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texting.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0259" y="3170904"/>
            <a:ext cx="2798445" cy="128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950" b="1" spc="125" dirty="0">
                <a:solidFill>
                  <a:srgbClr val="1E384B"/>
                </a:solidFill>
                <a:latin typeface="Calibri"/>
                <a:cs typeface="Calibri"/>
              </a:rPr>
              <a:t>BASIC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30" dirty="0">
                <a:solidFill>
                  <a:srgbClr val="1E384B"/>
                </a:solidFill>
                <a:latin typeface="Calibri"/>
                <a:cs typeface="Calibri"/>
              </a:rPr>
              <a:t>STUDENT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10" dirty="0">
                <a:solidFill>
                  <a:srgbClr val="1E384B"/>
                </a:solidFill>
                <a:latin typeface="Calibri"/>
                <a:cs typeface="Calibri"/>
              </a:rPr>
              <a:t>EDUCATION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10" dirty="0">
                <a:solidFill>
                  <a:srgbClr val="1E384B"/>
                </a:solidFill>
                <a:latin typeface="Calibri"/>
                <a:cs typeface="Calibri"/>
              </a:rPr>
              <a:t>HISTORY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30"/>
              </a:spcBef>
            </a:pPr>
            <a:r>
              <a:rPr sz="900" dirty="0">
                <a:latin typeface="Calibri"/>
                <a:cs typeface="Calibri"/>
              </a:rPr>
              <a:t>We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ask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details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secondary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additional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programs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have</a:t>
            </a:r>
            <a:r>
              <a:rPr sz="900" dirty="0">
                <a:latin typeface="Calibri"/>
                <a:cs typeface="Calibri"/>
              </a:rPr>
              <a:t> attended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States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internationally.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Be</a:t>
            </a:r>
            <a:r>
              <a:rPr sz="900" dirty="0">
                <a:latin typeface="Calibri"/>
                <a:cs typeface="Calibri"/>
              </a:rPr>
              <a:t> sure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include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schools,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regardless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whether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you</a:t>
            </a:r>
            <a:r>
              <a:rPr sz="900" dirty="0">
                <a:latin typeface="Calibri"/>
                <a:cs typeface="Calibri"/>
              </a:rPr>
              <a:t> received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grades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credits.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ninth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grade</a:t>
            </a:r>
            <a:r>
              <a:rPr sz="900" dirty="0">
                <a:latin typeface="Calibri"/>
                <a:cs typeface="Calibri"/>
              </a:rPr>
              <a:t> at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junior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located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same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</a:t>
            </a:r>
            <a:r>
              <a:rPr sz="900" spc="50" dirty="0">
                <a:latin typeface="Calibri"/>
                <a:cs typeface="Calibri"/>
              </a:rPr>
              <a:t> system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which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later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attended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do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list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ninth-grade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0259" y="4580604"/>
            <a:ext cx="2808605" cy="308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950" b="1" spc="130" dirty="0">
                <a:solidFill>
                  <a:srgbClr val="1E384B"/>
                </a:solidFill>
                <a:latin typeface="Calibri"/>
                <a:cs typeface="Calibri"/>
              </a:rPr>
              <a:t>STUDENT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30" dirty="0">
                <a:solidFill>
                  <a:srgbClr val="1E384B"/>
                </a:solidFill>
                <a:latin typeface="Calibri"/>
                <a:cs typeface="Calibri"/>
              </a:rPr>
              <a:t>SPORTS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1E384B"/>
                </a:solidFill>
                <a:latin typeface="Calibri"/>
                <a:cs typeface="Calibri"/>
              </a:rPr>
              <a:t>PARTICIPATION</a:t>
            </a:r>
            <a:r>
              <a:rPr sz="950" b="1" spc="6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10" dirty="0">
                <a:solidFill>
                  <a:srgbClr val="1E384B"/>
                </a:solidFill>
                <a:latin typeface="Calibri"/>
                <a:cs typeface="Calibri"/>
              </a:rPr>
              <a:t>HISTORY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900" dirty="0">
                <a:latin typeface="Calibri"/>
                <a:cs typeface="Calibri"/>
              </a:rPr>
              <a:t>Select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sport(s)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participate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NCAA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10168" y="1191241"/>
            <a:ext cx="2821940" cy="11410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85"/>
              </a:spcBef>
            </a:pPr>
            <a:r>
              <a:rPr sz="900" dirty="0">
                <a:latin typeface="Calibri"/>
                <a:cs typeface="Calibri"/>
              </a:rPr>
              <a:t>school.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accounts,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ask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provide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details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expenses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awards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you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received,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teams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practiced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played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with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certain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events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which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participated.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ask</a:t>
            </a:r>
            <a:r>
              <a:rPr sz="900" dirty="0">
                <a:latin typeface="Calibri"/>
                <a:cs typeface="Calibri"/>
              </a:rPr>
              <a:t> about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individuals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advised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marketed</a:t>
            </a:r>
            <a:r>
              <a:rPr sz="900" dirty="0">
                <a:latin typeface="Calibri"/>
                <a:cs typeface="Calibri"/>
              </a:rPr>
              <a:t> your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skills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particular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sport.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This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helps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50" b="1" spc="5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Eligibility</a:t>
            </a:r>
            <a:r>
              <a:rPr sz="950" b="1" spc="13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Center</a:t>
            </a:r>
            <a:r>
              <a:rPr sz="950" b="1" spc="114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certify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amateur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status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when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requested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NCAA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10152" y="2454941"/>
            <a:ext cx="2835275" cy="1426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950" b="1" spc="100" dirty="0">
                <a:solidFill>
                  <a:srgbClr val="1E384B"/>
                </a:solidFill>
                <a:latin typeface="Calibri"/>
                <a:cs typeface="Calibri"/>
              </a:rPr>
              <a:t>PAYMENT</a:t>
            </a:r>
            <a:r>
              <a:rPr sz="950" b="1" spc="6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1E384B"/>
                </a:solidFill>
                <a:latin typeface="Calibri"/>
                <a:cs typeface="Calibri"/>
              </a:rPr>
              <a:t>(CERTIFICATION</a:t>
            </a:r>
            <a:r>
              <a:rPr sz="950" b="1" spc="8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140" dirty="0">
                <a:solidFill>
                  <a:srgbClr val="1E384B"/>
                </a:solidFill>
                <a:latin typeface="Calibri"/>
                <a:cs typeface="Calibri"/>
              </a:rPr>
              <a:t>ACCOUNTS</a:t>
            </a:r>
            <a:r>
              <a:rPr sz="950" b="1" spc="7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1E384B"/>
                </a:solidFill>
                <a:latin typeface="Calibri"/>
                <a:cs typeface="Calibri"/>
              </a:rPr>
              <a:t>ONLY)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30"/>
              </a:spcBef>
            </a:pPr>
            <a:r>
              <a:rPr sz="900" dirty="0">
                <a:latin typeface="Calibri"/>
                <a:cs typeface="Calibri"/>
              </a:rPr>
              <a:t>Your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registration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only</a:t>
            </a:r>
            <a:r>
              <a:rPr sz="900" dirty="0">
                <a:latin typeface="Calibri"/>
                <a:cs typeface="Calibri"/>
              </a:rPr>
              <a:t> after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registration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paid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submission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waiver,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eligible).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may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pay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online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debit,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credit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card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e-check.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registration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for</a:t>
            </a:r>
            <a:r>
              <a:rPr sz="900" dirty="0">
                <a:latin typeface="Calibri"/>
                <a:cs typeface="Calibri"/>
              </a:rPr>
              <a:t> students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United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States,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U.S.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territories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(includes</a:t>
            </a:r>
            <a:r>
              <a:rPr sz="900" dirty="0">
                <a:latin typeface="Calibri"/>
                <a:cs typeface="Calibri"/>
              </a:rPr>
              <a:t> American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Samoa,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Guam,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Northern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Mariana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Islands,</a:t>
            </a:r>
            <a:r>
              <a:rPr sz="900" dirty="0">
                <a:latin typeface="Calibri"/>
                <a:cs typeface="Calibri"/>
              </a:rPr>
              <a:t> Puerto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Rico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U.S.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Virgin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Islands)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Canada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$90.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international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$150.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060"/>
              </a:lnSpc>
            </a:pPr>
            <a:r>
              <a:rPr sz="900" dirty="0">
                <a:latin typeface="Calibri"/>
                <a:cs typeface="Calibri"/>
              </a:rPr>
              <a:t>Profile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Page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fee.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10152" y="3997737"/>
            <a:ext cx="2849880" cy="862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900" i="1" dirty="0">
                <a:latin typeface="Calibri"/>
                <a:cs typeface="Calibri"/>
              </a:rPr>
              <a:t>All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fees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are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nonrefundable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once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have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successfully</a:t>
            </a:r>
            <a:r>
              <a:rPr sz="900" i="1" dirty="0">
                <a:latin typeface="Calibri"/>
                <a:cs typeface="Calibri"/>
              </a:rPr>
              <a:t> registered.</a:t>
            </a:r>
            <a:r>
              <a:rPr sz="900" i="1" spc="2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If</a:t>
            </a:r>
            <a:r>
              <a:rPr sz="900" i="1" spc="2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</a:t>
            </a:r>
            <a:r>
              <a:rPr sz="900" i="1" spc="2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completed</a:t>
            </a:r>
            <a:r>
              <a:rPr sz="900" i="1" spc="2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</a:t>
            </a:r>
            <a:r>
              <a:rPr sz="900" i="1" spc="2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duplicate</a:t>
            </a:r>
            <a:r>
              <a:rPr sz="900" i="1" spc="2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registration</a:t>
            </a:r>
            <a:r>
              <a:rPr sz="900" i="1" spc="500" dirty="0">
                <a:latin typeface="Calibri"/>
                <a:cs typeface="Calibri"/>
              </a:rPr>
              <a:t> 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2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paid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your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registration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fee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twice,</a:t>
            </a:r>
            <a:r>
              <a:rPr sz="900" i="1" spc="2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may</a:t>
            </a:r>
            <a:r>
              <a:rPr sz="900" i="1" spc="204" dirty="0">
                <a:latin typeface="Calibri"/>
                <a:cs typeface="Calibri"/>
              </a:rPr>
              <a:t> </a:t>
            </a:r>
            <a:r>
              <a:rPr sz="900" i="1" spc="-25" dirty="0">
                <a:latin typeface="Calibri"/>
                <a:cs typeface="Calibri"/>
              </a:rPr>
              <a:t>be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eligible</a:t>
            </a:r>
            <a:r>
              <a:rPr sz="900" i="1" spc="19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for</a:t>
            </a:r>
            <a:r>
              <a:rPr sz="900" i="1" spc="2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</a:t>
            </a:r>
            <a:r>
              <a:rPr sz="900" i="1" spc="2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refund</a:t>
            </a:r>
            <a:r>
              <a:rPr sz="900" i="1" spc="2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of</a:t>
            </a:r>
            <a:r>
              <a:rPr sz="900" i="1" spc="19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the</a:t>
            </a:r>
            <a:r>
              <a:rPr sz="900" i="1" spc="2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duplicate</a:t>
            </a:r>
            <a:r>
              <a:rPr sz="900" i="1" spc="2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registration</a:t>
            </a:r>
            <a:r>
              <a:rPr sz="900" i="1" spc="2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fee.</a:t>
            </a:r>
            <a:r>
              <a:rPr sz="900" i="1" spc="195" dirty="0">
                <a:latin typeface="Calibri"/>
                <a:cs typeface="Calibri"/>
              </a:rPr>
              <a:t> </a:t>
            </a:r>
            <a:r>
              <a:rPr sz="900" i="1" spc="-25" dirty="0">
                <a:latin typeface="Calibri"/>
                <a:cs typeface="Calibri"/>
              </a:rPr>
              <a:t>To</a:t>
            </a:r>
            <a:r>
              <a:rPr sz="900" i="1" dirty="0">
                <a:latin typeface="Calibri"/>
                <a:cs typeface="Calibri"/>
              </a:rPr>
              <a:t> receive</a:t>
            </a:r>
            <a:r>
              <a:rPr sz="900" i="1" spc="1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</a:t>
            </a:r>
            <a:r>
              <a:rPr sz="900" i="1" spc="1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refund,</a:t>
            </a:r>
            <a:r>
              <a:rPr sz="900" i="1" spc="1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</a:t>
            </a:r>
            <a:r>
              <a:rPr sz="900" i="1" spc="1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will</a:t>
            </a:r>
            <a:r>
              <a:rPr sz="900" i="1" spc="1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need</a:t>
            </a:r>
            <a:r>
              <a:rPr sz="900" i="1" spc="1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to</a:t>
            </a:r>
            <a:r>
              <a:rPr sz="900" i="1" spc="1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complete</a:t>
            </a:r>
            <a:r>
              <a:rPr sz="900" i="1" spc="1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18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submit</a:t>
            </a:r>
            <a:r>
              <a:rPr sz="900" i="1" dirty="0">
                <a:latin typeface="Calibri"/>
                <a:cs typeface="Calibri"/>
              </a:rPr>
              <a:t> an</a:t>
            </a:r>
            <a:r>
              <a:rPr sz="900" i="1" spc="75" dirty="0">
                <a:latin typeface="Calibri"/>
                <a:cs typeface="Calibri"/>
              </a:rPr>
              <a:t> </a:t>
            </a:r>
            <a:r>
              <a:rPr sz="950" b="1" spc="13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NCAA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refund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form</a:t>
            </a:r>
            <a:r>
              <a:rPr sz="900" i="1" spc="6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0241" y="522745"/>
            <a:ext cx="5425440" cy="54102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b="1" spc="50" dirty="0">
                <a:solidFill>
                  <a:srgbClr val="FFFFFF"/>
                </a:solidFill>
                <a:latin typeface="Calibri"/>
                <a:cs typeface="Calibri"/>
              </a:rPr>
              <a:t>ELIGIBILITY</a:t>
            </a:r>
            <a:r>
              <a:rPr sz="1200" b="1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1200" b="1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REGISTRATION</a:t>
            </a:r>
            <a:r>
              <a:rPr sz="1200" b="1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Calibri"/>
                <a:cs typeface="Calibri"/>
              </a:rPr>
              <a:t>ESSENTIALS</a:t>
            </a:r>
            <a:endParaRPr sz="1200">
              <a:latin typeface="Calibri"/>
              <a:cs typeface="Calibri"/>
            </a:endParaRPr>
          </a:p>
          <a:p>
            <a:pPr marL="119380">
              <a:lnSpc>
                <a:spcPct val="100000"/>
              </a:lnSpc>
              <a:spcBef>
                <a:spcPts val="655"/>
              </a:spcBef>
            </a:pPr>
            <a:r>
              <a:rPr sz="900" spc="50" dirty="0">
                <a:latin typeface="Calibri"/>
                <a:cs typeface="Calibri"/>
              </a:rPr>
              <a:t>Below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some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items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should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create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account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eligibilitycenter.org</a:t>
            </a:r>
            <a:r>
              <a:rPr sz="900" spc="45" dirty="0">
                <a:solidFill>
                  <a:srgbClr val="3D5567"/>
                </a:solidFill>
                <a:latin typeface="Calibri"/>
                <a:cs typeface="Calibri"/>
              </a:rPr>
              <a:t>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3644" y="5291243"/>
            <a:ext cx="6468745" cy="103886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85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Fee</a:t>
            </a:r>
            <a:r>
              <a:rPr sz="1400" b="1" spc="-2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Waiver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ct val="1018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qualified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waiver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SAT/ACT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</a:t>
            </a:r>
            <a:r>
              <a:rPr sz="900" i="1" dirty="0">
                <a:latin typeface="Calibri"/>
                <a:cs typeface="Calibri"/>
              </a:rPr>
              <a:t>not</a:t>
            </a:r>
            <a:r>
              <a:rPr sz="900" i="1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same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U.S.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state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voucher),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eligible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waiver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spc="50" dirty="0">
                <a:latin typeface="Calibri"/>
                <a:cs typeface="Calibri"/>
              </a:rPr>
              <a:t> Certification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account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registration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fee.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registration,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ask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authorized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official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from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current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submit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waiver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documentation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online.</a:t>
            </a:r>
            <a:endParaRPr sz="900">
              <a:latin typeface="Calibri"/>
              <a:cs typeface="Calibri"/>
            </a:endParaRPr>
          </a:p>
          <a:p>
            <a:pPr marL="12700" marR="17780" algn="just">
              <a:lnSpc>
                <a:spcPts val="1100"/>
              </a:lnSpc>
              <a:spcBef>
                <a:spcPts val="540"/>
              </a:spcBef>
            </a:pPr>
            <a:r>
              <a:rPr sz="900" b="1" spc="90" dirty="0">
                <a:latin typeface="Calibri"/>
                <a:cs typeface="Calibri"/>
              </a:rPr>
              <a:t>Please</a:t>
            </a:r>
            <a:r>
              <a:rPr sz="900" b="1" spc="155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note:</a:t>
            </a:r>
            <a:r>
              <a:rPr sz="900" b="1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must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U.S.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citizen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foreign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national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taking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SAT/ACT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United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States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its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territories. </a:t>
            </a:r>
            <a:r>
              <a:rPr sz="900" spc="65" dirty="0">
                <a:latin typeface="Calibri"/>
                <a:cs typeface="Calibri"/>
              </a:rPr>
              <a:t>Students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from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countries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other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United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States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its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territories</a:t>
            </a:r>
            <a:r>
              <a:rPr sz="950" b="1" spc="14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eligible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for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waiver.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3644" y="6472237"/>
            <a:ext cx="2075814" cy="258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SAT</a:t>
            </a:r>
            <a:endParaRPr sz="950">
              <a:latin typeface="Calibri"/>
              <a:cs typeface="Calibri"/>
            </a:endParaRPr>
          </a:p>
          <a:p>
            <a:pPr marL="12700" marR="245745" algn="just">
              <a:lnSpc>
                <a:spcPts val="1100"/>
              </a:lnSpc>
              <a:spcBef>
                <a:spcPts val="30"/>
              </a:spcBef>
            </a:pPr>
            <a:r>
              <a:rPr sz="900" dirty="0">
                <a:latin typeface="Calibri"/>
                <a:cs typeface="Calibri"/>
              </a:rPr>
              <a:t>In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order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eligible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SAT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fee</a:t>
            </a:r>
            <a:r>
              <a:rPr sz="900" dirty="0">
                <a:latin typeface="Calibri"/>
                <a:cs typeface="Calibri"/>
              </a:rPr>
              <a:t> waiver,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must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these</a:t>
            </a:r>
            <a:r>
              <a:rPr sz="900" dirty="0">
                <a:latin typeface="Calibri"/>
                <a:cs typeface="Calibri"/>
              </a:rPr>
              <a:t> indicators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economic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need:</a:t>
            </a:r>
            <a:endParaRPr sz="900">
              <a:latin typeface="Calibri"/>
              <a:cs typeface="Calibri"/>
            </a:endParaRPr>
          </a:p>
          <a:p>
            <a:pPr marL="190500" marR="12065" indent="-114300">
              <a:lnSpc>
                <a:spcPts val="11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enrolled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program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economically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disadvantaged</a:t>
            </a:r>
            <a:r>
              <a:rPr sz="900" spc="3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such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as 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AVID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TRIO</a:t>
            </a:r>
            <a:r>
              <a:rPr sz="900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89865" marR="5080" indent="-114300">
              <a:lnSpc>
                <a:spcPct val="101800"/>
              </a:lnSpc>
              <a:spcBef>
                <a:spcPts val="45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family’s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annual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income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falls</a:t>
            </a:r>
            <a:r>
              <a:rPr sz="900" dirty="0">
                <a:latin typeface="Calibri"/>
                <a:cs typeface="Calibri"/>
              </a:rPr>
              <a:t> within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levels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listed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b="1" spc="3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U.S.</a:t>
            </a:r>
            <a:r>
              <a:rPr sz="900" b="1" spc="3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Department</a:t>
            </a:r>
            <a:r>
              <a:rPr sz="900" b="1" spc="2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900" b="1" spc="5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of</a:t>
            </a:r>
            <a:r>
              <a:rPr sz="900" b="1" spc="2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900" b="1" spc="6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Agriculture</a:t>
            </a:r>
            <a:r>
              <a:rPr sz="900" b="1" spc="30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900" b="1" spc="4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(USDA)</a:t>
            </a:r>
            <a:r>
              <a:rPr sz="900" b="1" spc="4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free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reduced-price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lunches.</a:t>
            </a:r>
            <a:endParaRPr sz="900">
              <a:latin typeface="Calibri"/>
              <a:cs typeface="Calibri"/>
            </a:endParaRPr>
          </a:p>
          <a:p>
            <a:pPr marL="189865" marR="53022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3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family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public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assistance.</a:t>
            </a:r>
            <a:endParaRPr sz="900">
              <a:latin typeface="Calibri"/>
              <a:cs typeface="Calibri"/>
            </a:endParaRPr>
          </a:p>
          <a:p>
            <a:pPr marL="189865" marR="46545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family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lives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federally</a:t>
            </a:r>
            <a:r>
              <a:rPr sz="900" dirty="0">
                <a:latin typeface="Calibri"/>
                <a:cs typeface="Calibri"/>
              </a:rPr>
              <a:t> subsidized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public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housing.</a:t>
            </a:r>
            <a:endParaRPr sz="900">
              <a:latin typeface="Calibri"/>
              <a:cs typeface="Calibri"/>
            </a:endParaRPr>
          </a:p>
          <a:p>
            <a:pPr marL="75565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live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foster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home.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39644" y="6472237"/>
            <a:ext cx="2080895" cy="2848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100" dirty="0">
                <a:solidFill>
                  <a:srgbClr val="1E384B"/>
                </a:solidFill>
                <a:latin typeface="Calibri"/>
                <a:cs typeface="Calibri"/>
              </a:rPr>
              <a:t>ACT</a:t>
            </a:r>
            <a:endParaRPr sz="950">
              <a:latin typeface="Calibri"/>
              <a:cs typeface="Calibri"/>
            </a:endParaRPr>
          </a:p>
          <a:p>
            <a:pPr marL="12700" marR="234950" algn="just">
              <a:lnSpc>
                <a:spcPts val="1100"/>
              </a:lnSpc>
              <a:spcBef>
                <a:spcPts val="30"/>
              </a:spcBef>
            </a:pPr>
            <a:r>
              <a:rPr sz="900" dirty="0">
                <a:latin typeface="Calibri"/>
                <a:cs typeface="Calibri"/>
              </a:rPr>
              <a:t>In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order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eligible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ACT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fee</a:t>
            </a:r>
            <a:r>
              <a:rPr sz="900" dirty="0">
                <a:latin typeface="Calibri"/>
                <a:cs typeface="Calibri"/>
              </a:rPr>
              <a:t> waiver,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must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these</a:t>
            </a:r>
            <a:r>
              <a:rPr sz="900" dirty="0">
                <a:latin typeface="Calibri"/>
                <a:cs typeface="Calibri"/>
              </a:rPr>
              <a:t> indicators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economic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need:</a:t>
            </a:r>
            <a:endParaRPr sz="900">
              <a:latin typeface="Calibri"/>
              <a:cs typeface="Calibri"/>
            </a:endParaRPr>
          </a:p>
          <a:p>
            <a:pPr marL="190500" marR="243840" indent="-114300">
              <a:lnSpc>
                <a:spcPct val="101800"/>
              </a:lnSpc>
              <a:spcBef>
                <a:spcPts val="45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family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low-</a:t>
            </a:r>
            <a:r>
              <a:rPr sz="900" spc="-10" dirty="0">
                <a:latin typeface="Calibri"/>
                <a:cs typeface="Calibri"/>
              </a:rPr>
              <a:t>income</a:t>
            </a:r>
            <a:r>
              <a:rPr sz="900" dirty="0">
                <a:latin typeface="Calibri"/>
                <a:cs typeface="Calibri"/>
              </a:rPr>
              <a:t> public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assistance.</a:t>
            </a:r>
            <a:endParaRPr sz="900">
              <a:latin typeface="Calibri"/>
              <a:cs typeface="Calibri"/>
            </a:endParaRPr>
          </a:p>
          <a:p>
            <a:pPr marL="190500" marR="12192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family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income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below</a:t>
            </a:r>
            <a:r>
              <a:rPr sz="900" dirty="0">
                <a:latin typeface="Calibri"/>
                <a:cs typeface="Calibri"/>
              </a:rPr>
              <a:t> the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Bureau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Labor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Statistics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Low </a:t>
            </a:r>
            <a:r>
              <a:rPr sz="900" dirty="0">
                <a:latin typeface="Calibri"/>
                <a:cs typeface="Calibri"/>
              </a:rPr>
              <a:t>Standards</a:t>
            </a:r>
            <a:r>
              <a:rPr sz="900" spc="4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Budget.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state.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live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foster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home.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homeless.</a:t>
            </a:r>
            <a:endParaRPr sz="900">
              <a:latin typeface="Calibri"/>
              <a:cs typeface="Calibri"/>
            </a:endParaRPr>
          </a:p>
          <a:p>
            <a:pPr marL="190500" marR="508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participate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free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reduced- price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lunch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program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school.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ts val="1065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participate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federally</a:t>
            </a:r>
            <a:endParaRPr sz="900">
              <a:latin typeface="Calibri"/>
              <a:cs typeface="Calibri"/>
            </a:endParaRPr>
          </a:p>
          <a:p>
            <a:pPr marL="189865" marR="172720">
              <a:lnSpc>
                <a:spcPts val="1100"/>
              </a:lnSpc>
              <a:spcBef>
                <a:spcPts val="55"/>
              </a:spcBef>
            </a:pPr>
            <a:r>
              <a:rPr sz="900" dirty="0">
                <a:latin typeface="Calibri"/>
                <a:cs typeface="Calibri"/>
              </a:rPr>
              <a:t>funded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TRIO</a:t>
            </a:r>
            <a:r>
              <a:rPr sz="950" b="1" spc="14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Program</a:t>
            </a:r>
            <a:r>
              <a:rPr sz="950" b="1" spc="13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such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as </a:t>
            </a:r>
            <a:r>
              <a:rPr sz="900" spc="55" dirty="0">
                <a:latin typeface="Calibri"/>
                <a:cs typeface="Calibri"/>
              </a:rPr>
              <a:t>Upward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Bound.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25544" y="6473812"/>
            <a:ext cx="2057400" cy="128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sz="900" b="1" spc="75" dirty="0">
                <a:solidFill>
                  <a:srgbClr val="1E384B"/>
                </a:solidFill>
                <a:latin typeface="Calibri"/>
                <a:cs typeface="Calibri"/>
              </a:rPr>
              <a:t>Home</a:t>
            </a:r>
            <a:r>
              <a:rPr sz="900" b="1" spc="4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00" b="1" spc="70" dirty="0">
                <a:solidFill>
                  <a:srgbClr val="1E384B"/>
                </a:solidFill>
                <a:latin typeface="Calibri"/>
                <a:cs typeface="Calibri"/>
              </a:rPr>
              <a:t>School</a:t>
            </a:r>
            <a:r>
              <a:rPr sz="900" b="1" spc="4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1E384B"/>
                </a:solidFill>
                <a:latin typeface="Calibri"/>
                <a:cs typeface="Calibri"/>
              </a:rPr>
              <a:t>Students</a:t>
            </a:r>
            <a:endParaRPr sz="900">
              <a:latin typeface="Calibri"/>
              <a:cs typeface="Calibri"/>
            </a:endParaRPr>
          </a:p>
          <a:p>
            <a:pPr marL="12700" marR="62230" indent="-635">
              <a:lnSpc>
                <a:spcPts val="1100"/>
              </a:lnSpc>
              <a:spcBef>
                <a:spcPts val="55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home</a:t>
            </a:r>
            <a:r>
              <a:rPr sz="950" b="1" spc="12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school</a:t>
            </a:r>
            <a:r>
              <a:rPr sz="950" b="1" spc="12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student</a:t>
            </a:r>
            <a:r>
              <a:rPr sz="950" b="1" spc="50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United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States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U.S.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territories</a:t>
            </a:r>
            <a:r>
              <a:rPr sz="900" dirty="0">
                <a:latin typeface="Calibri"/>
                <a:cs typeface="Calibri"/>
              </a:rPr>
              <a:t> who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cannot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afford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test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fees,</a:t>
            </a:r>
            <a:r>
              <a:rPr sz="900" dirty="0">
                <a:latin typeface="Calibri"/>
                <a:cs typeface="Calibri"/>
              </a:rPr>
              <a:t> you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must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proof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eligibility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</a:pPr>
            <a:r>
              <a:rPr sz="900" dirty="0">
                <a:latin typeface="Calibri"/>
                <a:cs typeface="Calibri"/>
              </a:rPr>
              <a:t>to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local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agency</a:t>
            </a:r>
            <a:r>
              <a:rPr sz="900" dirty="0">
                <a:latin typeface="Calibri"/>
                <a:cs typeface="Calibri"/>
              </a:rPr>
              <a:t> administrator.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agency</a:t>
            </a:r>
            <a:r>
              <a:rPr sz="900" dirty="0">
                <a:latin typeface="Calibri"/>
                <a:cs typeface="Calibri"/>
              </a:rPr>
              <a:t> administrator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fee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waiver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card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appropriate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test.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latin typeface="Calibri"/>
                <a:cs typeface="Calibri"/>
              </a:rPr>
              <a:t>16</a:t>
            </a:r>
            <a:r>
              <a:rPr sz="800" b="1" spc="260" dirty="0">
                <a:latin typeface="Calibri"/>
                <a:cs typeface="Calibri"/>
              </a:rPr>
              <a:t> 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" y="3939882"/>
            <a:ext cx="7771765" cy="3507104"/>
            <a:chOff x="-3" y="3939882"/>
            <a:chExt cx="7771765" cy="3507104"/>
          </a:xfrm>
        </p:grpSpPr>
        <p:sp>
          <p:nvSpPr>
            <p:cNvPr id="4" name="object 4"/>
            <p:cNvSpPr/>
            <p:nvPr/>
          </p:nvSpPr>
          <p:spPr>
            <a:xfrm>
              <a:off x="-3" y="4949955"/>
              <a:ext cx="4517390" cy="2251075"/>
            </a:xfrm>
            <a:custGeom>
              <a:avLst/>
              <a:gdLst/>
              <a:ahLst/>
              <a:cxnLst/>
              <a:rect l="l" t="t" r="r" b="b"/>
              <a:pathLst>
                <a:path w="4517390" h="2251075">
                  <a:moveTo>
                    <a:pt x="4517034" y="0"/>
                  </a:moveTo>
                  <a:lnTo>
                    <a:pt x="304990" y="0"/>
                  </a:lnTo>
                  <a:lnTo>
                    <a:pt x="0" y="915098"/>
                  </a:lnTo>
                  <a:lnTo>
                    <a:pt x="0" y="2250948"/>
                  </a:lnTo>
                  <a:lnTo>
                    <a:pt x="3766832" y="2250948"/>
                  </a:lnTo>
                  <a:lnTo>
                    <a:pt x="4517034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3" y="4949955"/>
              <a:ext cx="219710" cy="658495"/>
            </a:xfrm>
            <a:custGeom>
              <a:avLst/>
              <a:gdLst/>
              <a:ahLst/>
              <a:cxnLst/>
              <a:rect l="l" t="t" r="r" b="b"/>
              <a:pathLst>
                <a:path w="219710" h="658495">
                  <a:moveTo>
                    <a:pt x="219354" y="0"/>
                  </a:moveTo>
                  <a:lnTo>
                    <a:pt x="103822" y="0"/>
                  </a:lnTo>
                  <a:lnTo>
                    <a:pt x="0" y="311505"/>
                  </a:lnTo>
                  <a:lnTo>
                    <a:pt x="0" y="658152"/>
                  </a:lnTo>
                  <a:lnTo>
                    <a:pt x="219354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3157" y="3939882"/>
              <a:ext cx="4268152" cy="35068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69404" y="5148282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293255" y="0"/>
                  </a:moveTo>
                  <a:lnTo>
                    <a:pt x="245749" y="3845"/>
                  </a:lnTo>
                  <a:lnTo>
                    <a:pt x="200660" y="14974"/>
                  </a:lnTo>
                  <a:lnTo>
                    <a:pt x="158598" y="32780"/>
                  </a:lnTo>
                  <a:lnTo>
                    <a:pt x="120171" y="56653"/>
                  </a:lnTo>
                  <a:lnTo>
                    <a:pt x="85986" y="85986"/>
                  </a:lnTo>
                  <a:lnTo>
                    <a:pt x="56653" y="120171"/>
                  </a:lnTo>
                  <a:lnTo>
                    <a:pt x="32780" y="158598"/>
                  </a:lnTo>
                  <a:lnTo>
                    <a:pt x="14974" y="200660"/>
                  </a:lnTo>
                  <a:lnTo>
                    <a:pt x="3845" y="245749"/>
                  </a:lnTo>
                  <a:lnTo>
                    <a:pt x="0" y="293255"/>
                  </a:lnTo>
                  <a:lnTo>
                    <a:pt x="3845" y="340763"/>
                  </a:lnTo>
                  <a:lnTo>
                    <a:pt x="14974" y="385854"/>
                  </a:lnTo>
                  <a:lnTo>
                    <a:pt x="32780" y="427920"/>
                  </a:lnTo>
                  <a:lnTo>
                    <a:pt x="56653" y="466353"/>
                  </a:lnTo>
                  <a:lnTo>
                    <a:pt x="85986" y="500543"/>
                  </a:lnTo>
                  <a:lnTo>
                    <a:pt x="120171" y="529882"/>
                  </a:lnTo>
                  <a:lnTo>
                    <a:pt x="158598" y="553761"/>
                  </a:lnTo>
                  <a:lnTo>
                    <a:pt x="200660" y="571571"/>
                  </a:lnTo>
                  <a:lnTo>
                    <a:pt x="245749" y="582703"/>
                  </a:lnTo>
                  <a:lnTo>
                    <a:pt x="293255" y="586549"/>
                  </a:lnTo>
                  <a:lnTo>
                    <a:pt x="340762" y="582703"/>
                  </a:lnTo>
                  <a:lnTo>
                    <a:pt x="385850" y="571571"/>
                  </a:lnTo>
                  <a:lnTo>
                    <a:pt x="427912" y="553761"/>
                  </a:lnTo>
                  <a:lnTo>
                    <a:pt x="466340" y="529882"/>
                  </a:lnTo>
                  <a:lnTo>
                    <a:pt x="500524" y="500543"/>
                  </a:lnTo>
                  <a:lnTo>
                    <a:pt x="529857" y="466353"/>
                  </a:lnTo>
                  <a:lnTo>
                    <a:pt x="553731" y="427920"/>
                  </a:lnTo>
                  <a:lnTo>
                    <a:pt x="571536" y="385854"/>
                  </a:lnTo>
                  <a:lnTo>
                    <a:pt x="582666" y="340763"/>
                  </a:lnTo>
                  <a:lnTo>
                    <a:pt x="586511" y="293255"/>
                  </a:lnTo>
                  <a:lnTo>
                    <a:pt x="585561" y="269541"/>
                  </a:lnTo>
                  <a:lnTo>
                    <a:pt x="582756" y="246340"/>
                  </a:lnTo>
                  <a:lnTo>
                    <a:pt x="578169" y="223727"/>
                  </a:lnTo>
                  <a:lnTo>
                    <a:pt x="571868" y="201777"/>
                  </a:lnTo>
                  <a:lnTo>
                    <a:pt x="385864" y="429450"/>
                  </a:lnTo>
                  <a:lnTo>
                    <a:pt x="371934" y="443264"/>
                  </a:lnTo>
                  <a:lnTo>
                    <a:pt x="355617" y="453767"/>
                  </a:lnTo>
                  <a:lnTo>
                    <a:pt x="337488" y="460675"/>
                  </a:lnTo>
                  <a:lnTo>
                    <a:pt x="318122" y="463702"/>
                  </a:lnTo>
                  <a:lnTo>
                    <a:pt x="313423" y="463829"/>
                  </a:lnTo>
                  <a:lnTo>
                    <a:pt x="295128" y="462019"/>
                  </a:lnTo>
                  <a:lnTo>
                    <a:pt x="247294" y="436435"/>
                  </a:lnTo>
                  <a:lnTo>
                    <a:pt x="108165" y="297307"/>
                  </a:lnTo>
                  <a:lnTo>
                    <a:pt x="80762" y="231171"/>
                  </a:lnTo>
                  <a:lnTo>
                    <a:pt x="87613" y="195980"/>
                  </a:lnTo>
                  <a:lnTo>
                    <a:pt x="108165" y="165036"/>
                  </a:lnTo>
                  <a:lnTo>
                    <a:pt x="139108" y="144505"/>
                  </a:lnTo>
                  <a:lnTo>
                    <a:pt x="174296" y="137661"/>
                  </a:lnTo>
                  <a:lnTo>
                    <a:pt x="209476" y="144505"/>
                  </a:lnTo>
                  <a:lnTo>
                    <a:pt x="240398" y="165036"/>
                  </a:lnTo>
                  <a:lnTo>
                    <a:pt x="306412" y="231051"/>
                  </a:lnTo>
                  <a:lnTo>
                    <a:pt x="455244" y="48933"/>
                  </a:lnTo>
                  <a:lnTo>
                    <a:pt x="418755" y="28241"/>
                  </a:lnTo>
                  <a:lnTo>
                    <a:pt x="379274" y="12869"/>
                  </a:lnTo>
                  <a:lnTo>
                    <a:pt x="337281" y="3297"/>
                  </a:lnTo>
                  <a:lnTo>
                    <a:pt x="293255" y="0"/>
                  </a:lnTo>
                  <a:close/>
                </a:path>
              </a:pathLst>
            </a:custGeom>
            <a:solidFill>
              <a:srgbClr val="FED6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93824" y="5133816"/>
              <a:ext cx="512445" cy="434975"/>
            </a:xfrm>
            <a:custGeom>
              <a:avLst/>
              <a:gdLst/>
              <a:ahLst/>
              <a:cxnLst/>
              <a:rect l="l" t="t" r="r" b="b"/>
              <a:pathLst>
                <a:path w="512445" h="434975">
                  <a:moveTo>
                    <a:pt x="457838" y="0"/>
                  </a:moveTo>
                  <a:lnTo>
                    <a:pt x="439522" y="5512"/>
                  </a:lnTo>
                  <a:lnTo>
                    <a:pt x="424195" y="18068"/>
                  </a:lnTo>
                  <a:lnTo>
                    <a:pt x="185270" y="310524"/>
                  </a:lnTo>
                  <a:lnTo>
                    <a:pt x="85131" y="210385"/>
                  </a:lnTo>
                  <a:lnTo>
                    <a:pt x="49857" y="195764"/>
                  </a:lnTo>
                  <a:lnTo>
                    <a:pt x="14582" y="210385"/>
                  </a:lnTo>
                  <a:lnTo>
                    <a:pt x="0" y="245635"/>
                  </a:lnTo>
                  <a:lnTo>
                    <a:pt x="3645" y="264404"/>
                  </a:lnTo>
                  <a:lnTo>
                    <a:pt x="153749" y="420062"/>
                  </a:lnTo>
                  <a:lnTo>
                    <a:pt x="189004" y="434654"/>
                  </a:lnTo>
                  <a:lnTo>
                    <a:pt x="201861" y="432971"/>
                  </a:lnTo>
                  <a:lnTo>
                    <a:pt x="501437" y="81200"/>
                  </a:lnTo>
                  <a:lnTo>
                    <a:pt x="512418" y="44634"/>
                  </a:lnTo>
                  <a:lnTo>
                    <a:pt x="506911" y="26325"/>
                  </a:lnTo>
                  <a:lnTo>
                    <a:pt x="494376" y="11020"/>
                  </a:lnTo>
                  <a:lnTo>
                    <a:pt x="476877" y="1759"/>
                  </a:lnTo>
                  <a:lnTo>
                    <a:pt x="457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37895" y="1068705"/>
            <a:ext cx="3216910" cy="15595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50" dirty="0">
                <a:latin typeface="Calibri"/>
                <a:cs typeface="Calibri"/>
              </a:rPr>
              <a:t>After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completing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semesters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ask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upload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transcript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NCAA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Center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account.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attended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one</a:t>
            </a:r>
            <a:r>
              <a:rPr sz="900" dirty="0">
                <a:latin typeface="Calibri"/>
                <a:cs typeface="Calibri"/>
              </a:rPr>
              <a:t> high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took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courses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from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program,</a:t>
            </a:r>
            <a:endParaRPr sz="900">
              <a:latin typeface="Calibri"/>
              <a:cs typeface="Calibri"/>
            </a:endParaRPr>
          </a:p>
          <a:p>
            <a:pPr marL="12700" marR="28575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Center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transcript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from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high</a:t>
            </a:r>
            <a:r>
              <a:rPr sz="900" dirty="0">
                <a:latin typeface="Calibri"/>
                <a:cs typeface="Calibri"/>
              </a:rPr>
              <a:t> school(s)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program(s)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attended.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ask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send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six-</a:t>
            </a:r>
            <a:r>
              <a:rPr sz="900" spc="50" dirty="0">
                <a:latin typeface="Calibri"/>
                <a:cs typeface="Calibri"/>
              </a:rPr>
              <a:t>semester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final</a:t>
            </a:r>
            <a:r>
              <a:rPr sz="900" dirty="0">
                <a:latin typeface="Calibri"/>
                <a:cs typeface="Calibri"/>
              </a:rPr>
              <a:t> transcript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proof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graduation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once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completed</a:t>
            </a:r>
            <a:r>
              <a:rPr sz="900" dirty="0">
                <a:latin typeface="Calibri"/>
                <a:cs typeface="Calibri"/>
              </a:rPr>
              <a:t> high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school.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b="1" i="1" dirty="0">
                <a:latin typeface="Calibri"/>
                <a:cs typeface="Calibri"/>
              </a:rPr>
              <a:t>Note:</a:t>
            </a:r>
            <a:r>
              <a:rPr sz="900" b="1" i="1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Center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does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accept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from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program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transcribed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on</a:t>
            </a:r>
            <a:r>
              <a:rPr sz="900" dirty="0">
                <a:latin typeface="Calibri"/>
                <a:cs typeface="Calibri"/>
              </a:rPr>
              <a:t> another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transcript.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7895" y="2744799"/>
            <a:ext cx="3147060" cy="1140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High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schools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capability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upload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transcripts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directly</a:t>
            </a:r>
            <a:r>
              <a:rPr sz="900" dirty="0">
                <a:latin typeface="Calibri"/>
                <a:cs typeface="Calibri"/>
              </a:rPr>
              <a:t> to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student’s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free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Portal.</a:t>
            </a:r>
            <a:endParaRPr sz="900">
              <a:latin typeface="Calibri"/>
              <a:cs typeface="Calibri"/>
            </a:endParaRPr>
          </a:p>
          <a:p>
            <a:pPr marL="12700" marR="189865">
              <a:lnSpc>
                <a:spcPct val="101800"/>
              </a:lnSpc>
            </a:pP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electronic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transcript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providers,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this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process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much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quicker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using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U.S.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Postal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Service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any</a:t>
            </a:r>
            <a:r>
              <a:rPr sz="900" dirty="0">
                <a:latin typeface="Calibri"/>
                <a:cs typeface="Calibri"/>
              </a:rPr>
              <a:t> overnight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delivery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method.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Students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should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contact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their</a:t>
            </a:r>
            <a:endParaRPr sz="900">
              <a:latin typeface="Calibri"/>
              <a:cs typeface="Calibri"/>
            </a:endParaRPr>
          </a:p>
          <a:p>
            <a:pPr marL="12700" marR="41275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school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ask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their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transcript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uploaded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or</a:t>
            </a:r>
            <a:r>
              <a:rPr sz="900" dirty="0">
                <a:latin typeface="Calibri"/>
                <a:cs typeface="Calibri"/>
              </a:rPr>
              <a:t> sent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electronically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through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e-</a:t>
            </a:r>
            <a:r>
              <a:rPr sz="900" spc="-10" dirty="0">
                <a:latin typeface="Calibri"/>
                <a:cs typeface="Calibri"/>
              </a:rPr>
              <a:t>transcript</a:t>
            </a:r>
            <a:r>
              <a:rPr sz="900" dirty="0">
                <a:latin typeface="Calibri"/>
                <a:cs typeface="Calibri"/>
              </a:rPr>
              <a:t> providers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listed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below: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67353" y="1068247"/>
            <a:ext cx="2872740" cy="443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order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send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transcript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U.S.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mail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through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</a:t>
            </a:r>
            <a:r>
              <a:rPr sz="900" dirty="0">
                <a:latin typeface="Calibri"/>
                <a:cs typeface="Calibri"/>
              </a:rPr>
              <a:t> overnight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express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delivery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service,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please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appropriate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address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21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30" dirty="0">
                <a:solidFill>
                  <a:srgbClr val="0074C8"/>
                </a:solidFill>
                <a:latin typeface="Calibri"/>
                <a:cs typeface="Calibri"/>
              </a:rPr>
              <a:t>3</a:t>
            </a:r>
            <a:r>
              <a:rPr sz="900" spc="3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0942" y="1627454"/>
            <a:ext cx="3128010" cy="443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0" marR="5080" indent="-114300">
              <a:lnSpc>
                <a:spcPts val="1100"/>
              </a:lnSpc>
              <a:spcBef>
                <a:spcPts val="1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75" dirty="0">
                <a:latin typeface="Calibri"/>
                <a:cs typeface="Calibri"/>
              </a:rPr>
              <a:t>  </a:t>
            </a:r>
            <a:r>
              <a:rPr sz="900" i="1" dirty="0">
                <a:latin typeface="Calibri"/>
                <a:cs typeface="Calibri"/>
              </a:rPr>
              <a:t>International</a:t>
            </a:r>
            <a:r>
              <a:rPr sz="900" i="1" spc="2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students:</a:t>
            </a:r>
            <a:r>
              <a:rPr sz="900" i="1" spc="2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proper</a:t>
            </a:r>
            <a:r>
              <a:rPr sz="900" dirty="0">
                <a:latin typeface="Calibri"/>
                <a:cs typeface="Calibri"/>
              </a:rPr>
              <a:t> submission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procedures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transcripts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academic </a:t>
            </a:r>
            <a:r>
              <a:rPr sz="900" spc="50" dirty="0">
                <a:latin typeface="Calibri"/>
                <a:cs typeface="Calibri"/>
              </a:rPr>
              <a:t>records,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see</a:t>
            </a:r>
            <a:r>
              <a:rPr sz="950" b="1" spc="114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12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0074C8"/>
                </a:solidFill>
                <a:latin typeface="Calibri"/>
                <a:cs typeface="Calibri"/>
              </a:rPr>
              <a:t>31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visit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ncaa.org/international</a:t>
            </a:r>
            <a:r>
              <a:rPr sz="900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7417" y="2186368"/>
            <a:ext cx="3211830" cy="7213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b="1" i="1" spc="55" dirty="0">
                <a:latin typeface="Calibri"/>
                <a:cs typeface="Calibri"/>
              </a:rPr>
              <a:t>Note:</a:t>
            </a:r>
            <a:r>
              <a:rPr sz="900" b="1" i="1" spc="8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Some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approved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programs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that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have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list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of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NCAA- </a:t>
            </a:r>
            <a:r>
              <a:rPr sz="900" spc="55" dirty="0">
                <a:latin typeface="Calibri"/>
                <a:cs typeface="Calibri"/>
              </a:rPr>
              <a:t>approved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courses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are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not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credit-</a:t>
            </a:r>
            <a:r>
              <a:rPr sz="900" spc="70" dirty="0">
                <a:latin typeface="Calibri"/>
                <a:cs typeface="Calibri"/>
              </a:rPr>
              <a:t>awarding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institutions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and,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therefore,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not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produce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official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transcripts.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If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you </a:t>
            </a:r>
            <a:r>
              <a:rPr sz="900" spc="55" dirty="0">
                <a:latin typeface="Calibri"/>
                <a:cs typeface="Calibri"/>
              </a:rPr>
              <a:t>attend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approved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program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that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does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not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award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credit,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spc="70" dirty="0">
                <a:latin typeface="Calibri"/>
                <a:cs typeface="Calibri"/>
              </a:rPr>
              <a:t> grade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report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from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program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should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submitted.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67417" y="3024416"/>
            <a:ext cx="2948305" cy="4438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120"/>
              </a:spcBef>
            </a:pP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information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how</a:t>
            </a:r>
            <a:r>
              <a:rPr sz="900" spc="90" dirty="0">
                <a:latin typeface="Calibri"/>
                <a:cs typeface="Calibri"/>
              </a:rPr>
              <a:t> 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has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impacted </a:t>
            </a:r>
            <a:r>
              <a:rPr sz="900" spc="65" dirty="0">
                <a:latin typeface="Calibri"/>
                <a:cs typeface="Calibri"/>
              </a:rPr>
              <a:t>procedures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submitting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transcripts,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visit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on.ncaa.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com/COVID19_Fall2022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TRANSCRIPTS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01395" y="3923105"/>
            <a:ext cx="1551940" cy="8769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Cialfo.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Credentials/eScrip-</a:t>
            </a:r>
            <a:r>
              <a:rPr sz="900" spc="30" dirty="0">
                <a:latin typeface="Calibri"/>
                <a:cs typeface="Calibri"/>
              </a:rPr>
              <a:t>Safe.</a:t>
            </a:r>
            <a:endParaRPr sz="900">
              <a:latin typeface="Calibri"/>
              <a:cs typeface="Calibri"/>
            </a:endParaRPr>
          </a:p>
          <a:p>
            <a:pPr marL="127000" marR="537210" indent="-114300">
              <a:lnSpc>
                <a:spcPct val="101800"/>
              </a:lnSpc>
              <a:spcBef>
                <a:spcPts val="3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National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Student </a:t>
            </a:r>
            <a:r>
              <a:rPr sz="900" spc="-10" dirty="0">
                <a:latin typeface="Calibri"/>
                <a:cs typeface="Calibri"/>
              </a:rPr>
              <a:t>Clearinghouse.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9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National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Transcript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Center.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73045" y="3923105"/>
            <a:ext cx="1300480" cy="9150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Naviance.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Parchment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(Docufide).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Scribbles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Software.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USMO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ET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(Speede).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XAP.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5095" y="7805166"/>
            <a:ext cx="46818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65" dirty="0">
                <a:solidFill>
                  <a:srgbClr val="1E384B"/>
                </a:solidFill>
                <a:latin typeface="Calibri"/>
                <a:cs typeface="Calibri"/>
              </a:rPr>
              <a:t>EQUIVALENCY</a:t>
            </a:r>
            <a:r>
              <a:rPr sz="2600" b="1" spc="-4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spc="45" dirty="0">
                <a:solidFill>
                  <a:srgbClr val="1E384B"/>
                </a:solidFill>
                <a:latin typeface="Calibri"/>
                <a:cs typeface="Calibri"/>
              </a:rPr>
              <a:t>TESTS/DIPLOMAS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500" y="8261477"/>
            <a:ext cx="3191510" cy="8610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65" dirty="0">
                <a:latin typeface="Calibri"/>
                <a:cs typeface="Calibri"/>
              </a:rPr>
              <a:t>A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state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high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school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equivalency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test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(e.g.,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General </a:t>
            </a:r>
            <a:r>
              <a:rPr sz="900" spc="60" dirty="0">
                <a:latin typeface="Calibri"/>
                <a:cs typeface="Calibri"/>
              </a:rPr>
              <a:t>Educational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Development)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may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accepted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as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proof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of </a:t>
            </a:r>
            <a:r>
              <a:rPr sz="900" spc="55" dirty="0">
                <a:latin typeface="Calibri"/>
                <a:cs typeface="Calibri"/>
              </a:rPr>
              <a:t>graduation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under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certain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conditions,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but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not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satisfy </a:t>
            </a:r>
            <a:r>
              <a:rPr sz="900" spc="60" dirty="0">
                <a:latin typeface="Calibri"/>
                <a:cs typeface="Calibri"/>
              </a:rPr>
              <a:t>requirements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core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courses,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core-course</a:t>
            </a:r>
            <a:r>
              <a:rPr sz="900" spc="80" dirty="0">
                <a:latin typeface="Calibri"/>
                <a:cs typeface="Calibri"/>
              </a:rPr>
              <a:t> GPA </a:t>
            </a:r>
            <a:r>
              <a:rPr sz="900" spc="45" dirty="0">
                <a:latin typeface="Calibri"/>
                <a:cs typeface="Calibri"/>
              </a:rPr>
              <a:t>or </a:t>
            </a:r>
            <a:r>
              <a:rPr sz="900" spc="75" dirty="0">
                <a:latin typeface="Calibri"/>
                <a:cs typeface="Calibri"/>
              </a:rPr>
              <a:t>SAT/ACT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scores.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The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equivalency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test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may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accepted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as </a:t>
            </a:r>
            <a:r>
              <a:rPr sz="900" spc="60" dirty="0">
                <a:latin typeface="Calibri"/>
                <a:cs typeface="Calibri"/>
              </a:rPr>
              <a:t>proof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of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graduation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if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taken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after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graduation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date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of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76814" y="8261362"/>
            <a:ext cx="3215005" cy="8610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60" dirty="0">
                <a:latin typeface="Calibri"/>
                <a:cs typeface="Calibri"/>
              </a:rPr>
              <a:t>your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class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and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before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full-</a:t>
            </a:r>
            <a:r>
              <a:rPr sz="900" spc="65" dirty="0">
                <a:latin typeface="Calibri"/>
                <a:cs typeface="Calibri"/>
              </a:rPr>
              <a:t>time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enrollment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into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any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college </a:t>
            </a:r>
            <a:r>
              <a:rPr sz="900" spc="60" dirty="0">
                <a:latin typeface="Calibri"/>
                <a:cs typeface="Calibri"/>
              </a:rPr>
              <a:t>or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university.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You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mail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official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copy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of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the </a:t>
            </a:r>
            <a:r>
              <a:rPr sz="900" spc="50" dirty="0">
                <a:latin typeface="Calibri"/>
                <a:cs typeface="Calibri"/>
              </a:rPr>
              <a:t>applicable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certificate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along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with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your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state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high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school- </a:t>
            </a:r>
            <a:r>
              <a:rPr sz="900" spc="50" dirty="0">
                <a:latin typeface="Calibri"/>
                <a:cs typeface="Calibri"/>
              </a:rPr>
              <a:t>equivalency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test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scores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Eligibility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Center.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Contact </a:t>
            </a:r>
            <a:r>
              <a:rPr sz="900" spc="60" dirty="0">
                <a:latin typeface="Calibri"/>
                <a:cs typeface="Calibri"/>
              </a:rPr>
              <a:t>your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state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education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agency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request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certificate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spc="50" dirty="0">
                <a:latin typeface="Calibri"/>
                <a:cs typeface="Calibri"/>
              </a:rPr>
              <a:t>and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test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scores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sent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Eligibility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Center.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2148" y="5292081"/>
            <a:ext cx="3066415" cy="1682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sz="1700" b="1" i="1" spc="145" dirty="0">
                <a:solidFill>
                  <a:srgbClr val="FFFFFF"/>
                </a:solidFill>
                <a:latin typeface="Calibri"/>
                <a:cs typeface="Calibri"/>
              </a:rPr>
              <a:t>REMEMBER</a:t>
            </a:r>
            <a:endParaRPr sz="1700">
              <a:latin typeface="Calibri"/>
              <a:cs typeface="Calibri"/>
            </a:endParaRPr>
          </a:p>
          <a:p>
            <a:pPr marL="368300">
              <a:lnSpc>
                <a:spcPct val="100000"/>
              </a:lnSpc>
              <a:spcBef>
                <a:spcPts val="1060"/>
              </a:spcBef>
            </a:pP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attended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endParaRPr sz="1200">
              <a:latin typeface="Calibri"/>
              <a:cs typeface="Calibri"/>
            </a:endParaRPr>
          </a:p>
          <a:p>
            <a:pPr marL="88900" marR="5080" indent="215900">
              <a:lnSpc>
                <a:spcPct val="118100"/>
              </a:lnSpc>
            </a:pP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took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courses from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program,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6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200" b="1" i="1" spc="155" dirty="0">
                <a:solidFill>
                  <a:srgbClr val="FFFFFF"/>
                </a:solidFill>
                <a:latin typeface="Calibri"/>
                <a:cs typeface="Calibri"/>
              </a:rPr>
              <a:t>NCAA</a:t>
            </a:r>
            <a:r>
              <a:rPr sz="120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FFFFFF"/>
                </a:solidFill>
                <a:latin typeface="Calibri"/>
                <a:cs typeface="Calibri"/>
              </a:rPr>
              <a:t>Eligibility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FFFFFF"/>
                </a:solidFill>
                <a:latin typeface="Calibri"/>
                <a:cs typeface="Calibri"/>
              </a:rPr>
              <a:t>needs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official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FFFFFF"/>
                </a:solidFill>
                <a:latin typeface="Calibri"/>
                <a:cs typeface="Calibri"/>
              </a:rPr>
              <a:t>transcript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65" dirty="0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60" dirty="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program.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7360" y="9682073"/>
            <a:ext cx="2580005" cy="128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25"/>
              </a:lnSpc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487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-25" dirty="0">
                <a:latin typeface="Calibri"/>
                <a:cs typeface="Calibri"/>
              </a:rPr>
              <a:t>17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51560" y="5800346"/>
            <a:ext cx="6720840" cy="4258310"/>
            <a:chOff x="1051560" y="5800346"/>
            <a:chExt cx="6720840" cy="4258310"/>
          </a:xfrm>
        </p:grpSpPr>
        <p:sp>
          <p:nvSpPr>
            <p:cNvPr id="4" name="object 4"/>
            <p:cNvSpPr/>
            <p:nvPr/>
          </p:nvSpPr>
          <p:spPr>
            <a:xfrm>
              <a:off x="3511295" y="5800346"/>
              <a:ext cx="640080" cy="1663064"/>
            </a:xfrm>
            <a:custGeom>
              <a:avLst/>
              <a:gdLst/>
              <a:ahLst/>
              <a:cxnLst/>
              <a:rect l="l" t="t" r="r" b="b"/>
              <a:pathLst>
                <a:path w="640079" h="1663065">
                  <a:moveTo>
                    <a:pt x="639521" y="0"/>
                  </a:moveTo>
                  <a:lnTo>
                    <a:pt x="554177" y="0"/>
                  </a:lnTo>
                  <a:lnTo>
                    <a:pt x="0" y="1662772"/>
                  </a:lnTo>
                  <a:lnTo>
                    <a:pt x="85344" y="1662772"/>
                  </a:lnTo>
                  <a:lnTo>
                    <a:pt x="639521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49042" y="5800347"/>
              <a:ext cx="4023360" cy="1536700"/>
            </a:xfrm>
            <a:custGeom>
              <a:avLst/>
              <a:gdLst/>
              <a:ahLst/>
              <a:cxnLst/>
              <a:rect l="l" t="t" r="r" b="b"/>
              <a:pathLst>
                <a:path w="4023359" h="1536700">
                  <a:moveTo>
                    <a:pt x="4023360" y="1536191"/>
                  </a:moveTo>
                  <a:lnTo>
                    <a:pt x="0" y="1536191"/>
                  </a:lnTo>
                  <a:lnTo>
                    <a:pt x="514002" y="0"/>
                  </a:lnTo>
                  <a:lnTo>
                    <a:pt x="4023355" y="0"/>
                  </a:lnTo>
                  <a:lnTo>
                    <a:pt x="4023360" y="1536191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3615" y="7437120"/>
              <a:ext cx="2828290" cy="21031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560" y="7437120"/>
              <a:ext cx="4187240" cy="18562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52699" y="5982728"/>
              <a:ext cx="1320165" cy="4076065"/>
            </a:xfrm>
            <a:custGeom>
              <a:avLst/>
              <a:gdLst/>
              <a:ahLst/>
              <a:cxnLst/>
              <a:rect l="l" t="t" r="r" b="b"/>
              <a:pathLst>
                <a:path w="1320165" h="4076065">
                  <a:moveTo>
                    <a:pt x="1319695" y="0"/>
                  </a:moveTo>
                  <a:lnTo>
                    <a:pt x="0" y="4075671"/>
                  </a:lnTo>
                  <a:lnTo>
                    <a:pt x="1136650" y="4075671"/>
                  </a:lnTo>
                  <a:lnTo>
                    <a:pt x="1319695" y="3509810"/>
                  </a:lnTo>
                  <a:lnTo>
                    <a:pt x="1319695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72583" y="9537192"/>
              <a:ext cx="3100070" cy="521334"/>
            </a:xfrm>
            <a:custGeom>
              <a:avLst/>
              <a:gdLst/>
              <a:ahLst/>
              <a:cxnLst/>
              <a:rect l="l" t="t" r="r" b="b"/>
              <a:pathLst>
                <a:path w="3100070" h="521334">
                  <a:moveTo>
                    <a:pt x="3099816" y="0"/>
                  </a:moveTo>
                  <a:lnTo>
                    <a:pt x="0" y="0"/>
                  </a:lnTo>
                  <a:lnTo>
                    <a:pt x="0" y="521207"/>
                  </a:lnTo>
                  <a:lnTo>
                    <a:pt x="3099816" y="521207"/>
                  </a:lnTo>
                  <a:lnTo>
                    <a:pt x="3099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92243" y="5902825"/>
              <a:ext cx="561975" cy="561975"/>
            </a:xfrm>
            <a:custGeom>
              <a:avLst/>
              <a:gdLst/>
              <a:ahLst/>
              <a:cxnLst/>
              <a:rect l="l" t="t" r="r" b="b"/>
              <a:pathLst>
                <a:path w="561975" h="561975">
                  <a:moveTo>
                    <a:pt x="280860" y="0"/>
                  </a:moveTo>
                  <a:lnTo>
                    <a:pt x="235361" y="3682"/>
                  </a:lnTo>
                  <a:lnTo>
                    <a:pt x="192178" y="14342"/>
                  </a:lnTo>
                  <a:lnTo>
                    <a:pt x="151894" y="31396"/>
                  </a:lnTo>
                  <a:lnTo>
                    <a:pt x="115090" y="54262"/>
                  </a:lnTo>
                  <a:lnTo>
                    <a:pt x="82351" y="82357"/>
                  </a:lnTo>
                  <a:lnTo>
                    <a:pt x="54258" y="115099"/>
                  </a:lnTo>
                  <a:lnTo>
                    <a:pt x="31394" y="151904"/>
                  </a:lnTo>
                  <a:lnTo>
                    <a:pt x="14341" y="192189"/>
                  </a:lnTo>
                  <a:lnTo>
                    <a:pt x="3682" y="235373"/>
                  </a:lnTo>
                  <a:lnTo>
                    <a:pt x="0" y="280873"/>
                  </a:lnTo>
                  <a:lnTo>
                    <a:pt x="3682" y="326373"/>
                  </a:lnTo>
                  <a:lnTo>
                    <a:pt x="14341" y="369560"/>
                  </a:lnTo>
                  <a:lnTo>
                    <a:pt x="31394" y="409850"/>
                  </a:lnTo>
                  <a:lnTo>
                    <a:pt x="54258" y="446660"/>
                  </a:lnTo>
                  <a:lnTo>
                    <a:pt x="82351" y="479407"/>
                  </a:lnTo>
                  <a:lnTo>
                    <a:pt x="115090" y="507508"/>
                  </a:lnTo>
                  <a:lnTo>
                    <a:pt x="151894" y="530379"/>
                  </a:lnTo>
                  <a:lnTo>
                    <a:pt x="192178" y="547437"/>
                  </a:lnTo>
                  <a:lnTo>
                    <a:pt x="235361" y="558100"/>
                  </a:lnTo>
                  <a:lnTo>
                    <a:pt x="280860" y="561784"/>
                  </a:lnTo>
                  <a:lnTo>
                    <a:pt x="326359" y="558100"/>
                  </a:lnTo>
                  <a:lnTo>
                    <a:pt x="369543" y="547437"/>
                  </a:lnTo>
                  <a:lnTo>
                    <a:pt x="409829" y="530379"/>
                  </a:lnTo>
                  <a:lnTo>
                    <a:pt x="446634" y="507508"/>
                  </a:lnTo>
                  <a:lnTo>
                    <a:pt x="479375" y="479407"/>
                  </a:lnTo>
                  <a:lnTo>
                    <a:pt x="507470" y="446660"/>
                  </a:lnTo>
                  <a:lnTo>
                    <a:pt x="530336" y="409850"/>
                  </a:lnTo>
                  <a:lnTo>
                    <a:pt x="547391" y="369560"/>
                  </a:lnTo>
                  <a:lnTo>
                    <a:pt x="558050" y="326373"/>
                  </a:lnTo>
                  <a:lnTo>
                    <a:pt x="561733" y="280873"/>
                  </a:lnTo>
                  <a:lnTo>
                    <a:pt x="560823" y="258160"/>
                  </a:lnTo>
                  <a:lnTo>
                    <a:pt x="558138" y="235940"/>
                  </a:lnTo>
                  <a:lnTo>
                    <a:pt x="553745" y="214282"/>
                  </a:lnTo>
                  <a:lnTo>
                    <a:pt x="547712" y="193255"/>
                  </a:lnTo>
                  <a:lnTo>
                    <a:pt x="369557" y="411314"/>
                  </a:lnTo>
                  <a:lnTo>
                    <a:pt x="356218" y="424546"/>
                  </a:lnTo>
                  <a:lnTo>
                    <a:pt x="340593" y="434608"/>
                  </a:lnTo>
                  <a:lnTo>
                    <a:pt x="323231" y="441223"/>
                  </a:lnTo>
                  <a:lnTo>
                    <a:pt x="304685" y="444118"/>
                  </a:lnTo>
                  <a:lnTo>
                    <a:pt x="300189" y="444245"/>
                  </a:lnTo>
                  <a:lnTo>
                    <a:pt x="282665" y="442512"/>
                  </a:lnTo>
                  <a:lnTo>
                    <a:pt x="236842" y="418007"/>
                  </a:lnTo>
                  <a:lnTo>
                    <a:pt x="103593" y="284759"/>
                  </a:lnTo>
                  <a:lnTo>
                    <a:pt x="77352" y="221411"/>
                  </a:lnTo>
                  <a:lnTo>
                    <a:pt x="83912" y="187704"/>
                  </a:lnTo>
                  <a:lnTo>
                    <a:pt x="103593" y="158064"/>
                  </a:lnTo>
                  <a:lnTo>
                    <a:pt x="133227" y="138404"/>
                  </a:lnTo>
                  <a:lnTo>
                    <a:pt x="166930" y="131851"/>
                  </a:lnTo>
                  <a:lnTo>
                    <a:pt x="200625" y="138404"/>
                  </a:lnTo>
                  <a:lnTo>
                    <a:pt x="230238" y="158064"/>
                  </a:lnTo>
                  <a:lnTo>
                    <a:pt x="293458" y="221297"/>
                  </a:lnTo>
                  <a:lnTo>
                    <a:pt x="436016" y="46862"/>
                  </a:lnTo>
                  <a:lnTo>
                    <a:pt x="401064" y="27046"/>
                  </a:lnTo>
                  <a:lnTo>
                    <a:pt x="363248" y="12325"/>
                  </a:lnTo>
                  <a:lnTo>
                    <a:pt x="323027" y="3157"/>
                  </a:lnTo>
                  <a:lnTo>
                    <a:pt x="280860" y="0"/>
                  </a:lnTo>
                  <a:close/>
                </a:path>
              </a:pathLst>
            </a:custGeom>
            <a:solidFill>
              <a:srgbClr val="FED6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11408" y="5888973"/>
              <a:ext cx="490855" cy="416559"/>
            </a:xfrm>
            <a:custGeom>
              <a:avLst/>
              <a:gdLst/>
              <a:ahLst/>
              <a:cxnLst/>
              <a:rect l="l" t="t" r="r" b="b"/>
              <a:pathLst>
                <a:path w="490854" h="416560">
                  <a:moveTo>
                    <a:pt x="438500" y="0"/>
                  </a:moveTo>
                  <a:lnTo>
                    <a:pt x="420956" y="5281"/>
                  </a:lnTo>
                  <a:lnTo>
                    <a:pt x="406276" y="17308"/>
                  </a:lnTo>
                  <a:lnTo>
                    <a:pt x="177447" y="297419"/>
                  </a:lnTo>
                  <a:lnTo>
                    <a:pt x="81537" y="201496"/>
                  </a:lnTo>
                  <a:lnTo>
                    <a:pt x="29764" y="190995"/>
                  </a:lnTo>
                  <a:lnTo>
                    <a:pt x="0" y="235259"/>
                  </a:lnTo>
                  <a:lnTo>
                    <a:pt x="3493" y="253231"/>
                  </a:lnTo>
                  <a:lnTo>
                    <a:pt x="147259" y="402321"/>
                  </a:lnTo>
                  <a:lnTo>
                    <a:pt x="181016" y="416304"/>
                  </a:lnTo>
                  <a:lnTo>
                    <a:pt x="193335" y="414686"/>
                  </a:lnTo>
                  <a:lnTo>
                    <a:pt x="480253" y="77773"/>
                  </a:lnTo>
                  <a:lnTo>
                    <a:pt x="490767" y="42752"/>
                  </a:lnTo>
                  <a:lnTo>
                    <a:pt x="485495" y="25216"/>
                  </a:lnTo>
                  <a:lnTo>
                    <a:pt x="473497" y="10552"/>
                  </a:lnTo>
                  <a:lnTo>
                    <a:pt x="456737" y="1683"/>
                  </a:lnTo>
                  <a:lnTo>
                    <a:pt x="438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487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-25" dirty="0">
                <a:latin typeface="Calibri"/>
                <a:cs typeface="Calibri"/>
              </a:rPr>
              <a:t>17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70" dirty="0"/>
              <a:t> </a:t>
            </a:r>
            <a:r>
              <a:rPr spc="145" dirty="0"/>
              <a:t>IS</a:t>
            </a:r>
            <a:r>
              <a:rPr spc="-70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spc="110" dirty="0"/>
              <a:t>CORE</a:t>
            </a:r>
            <a:r>
              <a:rPr spc="-70" dirty="0"/>
              <a:t> </a:t>
            </a:r>
            <a:r>
              <a:rPr spc="90" dirty="0"/>
              <a:t>COURSE?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44500" y="1520761"/>
            <a:ext cx="3058795" cy="3105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170"/>
              </a:spcBef>
            </a:pPr>
            <a:r>
              <a:rPr sz="950" spc="70" dirty="0">
                <a:latin typeface="Calibri"/>
                <a:cs typeface="Calibri"/>
              </a:rPr>
              <a:t>For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high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school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class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to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be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NCAA-</a:t>
            </a:r>
            <a:r>
              <a:rPr sz="950" spc="60" dirty="0">
                <a:latin typeface="Calibri"/>
                <a:cs typeface="Calibri"/>
              </a:rPr>
              <a:t>approved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core </a:t>
            </a:r>
            <a:r>
              <a:rPr sz="950" spc="65" dirty="0">
                <a:latin typeface="Calibri"/>
                <a:cs typeface="Calibri"/>
              </a:rPr>
              <a:t>course,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it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i="1" spc="60" dirty="0">
                <a:latin typeface="Calibri"/>
                <a:cs typeface="Calibri"/>
              </a:rPr>
              <a:t>must</a:t>
            </a:r>
            <a:r>
              <a:rPr sz="950" i="1" spc="9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meet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these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conditions: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4500" y="1863649"/>
            <a:ext cx="3085465" cy="22790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41300" marR="52705" indent="-229235">
              <a:lnSpc>
                <a:spcPts val="1100"/>
              </a:lnSpc>
              <a:spcBef>
                <a:spcPts val="170"/>
              </a:spcBef>
              <a:buAutoNum type="arabicPeriod"/>
              <a:tabLst>
                <a:tab pos="240665" algn="l"/>
                <a:tab pos="241935" algn="l"/>
              </a:tabLst>
            </a:pPr>
            <a:r>
              <a:rPr sz="950" spc="65" dirty="0">
                <a:latin typeface="Calibri"/>
                <a:cs typeface="Calibri"/>
              </a:rPr>
              <a:t>Be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four-</a:t>
            </a:r>
            <a:r>
              <a:rPr sz="950" spc="65" dirty="0">
                <a:latin typeface="Calibri"/>
                <a:cs typeface="Calibri"/>
              </a:rPr>
              <a:t>year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college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preparatory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course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in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one</a:t>
            </a:r>
            <a:r>
              <a:rPr sz="950" spc="55" dirty="0">
                <a:latin typeface="Calibri"/>
                <a:cs typeface="Calibri"/>
              </a:rPr>
              <a:t> of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these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subject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areas:</a:t>
            </a:r>
            <a:endParaRPr sz="950">
              <a:latin typeface="Calibri"/>
              <a:cs typeface="Calibri"/>
            </a:endParaRPr>
          </a:p>
          <a:p>
            <a:pPr marL="228600">
              <a:lnSpc>
                <a:spcPct val="100000"/>
              </a:lnSpc>
              <a:spcBef>
                <a:spcPts val="3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English.</a:t>
            </a:r>
            <a:endParaRPr sz="900">
              <a:latin typeface="Calibri"/>
              <a:cs typeface="Calibri"/>
            </a:endParaRPr>
          </a:p>
          <a:p>
            <a:pPr marL="228600">
              <a:lnSpc>
                <a:spcPct val="100000"/>
              </a:lnSpc>
              <a:spcBef>
                <a:spcPts val="4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Math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(Algebra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higher).</a:t>
            </a:r>
            <a:endParaRPr sz="900">
              <a:latin typeface="Calibri"/>
              <a:cs typeface="Calibri"/>
            </a:endParaRPr>
          </a:p>
          <a:p>
            <a:pPr marL="228600">
              <a:lnSpc>
                <a:spcPct val="100000"/>
              </a:lnSpc>
              <a:spcBef>
                <a:spcPts val="4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9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Natural/physical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science.</a:t>
            </a:r>
            <a:endParaRPr sz="900">
              <a:latin typeface="Calibri"/>
              <a:cs typeface="Calibri"/>
            </a:endParaRPr>
          </a:p>
          <a:p>
            <a:pPr marL="228600">
              <a:lnSpc>
                <a:spcPct val="100000"/>
              </a:lnSpc>
              <a:spcBef>
                <a:spcPts val="4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Social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science.</a:t>
            </a:r>
            <a:endParaRPr sz="900">
              <a:latin typeface="Calibri"/>
              <a:cs typeface="Calibri"/>
            </a:endParaRPr>
          </a:p>
          <a:p>
            <a:pPr marL="228600">
              <a:lnSpc>
                <a:spcPct val="100000"/>
              </a:lnSpc>
              <a:spcBef>
                <a:spcPts val="4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Foreign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language.</a:t>
            </a:r>
            <a:endParaRPr sz="900">
              <a:latin typeface="Calibri"/>
              <a:cs typeface="Calibri"/>
            </a:endParaRPr>
          </a:p>
          <a:p>
            <a:pPr marL="228600">
              <a:lnSpc>
                <a:spcPct val="100000"/>
              </a:lnSpc>
              <a:spcBef>
                <a:spcPts val="4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Comparative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religion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philosophy.</a:t>
            </a:r>
            <a:endParaRPr sz="900">
              <a:latin typeface="Calibri"/>
              <a:cs typeface="Calibri"/>
            </a:endParaRPr>
          </a:p>
          <a:p>
            <a:pPr marL="241300" marR="85090" indent="-229235">
              <a:lnSpc>
                <a:spcPts val="1100"/>
              </a:lnSpc>
              <a:spcBef>
                <a:spcPts val="540"/>
              </a:spcBef>
              <a:buAutoNum type="arabicPeriod" startAt="2"/>
              <a:tabLst>
                <a:tab pos="240665" algn="l"/>
                <a:tab pos="241935" algn="l"/>
              </a:tabLst>
            </a:pPr>
            <a:r>
              <a:rPr sz="950" spc="65" dirty="0">
                <a:latin typeface="Calibri"/>
                <a:cs typeface="Calibri"/>
              </a:rPr>
              <a:t>Be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taught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at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or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above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your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high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school’s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regular </a:t>
            </a:r>
            <a:r>
              <a:rPr sz="950" spc="65" dirty="0">
                <a:latin typeface="Calibri"/>
                <a:cs typeface="Calibri"/>
              </a:rPr>
              <a:t>academic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level.</a:t>
            </a:r>
            <a:endParaRPr sz="950">
              <a:latin typeface="Calibri"/>
              <a:cs typeface="Calibri"/>
            </a:endParaRPr>
          </a:p>
          <a:p>
            <a:pPr marL="241300" marR="5080" indent="-229235">
              <a:lnSpc>
                <a:spcPts val="1100"/>
              </a:lnSpc>
              <a:spcBef>
                <a:spcPts val="500"/>
              </a:spcBef>
              <a:buAutoNum type="arabicPeriod" startAt="2"/>
              <a:tabLst>
                <a:tab pos="241935" algn="l"/>
              </a:tabLst>
            </a:pPr>
            <a:r>
              <a:rPr sz="950" spc="55" dirty="0">
                <a:latin typeface="Calibri"/>
                <a:cs typeface="Calibri"/>
              </a:rPr>
              <a:t>Receive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credit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toward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high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school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graduation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and </a:t>
            </a:r>
            <a:r>
              <a:rPr sz="950" spc="55" dirty="0">
                <a:latin typeface="Calibri"/>
                <a:cs typeface="Calibri"/>
              </a:rPr>
              <a:t>appear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on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official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transcript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with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course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title, </a:t>
            </a:r>
            <a:r>
              <a:rPr sz="950" spc="65" dirty="0">
                <a:latin typeface="Calibri"/>
                <a:cs typeface="Calibri"/>
              </a:rPr>
              <a:t>grade</a:t>
            </a:r>
            <a:r>
              <a:rPr sz="950" spc="13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1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credit</a:t>
            </a:r>
            <a:r>
              <a:rPr sz="950" spc="13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awarded.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500" y="4238561"/>
            <a:ext cx="3197860" cy="44830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just">
              <a:lnSpc>
                <a:spcPct val="101299"/>
              </a:lnSpc>
              <a:spcBef>
                <a:spcPts val="85"/>
              </a:spcBef>
            </a:pP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classes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added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your</a:t>
            </a:r>
            <a:r>
              <a:rPr sz="950" b="1" spc="16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school’s</a:t>
            </a:r>
            <a:r>
              <a:rPr sz="950" b="1" spc="16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list</a:t>
            </a:r>
            <a:r>
              <a:rPr sz="950" b="1" spc="12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courses.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Make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sure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taking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on</a:t>
            </a:r>
            <a:r>
              <a:rPr sz="900" dirty="0">
                <a:latin typeface="Calibri"/>
                <a:cs typeface="Calibri"/>
              </a:rPr>
              <a:t> 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list;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ask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help.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500" y="4767304"/>
            <a:ext cx="3200400" cy="6946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85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What</a:t>
            </a:r>
            <a:r>
              <a:rPr sz="1400" b="1" spc="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is</a:t>
            </a:r>
            <a:r>
              <a:rPr sz="1400" b="1" spc="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Not</a:t>
            </a:r>
            <a:r>
              <a:rPr sz="1400" b="1" spc="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a</a:t>
            </a:r>
            <a:r>
              <a:rPr sz="1400" b="1" spc="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Core</a:t>
            </a:r>
            <a:r>
              <a:rPr sz="1400" b="1" spc="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Course?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ct val="101800"/>
              </a:lnSpc>
              <a:spcBef>
                <a:spcPts val="100"/>
              </a:spcBef>
            </a:pPr>
            <a:r>
              <a:rPr sz="900" spc="50" dirty="0">
                <a:latin typeface="Calibri"/>
                <a:cs typeface="Calibri"/>
              </a:rPr>
              <a:t>Not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classes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courses. </a:t>
            </a:r>
            <a:r>
              <a:rPr sz="900" spc="60" dirty="0">
                <a:latin typeface="Calibri"/>
                <a:cs typeface="Calibri"/>
              </a:rPr>
              <a:t>Some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examples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core </a:t>
            </a:r>
            <a:r>
              <a:rPr sz="900" spc="55" dirty="0">
                <a:latin typeface="Calibri"/>
                <a:cs typeface="Calibri"/>
              </a:rPr>
              <a:t>courses </a:t>
            </a:r>
            <a:r>
              <a:rPr sz="900" spc="-10" dirty="0">
                <a:latin typeface="Calibri"/>
                <a:cs typeface="Calibri"/>
              </a:rPr>
              <a:t>include: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8050" y="5578309"/>
            <a:ext cx="3253740" cy="14706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0" marR="8890" indent="-11430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5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Courses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non-core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areas,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such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driver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education,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typing,</a:t>
            </a:r>
            <a:r>
              <a:rPr sz="900" dirty="0">
                <a:latin typeface="Calibri"/>
                <a:cs typeface="Calibri"/>
              </a:rPr>
              <a:t> art,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music,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physical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education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welding.</a:t>
            </a:r>
            <a:endParaRPr sz="900">
              <a:latin typeface="Calibri"/>
              <a:cs typeface="Calibri"/>
            </a:endParaRPr>
          </a:p>
          <a:p>
            <a:pPr marL="127000" marR="508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Courses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prepare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students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world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work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life,</a:t>
            </a:r>
            <a:r>
              <a:rPr sz="900" spc="50" dirty="0">
                <a:latin typeface="Calibri"/>
                <a:cs typeface="Calibri"/>
              </a:rPr>
              <a:t> 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two-</a:t>
            </a:r>
            <a:r>
              <a:rPr sz="900" spc="50" dirty="0">
                <a:latin typeface="Calibri"/>
                <a:cs typeface="Calibri"/>
              </a:rPr>
              <a:t>year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technical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such</a:t>
            </a:r>
            <a:endParaRPr sz="900">
              <a:latin typeface="Calibri"/>
              <a:cs typeface="Calibri"/>
            </a:endParaRPr>
          </a:p>
          <a:p>
            <a:pPr marL="127000">
              <a:lnSpc>
                <a:spcPct val="100000"/>
              </a:lnSpc>
              <a:spcBef>
                <a:spcPts val="20"/>
              </a:spcBef>
            </a:pP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personal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finance,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consumer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education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tech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prep.</a:t>
            </a:r>
            <a:endParaRPr sz="900">
              <a:latin typeface="Calibri"/>
              <a:cs typeface="Calibri"/>
            </a:endParaRPr>
          </a:p>
          <a:p>
            <a:pPr marL="127000" marR="6286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1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Courses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taught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below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level,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slower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pace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with</a:t>
            </a:r>
            <a:r>
              <a:rPr sz="900" spc="55" dirty="0">
                <a:latin typeface="Calibri"/>
                <a:cs typeface="Calibri"/>
              </a:rPr>
              <a:t> less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rigor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depth,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such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basic,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essential,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fundamental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foundational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courses.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Credit-by-</a:t>
            </a:r>
            <a:r>
              <a:rPr sz="900" spc="60" dirty="0">
                <a:latin typeface="Calibri"/>
                <a:cs typeface="Calibri"/>
              </a:rPr>
              <a:t>exam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courses.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7756" y="1482767"/>
            <a:ext cx="3321050" cy="21678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Core-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Course</a:t>
            </a:r>
            <a:r>
              <a:rPr sz="1400" b="1" spc="12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40" dirty="0">
                <a:solidFill>
                  <a:srgbClr val="F5841F"/>
                </a:solidFill>
                <a:latin typeface="Calibri"/>
                <a:cs typeface="Calibri"/>
              </a:rPr>
              <a:t>Credits</a:t>
            </a:r>
            <a:endParaRPr sz="1400">
              <a:latin typeface="Calibri"/>
              <a:cs typeface="Calibri"/>
            </a:endParaRPr>
          </a:p>
          <a:p>
            <a:pPr marL="12700" marR="74295">
              <a:lnSpc>
                <a:spcPts val="1100"/>
              </a:lnSpc>
              <a:spcBef>
                <a:spcPts val="140"/>
              </a:spcBef>
            </a:pPr>
            <a:r>
              <a:rPr sz="900" dirty="0">
                <a:latin typeface="Calibri"/>
                <a:cs typeface="Calibri"/>
              </a:rPr>
              <a:t>You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earn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credit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only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once.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spc="55" dirty="0">
                <a:latin typeface="Calibri"/>
                <a:cs typeface="Calibri"/>
              </a:rPr>
              <a:t> course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repeats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content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another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course,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you</a:t>
            </a:r>
            <a:r>
              <a:rPr sz="900" dirty="0">
                <a:latin typeface="Calibri"/>
                <a:cs typeface="Calibri"/>
              </a:rPr>
              <a:t> earn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credit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only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these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higher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grade </a:t>
            </a:r>
            <a:r>
              <a:rPr sz="900" spc="50" dirty="0">
                <a:latin typeface="Calibri"/>
                <a:cs typeface="Calibri"/>
              </a:rPr>
              <a:t>counts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toward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GPA.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information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credits,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visit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ncaa.org/student-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athletes/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future/core-courses</a:t>
            </a:r>
            <a:r>
              <a:rPr sz="900" spc="8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00" b="1" spc="45" dirty="0">
                <a:solidFill>
                  <a:srgbClr val="F5841F"/>
                </a:solidFill>
                <a:latin typeface="Calibri"/>
                <a:cs typeface="Calibri"/>
              </a:rPr>
              <a:t>Courses</a:t>
            </a:r>
            <a:r>
              <a:rPr sz="1400" b="1" spc="1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Taken</a:t>
            </a:r>
            <a:r>
              <a:rPr sz="1400" b="1" spc="1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Before</a:t>
            </a:r>
            <a:r>
              <a:rPr sz="1400" b="1" spc="1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High</a:t>
            </a:r>
            <a:r>
              <a:rPr sz="1400" b="1" spc="1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School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class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such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Algebra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Spanish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in</a:t>
            </a:r>
            <a:r>
              <a:rPr sz="900" dirty="0">
                <a:latin typeface="Calibri"/>
                <a:cs typeface="Calibri"/>
              </a:rPr>
              <a:t> eighth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grade,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class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toward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16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courses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appears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list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core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shown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transcript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grade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credit.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87800" y="3730667"/>
            <a:ext cx="3319779" cy="1939289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b="1" spc="45" dirty="0">
                <a:solidFill>
                  <a:srgbClr val="F5841F"/>
                </a:solidFill>
                <a:latin typeface="Calibri"/>
                <a:cs typeface="Calibri"/>
              </a:rPr>
              <a:t>Courses</a:t>
            </a:r>
            <a:r>
              <a:rPr sz="1400" b="1" spc="3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Taken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After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High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School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065"/>
              </a:lnSpc>
              <a:spcBef>
                <a:spcPts val="120"/>
              </a:spcBef>
            </a:pP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school,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125"/>
              </a:lnSpc>
            </a:pP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see</a:t>
            </a:r>
            <a:r>
              <a:rPr sz="950" b="1" spc="13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13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</a:rPr>
              <a:t>22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13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</a:rPr>
              <a:t>25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II.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Calibri"/>
              <a:cs typeface="Calibri"/>
            </a:endParaRPr>
          </a:p>
          <a:p>
            <a:pPr marL="12700" marR="94615">
              <a:lnSpc>
                <a:spcPts val="1500"/>
              </a:lnSpc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College</a:t>
            </a:r>
            <a:r>
              <a:rPr sz="1400" b="1" spc="17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Courses,</a:t>
            </a:r>
            <a:r>
              <a:rPr sz="1400" b="1" spc="18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Dual-Enrollment</a:t>
            </a:r>
            <a:r>
              <a:rPr sz="1400" b="1" spc="18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Courses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and</a:t>
            </a:r>
            <a:r>
              <a:rPr sz="1400" b="1" spc="12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Dual-Credit</a:t>
            </a:r>
            <a:r>
              <a:rPr sz="1400" b="1" spc="12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Courses</a:t>
            </a:r>
            <a:endParaRPr sz="1400">
              <a:latin typeface="Calibri"/>
              <a:cs typeface="Calibri"/>
            </a:endParaRPr>
          </a:p>
          <a:p>
            <a:pPr marL="12700" marR="21590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College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satisfy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50" dirty="0">
                <a:latin typeface="Calibri"/>
                <a:cs typeface="Calibri"/>
              </a:rPr>
              <a:t>course </a:t>
            </a:r>
            <a:r>
              <a:rPr sz="900" dirty="0">
                <a:latin typeface="Calibri"/>
                <a:cs typeface="Calibri"/>
              </a:rPr>
              <a:t>requirements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awarded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credit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other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requirements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courses.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placed</a:t>
            </a:r>
            <a:r>
              <a:rPr sz="900" dirty="0">
                <a:latin typeface="Calibri"/>
                <a:cs typeface="Calibri"/>
              </a:rPr>
              <a:t> on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student’s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transcript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clarification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of</a:t>
            </a:r>
            <a:r>
              <a:rPr sz="900" dirty="0">
                <a:latin typeface="Calibri"/>
                <a:cs typeface="Calibri"/>
              </a:rPr>
              <a:t> college</a:t>
            </a:r>
            <a:r>
              <a:rPr sz="900" spc="30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completion.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2119" y="1018476"/>
            <a:ext cx="5789295" cy="432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NCAA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schools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require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college-</a:t>
            </a:r>
            <a:r>
              <a:rPr sz="1100" spc="50" dirty="0">
                <a:latin typeface="Calibri"/>
                <a:cs typeface="Calibri"/>
              </a:rPr>
              <a:t>bound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student-</a:t>
            </a:r>
            <a:r>
              <a:rPr sz="1100" spc="60" dirty="0">
                <a:latin typeface="Calibri"/>
                <a:cs typeface="Calibri"/>
              </a:rPr>
              <a:t>athletes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build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foundation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of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school </a:t>
            </a:r>
            <a:r>
              <a:rPr sz="1100" spc="75" dirty="0">
                <a:latin typeface="Calibri"/>
                <a:cs typeface="Calibri"/>
              </a:rPr>
              <a:t>courses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(core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courses)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prepare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them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for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academic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expectations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college.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77867" y="6023228"/>
            <a:ext cx="2715895" cy="1034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</a:pPr>
            <a:r>
              <a:rPr sz="1700" b="1" i="1" spc="145" dirty="0">
                <a:solidFill>
                  <a:srgbClr val="FFFFFF"/>
                </a:solidFill>
                <a:latin typeface="Calibri"/>
                <a:cs typeface="Calibri"/>
              </a:rPr>
              <a:t>REMEMBER</a:t>
            </a:r>
            <a:endParaRPr sz="1700">
              <a:latin typeface="Calibri"/>
              <a:cs typeface="Calibri"/>
            </a:endParaRPr>
          </a:p>
          <a:p>
            <a:pPr marL="165100">
              <a:lnSpc>
                <a:spcPct val="100000"/>
              </a:lnSpc>
              <a:spcBef>
                <a:spcPts val="1060"/>
              </a:spcBef>
            </a:pPr>
            <a:r>
              <a:rPr sz="1200" b="1" i="1" spc="110" dirty="0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school’s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list</a:t>
            </a:r>
            <a:endParaRPr sz="120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  <a:spcBef>
                <a:spcPts val="260"/>
              </a:spcBef>
            </a:pPr>
            <a:r>
              <a:rPr sz="1200" b="1" i="1" spc="7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FFFFFF"/>
                </a:solidFill>
                <a:latin typeface="Calibri"/>
                <a:cs typeface="Calibri"/>
              </a:rPr>
              <a:t>NCAA-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approved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core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FFFFFF"/>
                </a:solidFill>
                <a:latin typeface="Calibri"/>
                <a:cs typeface="Calibri"/>
              </a:rPr>
              <a:t>courses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b="1" u="sng" spc="90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  <a:hlinkClick r:id="rId4"/>
              </a:rPr>
              <a:t>eligibilitycenter.org/courselist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latin typeface="Calibri"/>
                <a:cs typeface="Calibri"/>
              </a:rPr>
              <a:t>18</a:t>
            </a:r>
            <a:r>
              <a:rPr sz="800" b="1" spc="254" dirty="0">
                <a:latin typeface="Calibri"/>
                <a:cs typeface="Calibri"/>
              </a:rPr>
              <a:t> 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96632" y="2971812"/>
            <a:ext cx="4876165" cy="7086600"/>
            <a:chOff x="2896632" y="2971812"/>
            <a:chExt cx="4876165" cy="7086600"/>
          </a:xfrm>
        </p:grpSpPr>
        <p:sp>
          <p:nvSpPr>
            <p:cNvPr id="4" name="object 4"/>
            <p:cNvSpPr/>
            <p:nvPr/>
          </p:nvSpPr>
          <p:spPr>
            <a:xfrm>
              <a:off x="6739949" y="6960603"/>
              <a:ext cx="1032510" cy="3098165"/>
            </a:xfrm>
            <a:custGeom>
              <a:avLst/>
              <a:gdLst/>
              <a:ahLst/>
              <a:cxnLst/>
              <a:rect l="l" t="t" r="r" b="b"/>
              <a:pathLst>
                <a:path w="1032509" h="3098165">
                  <a:moveTo>
                    <a:pt x="1032446" y="0"/>
                  </a:moveTo>
                  <a:lnTo>
                    <a:pt x="0" y="3097796"/>
                  </a:lnTo>
                  <a:lnTo>
                    <a:pt x="77825" y="3097796"/>
                  </a:lnTo>
                  <a:lnTo>
                    <a:pt x="1032446" y="233514"/>
                  </a:lnTo>
                  <a:lnTo>
                    <a:pt x="1032446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0407" y="2971812"/>
              <a:ext cx="3341992" cy="25069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96632" y="5478780"/>
              <a:ext cx="4876165" cy="4579620"/>
            </a:xfrm>
            <a:custGeom>
              <a:avLst/>
              <a:gdLst/>
              <a:ahLst/>
              <a:cxnLst/>
              <a:rect l="l" t="t" r="r" b="b"/>
              <a:pathLst>
                <a:path w="4876165" h="4579620">
                  <a:moveTo>
                    <a:pt x="3855656" y="4579620"/>
                  </a:moveTo>
                  <a:lnTo>
                    <a:pt x="0" y="4579620"/>
                  </a:lnTo>
                  <a:lnTo>
                    <a:pt x="1529830" y="0"/>
                  </a:lnTo>
                  <a:lnTo>
                    <a:pt x="4875772" y="0"/>
                  </a:lnTo>
                  <a:lnTo>
                    <a:pt x="4875772" y="1525879"/>
                  </a:lnTo>
                  <a:lnTo>
                    <a:pt x="3855656" y="457962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12767" y="6074521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40" h="586740">
                  <a:moveTo>
                    <a:pt x="293255" y="0"/>
                  </a:moveTo>
                  <a:lnTo>
                    <a:pt x="245749" y="3845"/>
                  </a:lnTo>
                  <a:lnTo>
                    <a:pt x="200660" y="14974"/>
                  </a:lnTo>
                  <a:lnTo>
                    <a:pt x="158598" y="32780"/>
                  </a:lnTo>
                  <a:lnTo>
                    <a:pt x="120171" y="56653"/>
                  </a:lnTo>
                  <a:lnTo>
                    <a:pt x="85986" y="85986"/>
                  </a:lnTo>
                  <a:lnTo>
                    <a:pt x="56653" y="120171"/>
                  </a:lnTo>
                  <a:lnTo>
                    <a:pt x="32780" y="158598"/>
                  </a:lnTo>
                  <a:lnTo>
                    <a:pt x="14974" y="200660"/>
                  </a:lnTo>
                  <a:lnTo>
                    <a:pt x="3845" y="245749"/>
                  </a:lnTo>
                  <a:lnTo>
                    <a:pt x="0" y="293255"/>
                  </a:lnTo>
                  <a:lnTo>
                    <a:pt x="3845" y="340763"/>
                  </a:lnTo>
                  <a:lnTo>
                    <a:pt x="14974" y="385854"/>
                  </a:lnTo>
                  <a:lnTo>
                    <a:pt x="32780" y="427920"/>
                  </a:lnTo>
                  <a:lnTo>
                    <a:pt x="56653" y="466353"/>
                  </a:lnTo>
                  <a:lnTo>
                    <a:pt x="85986" y="500543"/>
                  </a:lnTo>
                  <a:lnTo>
                    <a:pt x="120171" y="529882"/>
                  </a:lnTo>
                  <a:lnTo>
                    <a:pt x="158598" y="553761"/>
                  </a:lnTo>
                  <a:lnTo>
                    <a:pt x="200660" y="571571"/>
                  </a:lnTo>
                  <a:lnTo>
                    <a:pt x="245749" y="582703"/>
                  </a:lnTo>
                  <a:lnTo>
                    <a:pt x="293255" y="586549"/>
                  </a:lnTo>
                  <a:lnTo>
                    <a:pt x="340762" y="582703"/>
                  </a:lnTo>
                  <a:lnTo>
                    <a:pt x="385850" y="571571"/>
                  </a:lnTo>
                  <a:lnTo>
                    <a:pt x="427912" y="553761"/>
                  </a:lnTo>
                  <a:lnTo>
                    <a:pt x="466340" y="529882"/>
                  </a:lnTo>
                  <a:lnTo>
                    <a:pt x="500524" y="500543"/>
                  </a:lnTo>
                  <a:lnTo>
                    <a:pt x="529857" y="466353"/>
                  </a:lnTo>
                  <a:lnTo>
                    <a:pt x="553731" y="427920"/>
                  </a:lnTo>
                  <a:lnTo>
                    <a:pt x="571536" y="385854"/>
                  </a:lnTo>
                  <a:lnTo>
                    <a:pt x="582666" y="340763"/>
                  </a:lnTo>
                  <a:lnTo>
                    <a:pt x="586511" y="293255"/>
                  </a:lnTo>
                  <a:lnTo>
                    <a:pt x="585561" y="269541"/>
                  </a:lnTo>
                  <a:lnTo>
                    <a:pt x="582756" y="246340"/>
                  </a:lnTo>
                  <a:lnTo>
                    <a:pt x="578169" y="223727"/>
                  </a:lnTo>
                  <a:lnTo>
                    <a:pt x="571868" y="201777"/>
                  </a:lnTo>
                  <a:lnTo>
                    <a:pt x="385864" y="429450"/>
                  </a:lnTo>
                  <a:lnTo>
                    <a:pt x="371934" y="443264"/>
                  </a:lnTo>
                  <a:lnTo>
                    <a:pt x="355617" y="453767"/>
                  </a:lnTo>
                  <a:lnTo>
                    <a:pt x="337488" y="460675"/>
                  </a:lnTo>
                  <a:lnTo>
                    <a:pt x="318122" y="463702"/>
                  </a:lnTo>
                  <a:lnTo>
                    <a:pt x="313423" y="463829"/>
                  </a:lnTo>
                  <a:lnTo>
                    <a:pt x="295128" y="462019"/>
                  </a:lnTo>
                  <a:lnTo>
                    <a:pt x="247294" y="436435"/>
                  </a:lnTo>
                  <a:lnTo>
                    <a:pt x="108165" y="297307"/>
                  </a:lnTo>
                  <a:lnTo>
                    <a:pt x="80762" y="231171"/>
                  </a:lnTo>
                  <a:lnTo>
                    <a:pt x="87613" y="195980"/>
                  </a:lnTo>
                  <a:lnTo>
                    <a:pt x="108165" y="165036"/>
                  </a:lnTo>
                  <a:lnTo>
                    <a:pt x="139108" y="144505"/>
                  </a:lnTo>
                  <a:lnTo>
                    <a:pt x="174296" y="137661"/>
                  </a:lnTo>
                  <a:lnTo>
                    <a:pt x="209476" y="144505"/>
                  </a:lnTo>
                  <a:lnTo>
                    <a:pt x="240398" y="165036"/>
                  </a:lnTo>
                  <a:lnTo>
                    <a:pt x="306412" y="231051"/>
                  </a:lnTo>
                  <a:lnTo>
                    <a:pt x="455244" y="48933"/>
                  </a:lnTo>
                  <a:lnTo>
                    <a:pt x="418755" y="28241"/>
                  </a:lnTo>
                  <a:lnTo>
                    <a:pt x="379274" y="12869"/>
                  </a:lnTo>
                  <a:lnTo>
                    <a:pt x="337281" y="3297"/>
                  </a:lnTo>
                  <a:lnTo>
                    <a:pt x="293255" y="0"/>
                  </a:lnTo>
                  <a:close/>
                </a:path>
              </a:pathLst>
            </a:custGeom>
            <a:solidFill>
              <a:srgbClr val="FED6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37187" y="6060057"/>
              <a:ext cx="512445" cy="434975"/>
            </a:xfrm>
            <a:custGeom>
              <a:avLst/>
              <a:gdLst/>
              <a:ahLst/>
              <a:cxnLst/>
              <a:rect l="l" t="t" r="r" b="b"/>
              <a:pathLst>
                <a:path w="512445" h="434975">
                  <a:moveTo>
                    <a:pt x="457838" y="0"/>
                  </a:moveTo>
                  <a:lnTo>
                    <a:pt x="439522" y="5512"/>
                  </a:lnTo>
                  <a:lnTo>
                    <a:pt x="424195" y="18068"/>
                  </a:lnTo>
                  <a:lnTo>
                    <a:pt x="185270" y="310524"/>
                  </a:lnTo>
                  <a:lnTo>
                    <a:pt x="85131" y="210385"/>
                  </a:lnTo>
                  <a:lnTo>
                    <a:pt x="49857" y="195764"/>
                  </a:lnTo>
                  <a:lnTo>
                    <a:pt x="14582" y="210385"/>
                  </a:lnTo>
                  <a:lnTo>
                    <a:pt x="0" y="245635"/>
                  </a:lnTo>
                  <a:lnTo>
                    <a:pt x="3645" y="264404"/>
                  </a:lnTo>
                  <a:lnTo>
                    <a:pt x="153749" y="420062"/>
                  </a:lnTo>
                  <a:lnTo>
                    <a:pt x="189004" y="434654"/>
                  </a:lnTo>
                  <a:lnTo>
                    <a:pt x="201861" y="432971"/>
                  </a:lnTo>
                  <a:lnTo>
                    <a:pt x="501437" y="81200"/>
                  </a:lnTo>
                  <a:lnTo>
                    <a:pt x="512418" y="44634"/>
                  </a:lnTo>
                  <a:lnTo>
                    <a:pt x="506911" y="26325"/>
                  </a:lnTo>
                  <a:lnTo>
                    <a:pt x="494376" y="11020"/>
                  </a:lnTo>
                  <a:lnTo>
                    <a:pt x="476877" y="1759"/>
                  </a:lnTo>
                  <a:lnTo>
                    <a:pt x="457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44500" y="4526381"/>
            <a:ext cx="3286760" cy="22840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8419">
              <a:lnSpc>
                <a:spcPct val="101800"/>
              </a:lnSpc>
              <a:spcBef>
                <a:spcPts val="80"/>
              </a:spcBef>
            </a:pPr>
            <a:r>
              <a:rPr sz="900" spc="65" dirty="0">
                <a:latin typeface="Calibri"/>
                <a:cs typeface="Calibri"/>
              </a:rPr>
              <a:t>A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nontraditional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course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may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approved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for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any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of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the </a:t>
            </a:r>
            <a:r>
              <a:rPr sz="900" spc="50" dirty="0">
                <a:latin typeface="Calibri"/>
                <a:cs typeface="Calibri"/>
              </a:rPr>
              <a:t>following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reasons: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Does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teacher-</a:t>
            </a:r>
            <a:r>
              <a:rPr sz="900" spc="55" dirty="0">
                <a:latin typeface="Calibri"/>
                <a:cs typeface="Calibri"/>
              </a:rPr>
              <a:t>based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instruction.</a:t>
            </a:r>
            <a:endParaRPr sz="900">
              <a:latin typeface="Calibri"/>
              <a:cs typeface="Calibri"/>
            </a:endParaRPr>
          </a:p>
          <a:p>
            <a:pPr marL="190500" marR="39497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65" dirty="0">
                <a:latin typeface="Calibri"/>
                <a:cs typeface="Calibri"/>
              </a:rPr>
              <a:t>  </a:t>
            </a:r>
            <a:r>
              <a:rPr sz="900" spc="50" dirty="0">
                <a:latin typeface="Calibri"/>
                <a:cs typeface="Calibri"/>
              </a:rPr>
              <a:t>Does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regular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ongoing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instructor-</a:t>
            </a:r>
            <a:r>
              <a:rPr sz="900" spc="25" dirty="0">
                <a:latin typeface="Calibri"/>
                <a:cs typeface="Calibri"/>
              </a:rPr>
              <a:t>led </a:t>
            </a:r>
            <a:r>
              <a:rPr sz="900" dirty="0">
                <a:latin typeface="Calibri"/>
                <a:cs typeface="Calibri"/>
              </a:rPr>
              <a:t>interaction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between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teacher.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3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Does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students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entire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course.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Does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prepare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four-</a:t>
            </a:r>
            <a:r>
              <a:rPr sz="900" dirty="0">
                <a:latin typeface="Calibri"/>
                <a:cs typeface="Calibri"/>
              </a:rPr>
              <a:t>year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class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work.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3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Does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records.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Does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requirements.</a:t>
            </a:r>
            <a:endParaRPr sz="900">
              <a:latin typeface="Calibri"/>
              <a:cs typeface="Calibri"/>
            </a:endParaRPr>
          </a:p>
          <a:p>
            <a:pPr marL="12700" marR="434975" indent="-635">
              <a:lnSpc>
                <a:spcPct val="100899"/>
              </a:lnSpc>
              <a:spcBef>
                <a:spcPts val="459"/>
              </a:spcBef>
            </a:pPr>
            <a:r>
              <a:rPr sz="900" spc="55" dirty="0">
                <a:latin typeface="Calibri"/>
                <a:cs typeface="Calibri"/>
              </a:rPr>
              <a:t>When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viewing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the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school/program’s</a:t>
            </a: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11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course</a:t>
            </a: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list</a:t>
            </a:r>
            <a:r>
              <a:rPr sz="900" spc="65" dirty="0">
                <a:latin typeface="Calibri"/>
                <a:cs typeface="Calibri"/>
              </a:rPr>
              <a:t>, </a:t>
            </a:r>
            <a:r>
              <a:rPr sz="900" spc="55" dirty="0">
                <a:latin typeface="Calibri"/>
                <a:cs typeface="Calibri"/>
              </a:rPr>
              <a:t>you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will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find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information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about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any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nontraditional</a:t>
            </a:r>
            <a:endParaRPr sz="900">
              <a:latin typeface="Calibri"/>
              <a:cs typeface="Calibri"/>
            </a:endParaRPr>
          </a:p>
          <a:p>
            <a:pPr marL="12700" marR="387350">
              <a:lnSpc>
                <a:spcPct val="101800"/>
              </a:lnSpc>
            </a:pPr>
            <a:r>
              <a:rPr sz="900" spc="80" dirty="0">
                <a:latin typeface="Calibri"/>
                <a:cs typeface="Calibri"/>
              </a:rPr>
              <a:t>programs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or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courses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“Additional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Information” </a:t>
            </a:r>
            <a:r>
              <a:rPr sz="900" spc="55" dirty="0">
                <a:latin typeface="Calibri"/>
                <a:cs typeface="Calibri"/>
              </a:rPr>
              <a:t>box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as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seen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below.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500" y="7764983"/>
            <a:ext cx="2629535" cy="4438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120"/>
              </a:spcBef>
            </a:pP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information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how</a:t>
            </a:r>
            <a:r>
              <a:rPr sz="900" spc="90" dirty="0">
                <a:latin typeface="Calibri"/>
                <a:cs typeface="Calibri"/>
              </a:rPr>
              <a:t> 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has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impacted nontraditional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and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online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classes,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visit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on.ncaa.com/COVID19_Fall2022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1018476"/>
            <a:ext cx="5678805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>
              <a:lnSpc>
                <a:spcPct val="121300"/>
              </a:lnSpc>
              <a:spcBef>
                <a:spcPts val="100"/>
              </a:spcBef>
            </a:pPr>
            <a:r>
              <a:rPr sz="1100" spc="60" dirty="0">
                <a:latin typeface="Calibri"/>
                <a:cs typeface="Calibri"/>
              </a:rPr>
              <a:t>Nontraditional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courses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are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taught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online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or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through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distance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learning,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hybrid/blended,</a:t>
            </a:r>
            <a:r>
              <a:rPr sz="1100" spc="50" dirty="0">
                <a:latin typeface="Calibri"/>
                <a:cs typeface="Calibri"/>
              </a:rPr>
              <a:t> independent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study,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individualized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instruction,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correspondence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or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similar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means.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Calibri"/>
              <a:cs typeface="Calibri"/>
            </a:endParaRPr>
          </a:p>
          <a:p>
            <a:pPr marL="12700" marR="1219835">
              <a:lnSpc>
                <a:spcPct val="101800"/>
              </a:lnSpc>
            </a:pPr>
            <a:r>
              <a:rPr sz="900" spc="50" dirty="0">
                <a:latin typeface="Calibri"/>
                <a:cs typeface="Calibri"/>
              </a:rPr>
              <a:t>Generally,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for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nontraditional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course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count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as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85" dirty="0">
                <a:latin typeface="Calibri"/>
                <a:cs typeface="Calibri"/>
              </a:rPr>
              <a:t> NCAA-</a:t>
            </a:r>
            <a:r>
              <a:rPr sz="900" spc="55" dirty="0">
                <a:latin typeface="Calibri"/>
                <a:cs typeface="Calibri"/>
              </a:rPr>
              <a:t>approved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core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course,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must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meet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of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following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requirements: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requirements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course.</a:t>
            </a:r>
            <a:endParaRPr sz="900">
              <a:latin typeface="Calibri"/>
              <a:cs typeface="Calibri"/>
            </a:endParaRPr>
          </a:p>
          <a:p>
            <a:pPr marL="190500" marR="1496695" indent="-114300">
              <a:lnSpc>
                <a:spcPct val="101800"/>
              </a:lnSpc>
              <a:spcBef>
                <a:spcPts val="505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students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course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must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regular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instructor-led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interaction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for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purpose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of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instruction,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evaluation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assistance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for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duration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of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course.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This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may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include,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for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example,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exchanging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emails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between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the </a:t>
            </a:r>
            <a:r>
              <a:rPr sz="900" spc="55" dirty="0">
                <a:latin typeface="Calibri"/>
                <a:cs typeface="Calibri"/>
              </a:rPr>
              <a:t>student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teacher,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online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chats,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phone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calls,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feedback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assignments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opportunity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for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teacher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engage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student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individual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or </a:t>
            </a:r>
            <a:r>
              <a:rPr sz="900" spc="55" dirty="0">
                <a:latin typeface="Calibri"/>
                <a:cs typeface="Calibri"/>
              </a:rPr>
              <a:t>group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instruction.</a:t>
            </a:r>
            <a:endParaRPr sz="900">
              <a:latin typeface="Calibri"/>
              <a:cs typeface="Calibri"/>
            </a:endParaRPr>
          </a:p>
          <a:p>
            <a:pPr marL="190500" marR="169100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defined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period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completion.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example,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should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clear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how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long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students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spc="50" dirty="0">
                <a:latin typeface="Calibri"/>
                <a:cs typeface="Calibri"/>
              </a:rPr>
              <a:t> working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how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long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would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permit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spc="60" dirty="0">
                <a:latin typeface="Calibri"/>
                <a:cs typeface="Calibri"/>
              </a:rPr>
              <a:t> work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single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nontraditional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course.</a:t>
            </a:r>
            <a:endParaRPr sz="900">
              <a:latin typeface="Calibri"/>
              <a:cs typeface="Calibri"/>
            </a:endParaRPr>
          </a:p>
          <a:p>
            <a:pPr marL="190500" marR="1856739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Student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work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(e.g.,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exams,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papers,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assignments)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available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for </a:t>
            </a:r>
            <a:r>
              <a:rPr sz="900" dirty="0">
                <a:latin typeface="Calibri"/>
                <a:cs typeface="Calibri"/>
              </a:rPr>
              <a:t>evaluation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validation.</a:t>
            </a:r>
            <a:endParaRPr sz="900">
              <a:latin typeface="Calibri"/>
              <a:cs typeface="Calibri"/>
            </a:endParaRPr>
          </a:p>
          <a:p>
            <a:pPr marL="190500" marR="222313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8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should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clearly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identified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nontraditional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student’s</a:t>
            </a:r>
            <a:r>
              <a:rPr sz="900" spc="3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3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3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3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transcript.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NONTRADITIONAL</a:t>
            </a:r>
            <a:r>
              <a:rPr spc="125" dirty="0"/>
              <a:t> </a:t>
            </a:r>
            <a:r>
              <a:rPr dirty="0"/>
              <a:t>AND</a:t>
            </a:r>
            <a:r>
              <a:rPr spc="130" dirty="0"/>
              <a:t> </a:t>
            </a:r>
            <a:r>
              <a:rPr spc="60" dirty="0"/>
              <a:t>ONLINE</a:t>
            </a:r>
            <a:r>
              <a:rPr spc="130" dirty="0"/>
              <a:t> </a:t>
            </a:r>
            <a:r>
              <a:rPr spc="110" dirty="0"/>
              <a:t>COURSES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47191" y="6219825"/>
            <a:ext cx="2684780" cy="1682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1700" b="1" i="1" spc="145" dirty="0">
                <a:solidFill>
                  <a:srgbClr val="FFFFFF"/>
                </a:solidFill>
                <a:latin typeface="Calibri"/>
                <a:cs typeface="Calibri"/>
              </a:rPr>
              <a:t>REMEMBER</a:t>
            </a:r>
            <a:endParaRPr sz="1700">
              <a:latin typeface="Calibri"/>
              <a:cs typeface="Calibri"/>
            </a:endParaRPr>
          </a:p>
          <a:p>
            <a:pPr marL="279400" marR="473075" indent="63500">
              <a:lnSpc>
                <a:spcPct val="118100"/>
              </a:lnSpc>
              <a:spcBef>
                <a:spcPts val="800"/>
              </a:spcBef>
            </a:pP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Log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FFFFFF"/>
                </a:solidFill>
                <a:latin typeface="Calibri"/>
                <a:cs typeface="Calibri"/>
              </a:rPr>
              <a:t>NCAA </a:t>
            </a:r>
            <a:r>
              <a:rPr sz="1200" b="1" i="1" spc="95" dirty="0">
                <a:solidFill>
                  <a:srgbClr val="FFFFFF"/>
                </a:solidFill>
                <a:latin typeface="Calibri"/>
                <a:cs typeface="Calibri"/>
              </a:rPr>
              <a:t>Eligibility</a:t>
            </a:r>
            <a:r>
              <a:rPr sz="120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account</a:t>
            </a:r>
            <a:endParaRPr sz="1200">
              <a:latin typeface="Calibri"/>
              <a:cs typeface="Calibri"/>
            </a:endParaRPr>
          </a:p>
          <a:p>
            <a:pPr marL="12700" marR="5080" indent="203200">
              <a:lnSpc>
                <a:spcPct val="118100"/>
              </a:lnSpc>
            </a:pP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frequently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FFFFFF"/>
                </a:solidFill>
                <a:latin typeface="Calibri"/>
                <a:cs typeface="Calibri"/>
              </a:rPr>
              <a:t>school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take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courses from</a:t>
            </a:r>
            <a:r>
              <a:rPr sz="1200" b="1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r>
              <a:rPr sz="1200" b="1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academic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programs.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89991" y="8091957"/>
            <a:ext cx="2756535" cy="132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266700">
              <a:lnSpc>
                <a:spcPct val="1181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200" b="1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sz="1200" b="1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1200" b="1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1200" b="1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i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nontraditional </a:t>
            </a:r>
            <a:r>
              <a:rPr sz="1200" b="1" i="1" spc="125" dirty="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5" dirty="0">
                <a:solidFill>
                  <a:srgbClr val="FFFFFF"/>
                </a:solidFill>
                <a:latin typeface="Calibri"/>
                <a:cs typeface="Calibri"/>
              </a:rPr>
              <a:t>course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FFFFFF"/>
                </a:solidFill>
                <a:latin typeface="Calibri"/>
                <a:cs typeface="Calibri"/>
              </a:rPr>
              <a:t>approved, </a:t>
            </a:r>
            <a:r>
              <a:rPr sz="1200" b="1" i="1" spc="135" dirty="0">
                <a:solidFill>
                  <a:srgbClr val="FFFFFF"/>
                </a:solidFill>
                <a:latin typeface="Calibri"/>
                <a:cs typeface="Calibri"/>
              </a:rPr>
              <a:t>search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school/program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55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200" b="1" u="sng" spc="90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  <a:hlinkClick r:id="rId3"/>
              </a:rPr>
              <a:t>eligibilitycenter.org/courselist</a:t>
            </a:r>
            <a:r>
              <a:rPr sz="1200" b="1" spc="5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b="1" i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5" dirty="0">
                <a:solidFill>
                  <a:srgbClr val="FFFFFF"/>
                </a:solidFill>
                <a:latin typeface="Calibri"/>
                <a:cs typeface="Calibri"/>
              </a:rPr>
              <a:t>review</a:t>
            </a:r>
            <a:r>
              <a:rPr sz="1200" b="1" i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i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“Additional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b="1" i="1" spc="110" dirty="0">
                <a:solidFill>
                  <a:srgbClr val="FFFFFF"/>
                </a:solidFill>
                <a:latin typeface="Calibri"/>
                <a:cs typeface="Calibri"/>
              </a:rPr>
              <a:t>Information”</a:t>
            </a:r>
            <a:r>
              <a:rPr sz="1200" b="1" i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70" dirty="0">
                <a:solidFill>
                  <a:srgbClr val="FFFFFF"/>
                </a:solidFill>
                <a:latin typeface="Calibri"/>
                <a:cs typeface="Calibri"/>
              </a:rPr>
              <a:t>box.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2648" y="6946392"/>
            <a:ext cx="3081020" cy="204470"/>
          </a:xfrm>
          <a:custGeom>
            <a:avLst/>
            <a:gdLst/>
            <a:ahLst/>
            <a:cxnLst/>
            <a:rect l="l" t="t" r="r" b="b"/>
            <a:pathLst>
              <a:path w="3081020" h="204470">
                <a:moveTo>
                  <a:pt x="3080613" y="0"/>
                </a:moveTo>
                <a:lnTo>
                  <a:pt x="0" y="0"/>
                </a:lnTo>
                <a:lnTo>
                  <a:pt x="0" y="203911"/>
                </a:lnTo>
                <a:lnTo>
                  <a:pt x="3080613" y="203911"/>
                </a:lnTo>
                <a:lnTo>
                  <a:pt x="3080613" y="0"/>
                </a:lnTo>
                <a:close/>
              </a:path>
            </a:pathLst>
          </a:custGeom>
          <a:solidFill>
            <a:srgbClr val="007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2648" y="6946392"/>
            <a:ext cx="3081020" cy="2044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5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r>
              <a:rPr sz="1200" b="1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2648" y="7150303"/>
            <a:ext cx="3081020" cy="509905"/>
          </a:xfrm>
          <a:prstGeom prst="rect">
            <a:avLst/>
          </a:prstGeom>
          <a:solidFill>
            <a:srgbClr val="F1F1F2"/>
          </a:solidFill>
        </p:spPr>
        <p:txBody>
          <a:bodyPr vert="horz" wrap="square" lIns="0" tIns="78105" rIns="0" bIns="0" rtlCol="0">
            <a:spAutoFit/>
          </a:bodyPr>
          <a:lstStyle/>
          <a:p>
            <a:pPr marL="137160" marR="200025">
              <a:lnSpc>
                <a:spcPct val="105200"/>
              </a:lnSpc>
              <a:spcBef>
                <a:spcPts val="615"/>
              </a:spcBef>
            </a:pPr>
            <a:r>
              <a:rPr sz="950" b="1" spc="100" dirty="0">
                <a:latin typeface="Calibri"/>
                <a:cs typeface="Calibri"/>
              </a:rPr>
              <a:t>Coursework</a:t>
            </a:r>
            <a:r>
              <a:rPr sz="950" b="1" spc="75" dirty="0">
                <a:latin typeface="Calibri"/>
                <a:cs typeface="Calibri"/>
              </a:rPr>
              <a:t> </a:t>
            </a:r>
            <a:r>
              <a:rPr sz="950" b="1" spc="90" dirty="0">
                <a:latin typeface="Calibri"/>
                <a:cs typeface="Calibri"/>
              </a:rPr>
              <a:t>from</a:t>
            </a:r>
            <a:r>
              <a:rPr sz="950" b="1" spc="80" dirty="0">
                <a:latin typeface="Calibri"/>
                <a:cs typeface="Calibri"/>
              </a:rPr>
              <a:t> this</a:t>
            </a:r>
            <a:r>
              <a:rPr sz="950" b="1" spc="75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school/program meets </a:t>
            </a:r>
            <a:r>
              <a:rPr sz="950" b="1" spc="130" dirty="0">
                <a:latin typeface="Calibri"/>
                <a:cs typeface="Calibri"/>
              </a:rPr>
              <a:t>NCAA</a:t>
            </a:r>
            <a:r>
              <a:rPr sz="950" b="1" spc="7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nontraditional</a:t>
            </a:r>
            <a:r>
              <a:rPr sz="950" b="1" spc="80" dirty="0">
                <a:latin typeface="Calibri"/>
                <a:cs typeface="Calibri"/>
              </a:rPr>
              <a:t> </a:t>
            </a:r>
            <a:r>
              <a:rPr sz="950" b="1" spc="90" dirty="0">
                <a:latin typeface="Calibri"/>
                <a:cs typeface="Calibri"/>
              </a:rPr>
              <a:t>core-</a:t>
            </a:r>
            <a:r>
              <a:rPr sz="950" b="1" spc="95" dirty="0">
                <a:latin typeface="Calibri"/>
                <a:cs typeface="Calibri"/>
              </a:rPr>
              <a:t>course</a:t>
            </a:r>
            <a:r>
              <a:rPr sz="950" b="1" spc="7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legislation.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66617" y="6946243"/>
            <a:ext cx="186055" cy="204470"/>
          </a:xfrm>
          <a:custGeom>
            <a:avLst/>
            <a:gdLst/>
            <a:ahLst/>
            <a:cxnLst/>
            <a:rect l="l" t="t" r="r" b="b"/>
            <a:pathLst>
              <a:path w="186054" h="204470">
                <a:moveTo>
                  <a:pt x="185534" y="0"/>
                </a:moveTo>
                <a:lnTo>
                  <a:pt x="70002" y="0"/>
                </a:lnTo>
                <a:lnTo>
                  <a:pt x="0" y="204088"/>
                </a:lnTo>
                <a:lnTo>
                  <a:pt x="115531" y="204088"/>
                </a:lnTo>
                <a:lnTo>
                  <a:pt x="185534" y="0"/>
                </a:lnTo>
                <a:close/>
              </a:path>
            </a:pathLst>
          </a:custGeom>
          <a:solidFill>
            <a:srgbClr val="FFCB5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434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-25" dirty="0">
                <a:latin typeface="Calibri"/>
                <a:cs typeface="Calibri"/>
              </a:rPr>
              <a:t>19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568448"/>
            <a:ext cx="7772400" cy="5553710"/>
            <a:chOff x="0" y="2568448"/>
            <a:chExt cx="7772400" cy="5553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71800"/>
              <a:ext cx="637222" cy="25069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568448"/>
              <a:ext cx="1257300" cy="5553710"/>
            </a:xfrm>
            <a:custGeom>
              <a:avLst/>
              <a:gdLst/>
              <a:ahLst/>
              <a:cxnLst/>
              <a:rect l="l" t="t" r="r" b="b"/>
              <a:pathLst>
                <a:path w="1257300" h="5553709">
                  <a:moveTo>
                    <a:pt x="1257300" y="0"/>
                  </a:moveTo>
                  <a:lnTo>
                    <a:pt x="0" y="0"/>
                  </a:lnTo>
                  <a:lnTo>
                    <a:pt x="0" y="5553456"/>
                  </a:lnTo>
                  <a:lnTo>
                    <a:pt x="1257300" y="5553456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17973" y="3207001"/>
              <a:ext cx="3054985" cy="3050540"/>
            </a:xfrm>
            <a:custGeom>
              <a:avLst/>
              <a:gdLst/>
              <a:ahLst/>
              <a:cxnLst/>
              <a:rect l="l" t="t" r="r" b="b"/>
              <a:pathLst>
                <a:path w="3054984" h="3050540">
                  <a:moveTo>
                    <a:pt x="2661208" y="3050031"/>
                  </a:moveTo>
                  <a:lnTo>
                    <a:pt x="0" y="3050031"/>
                  </a:lnTo>
                  <a:lnTo>
                    <a:pt x="1018748" y="0"/>
                  </a:lnTo>
                  <a:lnTo>
                    <a:pt x="3054431" y="0"/>
                  </a:lnTo>
                  <a:lnTo>
                    <a:pt x="3054425" y="1872780"/>
                  </a:lnTo>
                  <a:lnTo>
                    <a:pt x="2661208" y="3050031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3550" y="3389628"/>
              <a:ext cx="6882130" cy="2474595"/>
            </a:xfrm>
            <a:custGeom>
              <a:avLst/>
              <a:gdLst/>
              <a:ahLst/>
              <a:cxnLst/>
              <a:rect l="l" t="t" r="r" b="b"/>
              <a:pathLst>
                <a:path w="6882130" h="2474595">
                  <a:moveTo>
                    <a:pt x="6881647" y="0"/>
                  </a:moveTo>
                  <a:lnTo>
                    <a:pt x="0" y="0"/>
                  </a:lnTo>
                  <a:lnTo>
                    <a:pt x="0" y="2474468"/>
                  </a:lnTo>
                  <a:lnTo>
                    <a:pt x="5927915" y="2474468"/>
                  </a:lnTo>
                  <a:lnTo>
                    <a:pt x="6881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3550" y="3389628"/>
              <a:ext cx="6882130" cy="2474595"/>
            </a:xfrm>
            <a:custGeom>
              <a:avLst/>
              <a:gdLst/>
              <a:ahLst/>
              <a:cxnLst/>
              <a:rect l="l" t="t" r="r" b="b"/>
              <a:pathLst>
                <a:path w="6882130" h="2474595">
                  <a:moveTo>
                    <a:pt x="0" y="0"/>
                  </a:moveTo>
                  <a:lnTo>
                    <a:pt x="0" y="2474468"/>
                  </a:lnTo>
                  <a:lnTo>
                    <a:pt x="5927915" y="2474468"/>
                  </a:lnTo>
                  <a:lnTo>
                    <a:pt x="6881647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4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26459" y="3328781"/>
              <a:ext cx="2746375" cy="2677160"/>
            </a:xfrm>
            <a:custGeom>
              <a:avLst/>
              <a:gdLst/>
              <a:ahLst/>
              <a:cxnLst/>
              <a:rect l="l" t="t" r="r" b="b"/>
              <a:pathLst>
                <a:path w="2746375" h="2677160">
                  <a:moveTo>
                    <a:pt x="2745943" y="0"/>
                  </a:moveTo>
                  <a:lnTo>
                    <a:pt x="891743" y="0"/>
                  </a:lnTo>
                  <a:lnTo>
                    <a:pt x="0" y="2676791"/>
                  </a:lnTo>
                  <a:lnTo>
                    <a:pt x="2100453" y="2676791"/>
                  </a:lnTo>
                  <a:lnTo>
                    <a:pt x="2745943" y="700062"/>
                  </a:lnTo>
                  <a:lnTo>
                    <a:pt x="2745943" y="0"/>
                  </a:lnTo>
                  <a:close/>
                </a:path>
              </a:pathLst>
            </a:custGeom>
            <a:solidFill>
              <a:srgbClr val="007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44500" y="1053210"/>
            <a:ext cx="3359785" cy="14211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1653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The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calculates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50" dirty="0">
                <a:latin typeface="Calibri"/>
                <a:cs typeface="Calibri"/>
              </a:rPr>
              <a:t>course </a:t>
            </a:r>
            <a:r>
              <a:rPr sz="900" dirty="0">
                <a:latin typeface="Calibri"/>
                <a:cs typeface="Calibri"/>
              </a:rPr>
              <a:t>grade-point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average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based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grades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earn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courses.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Only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best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grades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from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number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used.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This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means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cumulative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GPA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listed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transcript </a:t>
            </a:r>
            <a:r>
              <a:rPr sz="900" dirty="0">
                <a:latin typeface="Calibri"/>
                <a:cs typeface="Calibri"/>
              </a:rPr>
              <a:t>could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different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GPA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in</a:t>
            </a:r>
            <a:endParaRPr sz="900">
              <a:latin typeface="Calibri"/>
              <a:cs typeface="Calibri"/>
            </a:endParaRPr>
          </a:p>
          <a:p>
            <a:pPr marL="12700" marR="179705">
              <a:lnSpc>
                <a:spcPct val="100299"/>
              </a:lnSpc>
              <a:spcBef>
                <a:spcPts val="15"/>
              </a:spcBef>
            </a:pPr>
            <a:r>
              <a:rPr sz="900" dirty="0">
                <a:latin typeface="Calibri"/>
                <a:cs typeface="Calibri"/>
              </a:rPr>
              <a:t>your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certification.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GPA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based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solely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on</a:t>
            </a:r>
            <a:r>
              <a:rPr sz="900" dirty="0">
                <a:latin typeface="Calibri"/>
                <a:cs typeface="Calibri"/>
              </a:rPr>
              <a:t> the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grades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courses.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find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list,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visit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eligibilitycenter.org/courselist</a:t>
            </a:r>
            <a:r>
              <a:rPr sz="900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30" y="2589860"/>
            <a:ext cx="3335020" cy="5816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Your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GPA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calculated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4.000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scale.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Numeric </a:t>
            </a:r>
            <a:r>
              <a:rPr sz="900" spc="60" dirty="0">
                <a:latin typeface="Calibri"/>
                <a:cs typeface="Calibri"/>
              </a:rPr>
              <a:t>grades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such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92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87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changed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letter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grades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such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15" dirty="0">
                <a:latin typeface="Calibri"/>
                <a:cs typeface="Calibri"/>
              </a:rPr>
              <a:t>A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B.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As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part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this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calculation,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each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assigned </a:t>
            </a:r>
            <a:r>
              <a:rPr sz="900" dirty="0">
                <a:latin typeface="Calibri"/>
                <a:cs typeface="Calibri"/>
              </a:rPr>
              <a:t>“quality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points,”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shown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scale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below.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Eligibility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9595" y="1053096"/>
            <a:ext cx="3360420" cy="8610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does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plus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minus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grades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when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calculating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spc="55" dirty="0">
                <a:latin typeface="Calibri"/>
                <a:cs typeface="Calibri"/>
              </a:rPr>
              <a:t> 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GPA.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example,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grades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B+,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B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B-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each</a:t>
            </a:r>
            <a:r>
              <a:rPr sz="900" dirty="0">
                <a:latin typeface="Calibri"/>
                <a:cs typeface="Calibri"/>
              </a:rPr>
              <a:t> be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worth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three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quality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points.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Weighted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honors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advanced</a:t>
            </a:r>
            <a:r>
              <a:rPr sz="900" dirty="0">
                <a:latin typeface="Calibri"/>
                <a:cs typeface="Calibri"/>
              </a:rPr>
              <a:t> placement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improve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GPA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dirty="0">
                <a:latin typeface="Calibri"/>
                <a:cs typeface="Calibri"/>
              </a:rPr>
              <a:t> high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notify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awards </a:t>
            </a:r>
            <a:r>
              <a:rPr sz="900" dirty="0">
                <a:latin typeface="Calibri"/>
                <a:cs typeface="Calibri"/>
              </a:rPr>
              <a:t>weighted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grades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these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classes.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39491" y="2030818"/>
            <a:ext cx="3369310" cy="10026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524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In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“Pass/Fail”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grading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situations,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will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spc="55" dirty="0">
                <a:latin typeface="Calibri"/>
                <a:cs typeface="Calibri"/>
              </a:rPr>
              <a:t>assign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lowest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passing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in</a:t>
            </a:r>
            <a:r>
              <a:rPr sz="900" dirty="0">
                <a:latin typeface="Calibri"/>
                <a:cs typeface="Calibri"/>
              </a:rPr>
              <a:t> which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“Pass”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grade.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most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schools,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lowest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passing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D,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so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generally</a:t>
            </a:r>
            <a:r>
              <a:rPr sz="900" spc="60" dirty="0">
                <a:latin typeface="Calibri"/>
                <a:cs typeface="Calibri"/>
              </a:rPr>
              <a:t> assigns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passing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grade.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of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40"/>
              </a:spcBef>
            </a:pPr>
            <a:r>
              <a:rPr sz="900" spc="65" dirty="0">
                <a:latin typeface="Calibri"/>
                <a:cs typeface="Calibri"/>
              </a:rPr>
              <a:t>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“Pass/Fail”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grades,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visit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on.ncaa.com/COVID19_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Fall2022</a:t>
            </a:r>
            <a:r>
              <a:rPr sz="900" spc="7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00"/>
              </a:spcBef>
            </a:pPr>
            <a:r>
              <a:rPr dirty="0"/>
              <a:t>GRADE-POINT</a:t>
            </a:r>
            <a:r>
              <a:rPr spc="390" dirty="0"/>
              <a:t> </a:t>
            </a:r>
            <a:r>
              <a:rPr spc="-10" dirty="0"/>
              <a:t>AVERAGE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28650" y="3564635"/>
            <a:ext cx="4323080" cy="50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ts val="1614"/>
              </a:lnSpc>
              <a:spcBef>
                <a:spcPts val="100"/>
              </a:spcBef>
            </a:pPr>
            <a:r>
              <a:rPr sz="1400" b="1" dirty="0">
                <a:solidFill>
                  <a:srgbClr val="002856"/>
                </a:solidFill>
                <a:latin typeface="Calibri"/>
                <a:cs typeface="Calibri"/>
              </a:rPr>
              <a:t>CALCULATING</a:t>
            </a:r>
            <a:r>
              <a:rPr sz="1400" b="1" spc="20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2856"/>
                </a:solidFill>
                <a:latin typeface="Calibri"/>
                <a:cs typeface="Calibri"/>
              </a:rPr>
              <a:t>YOUR</a:t>
            </a:r>
            <a:r>
              <a:rPr sz="1400" b="1" spc="204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2856"/>
                </a:solidFill>
                <a:latin typeface="Calibri"/>
                <a:cs typeface="Calibri"/>
              </a:rPr>
              <a:t>QUALITY</a:t>
            </a:r>
            <a:r>
              <a:rPr sz="1400" b="1" spc="204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2856"/>
                </a:solidFill>
                <a:latin typeface="Calibri"/>
                <a:cs typeface="Calibri"/>
              </a:rPr>
              <a:t>POINTS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5"/>
              </a:spcBef>
            </a:pPr>
            <a:r>
              <a:rPr sz="950" dirty="0">
                <a:latin typeface="Calibri"/>
                <a:cs typeface="Calibri"/>
              </a:rPr>
              <a:t>In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order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to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determine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your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quality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points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earned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for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each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course,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multiply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the</a:t>
            </a:r>
            <a:r>
              <a:rPr sz="950" dirty="0">
                <a:latin typeface="Calibri"/>
                <a:cs typeface="Calibri"/>
              </a:rPr>
              <a:t> quality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points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for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grade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by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amount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of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credit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earned.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8650" y="4282211"/>
            <a:ext cx="3025140" cy="1134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80" dirty="0">
                <a:solidFill>
                  <a:srgbClr val="1E384B"/>
                </a:solidFill>
                <a:latin typeface="Calibri"/>
                <a:cs typeface="Calibri"/>
              </a:rPr>
              <a:t>Examples:</a:t>
            </a:r>
            <a:endParaRPr sz="950">
              <a:latin typeface="Calibri"/>
              <a:cs typeface="Calibri"/>
            </a:endParaRPr>
          </a:p>
          <a:p>
            <a:pPr marL="190500" marR="6350" indent="-114300">
              <a:lnSpc>
                <a:spcPts val="1100"/>
              </a:lnSpc>
              <a:spcBef>
                <a:spcPts val="3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points)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trimester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course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(0.34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units):</a:t>
            </a:r>
            <a:r>
              <a:rPr sz="900" spc="55" dirty="0">
                <a:latin typeface="Calibri"/>
                <a:cs typeface="Calibri"/>
              </a:rPr>
              <a:t> 4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x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0.34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units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150" dirty="0">
                <a:latin typeface="Calibri"/>
                <a:cs typeface="Calibri"/>
              </a:rPr>
              <a:t>=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1.36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total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quality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points</a:t>
            </a:r>
            <a:endParaRPr sz="900">
              <a:latin typeface="Calibri"/>
              <a:cs typeface="Calibri"/>
            </a:endParaRPr>
          </a:p>
          <a:p>
            <a:pPr marL="190500" marR="5080" indent="-114300">
              <a:lnSpc>
                <a:spcPct val="101800"/>
              </a:lnSpc>
              <a:spcBef>
                <a:spcPts val="45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points)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semester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course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(0.50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units):</a:t>
            </a:r>
            <a:r>
              <a:rPr sz="900" spc="55" dirty="0">
                <a:latin typeface="Calibri"/>
                <a:cs typeface="Calibri"/>
              </a:rPr>
              <a:t> 4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x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0.50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150" dirty="0">
                <a:latin typeface="Calibri"/>
                <a:cs typeface="Calibri"/>
              </a:rPr>
              <a:t>=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2.00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total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quality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points</a:t>
            </a:r>
            <a:endParaRPr sz="900">
              <a:latin typeface="Calibri"/>
              <a:cs typeface="Calibri"/>
            </a:endParaRPr>
          </a:p>
          <a:p>
            <a:pPr marL="190500" marR="7810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points)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full-year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course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(1.00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units):</a:t>
            </a:r>
            <a:r>
              <a:rPr sz="900" spc="55" dirty="0">
                <a:latin typeface="Calibri"/>
                <a:cs typeface="Calibri"/>
              </a:rPr>
              <a:t> 4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x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1.00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150" dirty="0">
                <a:latin typeface="Calibri"/>
                <a:cs typeface="Calibri"/>
              </a:rPr>
              <a:t>=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4.00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quality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points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16296" y="3625850"/>
            <a:ext cx="1878330" cy="172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634">
              <a:lnSpc>
                <a:spcPct val="100000"/>
              </a:lnSpc>
              <a:spcBef>
                <a:spcPts val="100"/>
              </a:spcBef>
            </a:pPr>
            <a:r>
              <a:rPr sz="1400" b="1" spc="55" dirty="0">
                <a:solidFill>
                  <a:srgbClr val="FFCB56"/>
                </a:solidFill>
                <a:latin typeface="Calibri"/>
                <a:cs typeface="Calibri"/>
              </a:rPr>
              <a:t>QUALITY</a:t>
            </a:r>
            <a:r>
              <a:rPr sz="1400" b="1" spc="-5" dirty="0">
                <a:solidFill>
                  <a:srgbClr val="FFCB56"/>
                </a:solidFill>
                <a:latin typeface="Calibri"/>
                <a:cs typeface="Calibri"/>
              </a:rPr>
              <a:t> </a:t>
            </a:r>
            <a:r>
              <a:rPr sz="1400" b="1" spc="60" dirty="0">
                <a:solidFill>
                  <a:srgbClr val="FFCB56"/>
                </a:solidFill>
                <a:latin typeface="Calibri"/>
                <a:cs typeface="Calibri"/>
              </a:rPr>
              <a:t>POINTS</a:t>
            </a:r>
            <a:endParaRPr sz="1400">
              <a:latin typeface="Calibri"/>
              <a:cs typeface="Calibri"/>
            </a:endParaRPr>
          </a:p>
          <a:p>
            <a:pPr marL="457200">
              <a:lnSpc>
                <a:spcPts val="1150"/>
              </a:lnSpc>
              <a:spcBef>
                <a:spcPts val="20"/>
              </a:spcBef>
            </a:pP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points</a:t>
            </a:r>
            <a:endParaRPr sz="1000">
              <a:latin typeface="Calibri"/>
              <a:cs typeface="Calibri"/>
            </a:endParaRPr>
          </a:p>
          <a:p>
            <a:pPr marL="406400">
              <a:lnSpc>
                <a:spcPts val="1100"/>
              </a:lnSpc>
            </a:pP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points</a:t>
            </a:r>
            <a:endParaRPr sz="1000">
              <a:latin typeface="Calibri"/>
              <a:cs typeface="Calibri"/>
            </a:endParaRPr>
          </a:p>
          <a:p>
            <a:pPr marL="368300">
              <a:lnSpc>
                <a:spcPts val="1100"/>
              </a:lnSpc>
            </a:pP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points</a:t>
            </a:r>
            <a:endParaRPr sz="1000">
              <a:latin typeface="Calibri"/>
              <a:cs typeface="Calibri"/>
            </a:endParaRPr>
          </a:p>
          <a:p>
            <a:pPr marL="317500">
              <a:lnSpc>
                <a:spcPts val="1150"/>
              </a:lnSpc>
            </a:pP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point</a:t>
            </a:r>
            <a:endParaRPr sz="1000">
              <a:latin typeface="Calibri"/>
              <a:cs typeface="Calibri"/>
            </a:endParaRPr>
          </a:p>
          <a:p>
            <a:pPr marL="229235">
              <a:lnSpc>
                <a:spcPct val="100000"/>
              </a:lnSpc>
              <a:spcBef>
                <a:spcPts val="1000"/>
              </a:spcBef>
            </a:pPr>
            <a:r>
              <a:rPr sz="1400" b="1" spc="65" dirty="0">
                <a:solidFill>
                  <a:srgbClr val="FFCB56"/>
                </a:solidFill>
                <a:latin typeface="Calibri"/>
                <a:cs typeface="Calibri"/>
              </a:rPr>
              <a:t>UNITS</a:t>
            </a:r>
            <a:r>
              <a:rPr sz="1400" b="1" spc="50" dirty="0">
                <a:solidFill>
                  <a:srgbClr val="FFCB56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CB56"/>
                </a:solidFill>
                <a:latin typeface="Calibri"/>
                <a:cs typeface="Calibri"/>
              </a:rPr>
              <a:t>OF</a:t>
            </a:r>
            <a:r>
              <a:rPr sz="1400" b="1" spc="50" dirty="0">
                <a:solidFill>
                  <a:srgbClr val="FFCB56"/>
                </a:solidFill>
                <a:latin typeface="Calibri"/>
                <a:cs typeface="Calibri"/>
              </a:rPr>
              <a:t> </a:t>
            </a:r>
            <a:r>
              <a:rPr sz="1400" b="1" spc="80" dirty="0">
                <a:solidFill>
                  <a:srgbClr val="FFCB56"/>
                </a:solidFill>
                <a:latin typeface="Calibri"/>
                <a:cs typeface="Calibri"/>
              </a:rPr>
              <a:t>CREDIT</a:t>
            </a:r>
            <a:endParaRPr sz="1400">
              <a:latin typeface="Calibri"/>
              <a:cs typeface="Calibri"/>
            </a:endParaRPr>
          </a:p>
          <a:p>
            <a:pPr marL="152400">
              <a:lnSpc>
                <a:spcPts val="1150"/>
              </a:lnSpc>
              <a:spcBef>
                <a:spcPts val="20"/>
              </a:spcBef>
            </a:pP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quarter</a:t>
            </a: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0.25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units</a:t>
            </a:r>
            <a:endParaRPr sz="1000">
              <a:latin typeface="Calibri"/>
              <a:cs typeface="Calibri"/>
            </a:endParaRPr>
          </a:p>
          <a:p>
            <a:pPr marL="101600">
              <a:lnSpc>
                <a:spcPts val="1100"/>
              </a:lnSpc>
            </a:pP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trimester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0.34</a:t>
            </a: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units</a:t>
            </a:r>
            <a:endParaRPr sz="1000">
              <a:latin typeface="Calibri"/>
              <a:cs typeface="Calibri"/>
            </a:endParaRPr>
          </a:p>
          <a:p>
            <a:pPr marL="63500">
              <a:lnSpc>
                <a:spcPts val="1100"/>
              </a:lnSpc>
            </a:pP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semester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0.50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units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50"/>
              </a:lnSpc>
            </a:pP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year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2837" y="5526785"/>
            <a:ext cx="6870065" cy="1701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279">
              <a:lnSpc>
                <a:spcPct val="100000"/>
              </a:lnSpc>
              <a:spcBef>
                <a:spcPts val="100"/>
              </a:spcBef>
            </a:pPr>
            <a:r>
              <a:rPr sz="950" spc="50" dirty="0">
                <a:latin typeface="Calibri"/>
                <a:cs typeface="Calibri"/>
              </a:rPr>
              <a:t>Use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worksheets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on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0074C8"/>
                </a:solidFill>
                <a:latin typeface="Calibri"/>
                <a:cs typeface="Calibri"/>
              </a:rPr>
              <a:t>pages</a:t>
            </a:r>
            <a:r>
              <a:rPr sz="950" b="1" spc="204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</a:rPr>
              <a:t>23</a:t>
            </a:r>
            <a:r>
              <a:rPr sz="950" b="1" spc="17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27</a:t>
            </a:r>
            <a:r>
              <a:rPr sz="950" b="1" spc="17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to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help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determine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your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core-course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GPA.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600" b="1" spc="65" dirty="0">
                <a:solidFill>
                  <a:srgbClr val="1E384B"/>
                </a:solidFill>
                <a:latin typeface="Calibri"/>
                <a:cs typeface="Calibri"/>
              </a:rPr>
              <a:t>QUESTIONS</a:t>
            </a:r>
            <a:r>
              <a:rPr sz="2600" b="1" spc="-6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1E384B"/>
                </a:solidFill>
                <a:latin typeface="Calibri"/>
                <a:cs typeface="Calibri"/>
              </a:rPr>
              <a:t>TO</a:t>
            </a:r>
            <a:r>
              <a:rPr sz="2600" b="1" spc="-6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spc="95" dirty="0">
                <a:solidFill>
                  <a:srgbClr val="1E384B"/>
                </a:solidFill>
                <a:latin typeface="Calibri"/>
                <a:cs typeface="Calibri"/>
              </a:rPr>
              <a:t>ASK</a:t>
            </a:r>
            <a:endParaRPr sz="2600">
              <a:latin typeface="Calibri"/>
              <a:cs typeface="Calibri"/>
            </a:endParaRPr>
          </a:p>
          <a:p>
            <a:pPr marL="24130" marR="5080">
              <a:lnSpc>
                <a:spcPct val="120300"/>
              </a:lnSpc>
              <a:spcBef>
                <a:spcPts val="925"/>
              </a:spcBef>
            </a:pPr>
            <a:r>
              <a:rPr sz="900" dirty="0">
                <a:latin typeface="Calibri"/>
                <a:cs typeface="Calibri"/>
              </a:rPr>
              <a:t>While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calculating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quality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points,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consider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asking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these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topics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learn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athletics</a:t>
            </a:r>
            <a:r>
              <a:rPr sz="900" spc="55" dirty="0">
                <a:latin typeface="Calibri"/>
                <a:cs typeface="Calibri"/>
              </a:rPr>
              <a:t> program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life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campus.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get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suggestions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ask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coaches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administrators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at</a:t>
            </a:r>
            <a:endParaRPr sz="900">
              <a:latin typeface="Calibri"/>
              <a:cs typeface="Calibri"/>
            </a:endParaRPr>
          </a:p>
          <a:p>
            <a:pPr marL="24130" marR="67310">
              <a:lnSpc>
                <a:spcPct val="120300"/>
              </a:lnSpc>
            </a:pPr>
            <a:r>
              <a:rPr sz="900" b="1" spc="65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ncaa.org/student-</a:t>
            </a:r>
            <a:r>
              <a:rPr sz="900" b="1" spc="6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athletes/future/choosing-college</a:t>
            </a:r>
            <a:r>
              <a:rPr sz="900" b="1" spc="60" dirty="0">
                <a:latin typeface="Calibri"/>
                <a:cs typeface="Calibri"/>
              </a:rPr>
              <a:t>.</a:t>
            </a:r>
            <a:r>
              <a:rPr sz="900" b="1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addition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receiving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amateurism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from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Center,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apply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accepted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campus.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500" y="7434389"/>
            <a:ext cx="1557020" cy="83121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Academic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resources.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Scholarship </a:t>
            </a:r>
            <a:r>
              <a:rPr sz="950" spc="65" dirty="0">
                <a:latin typeface="Calibri"/>
                <a:cs typeface="Calibri"/>
              </a:rPr>
              <a:t>renewals.</a:t>
            </a:r>
            <a:endParaRPr sz="950">
              <a:latin typeface="Calibri"/>
              <a:cs typeface="Calibri"/>
            </a:endParaRPr>
          </a:p>
          <a:p>
            <a:pPr marL="126364" marR="5080" indent="-114300">
              <a:lnSpc>
                <a:spcPts val="1100"/>
              </a:lnSpc>
              <a:spcBef>
                <a:spcPts val="68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Financial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aid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and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cost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of </a:t>
            </a:r>
            <a:r>
              <a:rPr sz="950" spc="60" dirty="0">
                <a:latin typeface="Calibri"/>
                <a:cs typeface="Calibri"/>
              </a:rPr>
              <a:t>attendance.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4500" y="8240090"/>
            <a:ext cx="1834514" cy="83121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Admissions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requirements.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7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Study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abroad/internships.</a:t>
            </a:r>
            <a:endParaRPr sz="950">
              <a:latin typeface="Calibri"/>
              <a:cs typeface="Calibri"/>
            </a:endParaRPr>
          </a:p>
          <a:p>
            <a:pPr marL="126364" marR="5080" indent="-114300">
              <a:lnSpc>
                <a:spcPts val="1100"/>
              </a:lnSpc>
              <a:spcBef>
                <a:spcPts val="68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Athletic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training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and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medical expenses.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81249" y="7511605"/>
            <a:ext cx="1953895" cy="178181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6364" marR="538480" indent="-114300">
              <a:lnSpc>
                <a:spcPts val="1100"/>
              </a:lnSpc>
              <a:spcBef>
                <a:spcPts val="17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Degree </a:t>
            </a:r>
            <a:r>
              <a:rPr sz="950" spc="95" dirty="0">
                <a:latin typeface="Calibri"/>
                <a:cs typeface="Calibri"/>
              </a:rPr>
              <a:t>programs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and </a:t>
            </a:r>
            <a:r>
              <a:rPr sz="950" spc="70" dirty="0">
                <a:latin typeface="Calibri"/>
                <a:cs typeface="Calibri"/>
              </a:rPr>
              <a:t>graduation</a:t>
            </a:r>
            <a:r>
              <a:rPr sz="950" spc="11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rates.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Team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time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demands.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On-</a:t>
            </a:r>
            <a:r>
              <a:rPr sz="950" spc="90" dirty="0">
                <a:latin typeface="Calibri"/>
                <a:cs typeface="Calibri"/>
              </a:rPr>
              <a:t>campus </a:t>
            </a:r>
            <a:r>
              <a:rPr sz="950" spc="55" dirty="0">
                <a:latin typeface="Calibri"/>
                <a:cs typeface="Calibri"/>
              </a:rPr>
              <a:t>housing.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Coaching </a:t>
            </a:r>
            <a:r>
              <a:rPr sz="950" spc="65" dirty="0">
                <a:latin typeface="Calibri"/>
                <a:cs typeface="Calibri"/>
              </a:rPr>
              <a:t>philosophy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and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style.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Injuries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and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rehabilitation.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Graduation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rates.</a:t>
            </a:r>
            <a:endParaRPr sz="950">
              <a:latin typeface="Calibri"/>
              <a:cs typeface="Calibri"/>
            </a:endParaRPr>
          </a:p>
          <a:p>
            <a:pPr marL="126364" marR="508634" indent="-114300">
              <a:lnSpc>
                <a:spcPts val="1100"/>
              </a:lnSpc>
              <a:spcBef>
                <a:spcPts val="675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Schedule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planning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and </a:t>
            </a:r>
            <a:r>
              <a:rPr sz="950" spc="65" dirty="0">
                <a:latin typeface="Calibri"/>
                <a:cs typeface="Calibri"/>
              </a:rPr>
              <a:t>time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management.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17998" y="7434389"/>
            <a:ext cx="2101215" cy="149733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Playing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time.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Mental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health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resources.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Degree </a:t>
            </a:r>
            <a:r>
              <a:rPr sz="950" spc="65" dirty="0">
                <a:latin typeface="Calibri"/>
                <a:cs typeface="Calibri"/>
              </a:rPr>
              <a:t>completion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support.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Additional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team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requirements.</a:t>
            </a:r>
            <a:endParaRPr sz="950">
              <a:latin typeface="Calibri"/>
              <a:cs typeface="Calibri"/>
            </a:endParaRPr>
          </a:p>
          <a:p>
            <a:pPr marL="126364" marR="456565" indent="-114300">
              <a:lnSpc>
                <a:spcPts val="1100"/>
              </a:lnSpc>
              <a:spcBef>
                <a:spcPts val="680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Access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to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extracurricular </a:t>
            </a:r>
            <a:r>
              <a:rPr sz="950" spc="60" dirty="0">
                <a:latin typeface="Calibri"/>
                <a:cs typeface="Calibri"/>
              </a:rPr>
              <a:t>activities.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950" dirty="0">
                <a:latin typeface="Calibri"/>
                <a:cs typeface="Calibri"/>
              </a:rPr>
              <a:t>»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Pursuing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chosen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academic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major.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" y="6060782"/>
            <a:ext cx="7772387" cy="39976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90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r>
              <a:rPr sz="800" b="1" spc="17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050" spc="104" baseline="3968" dirty="0">
                <a:solidFill>
                  <a:srgbClr val="FFFFFF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FFFFFF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36331" y="2717284"/>
            <a:ext cx="1039494" cy="1279525"/>
            <a:chOff x="3936331" y="2717284"/>
            <a:chExt cx="1039494" cy="1279525"/>
          </a:xfrm>
        </p:grpSpPr>
        <p:sp>
          <p:nvSpPr>
            <p:cNvPr id="5" name="object 5"/>
            <p:cNvSpPr/>
            <p:nvPr/>
          </p:nvSpPr>
          <p:spPr>
            <a:xfrm>
              <a:off x="3953064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79" h="1245870">
                  <a:moveTo>
                    <a:pt x="919302" y="0"/>
                  </a:moveTo>
                  <a:lnTo>
                    <a:pt x="98717" y="0"/>
                  </a:lnTo>
                  <a:lnTo>
                    <a:pt x="60387" y="7791"/>
                  </a:lnTo>
                  <a:lnTo>
                    <a:pt x="28998" y="29005"/>
                  </a:lnTo>
                  <a:lnTo>
                    <a:pt x="7789" y="60398"/>
                  </a:lnTo>
                  <a:lnTo>
                    <a:pt x="0" y="98729"/>
                  </a:lnTo>
                  <a:lnTo>
                    <a:pt x="0" y="1146911"/>
                  </a:lnTo>
                  <a:lnTo>
                    <a:pt x="7789" y="1185248"/>
                  </a:lnTo>
                  <a:lnTo>
                    <a:pt x="28998" y="1216640"/>
                  </a:lnTo>
                  <a:lnTo>
                    <a:pt x="60387" y="1237851"/>
                  </a:lnTo>
                  <a:lnTo>
                    <a:pt x="98717" y="1245641"/>
                  </a:lnTo>
                  <a:lnTo>
                    <a:pt x="919302" y="1245641"/>
                  </a:lnTo>
                  <a:lnTo>
                    <a:pt x="919302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3064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79" h="1245870">
                  <a:moveTo>
                    <a:pt x="919302" y="1245641"/>
                  </a:moveTo>
                  <a:lnTo>
                    <a:pt x="98717" y="1245641"/>
                  </a:lnTo>
                  <a:lnTo>
                    <a:pt x="60387" y="1237851"/>
                  </a:lnTo>
                  <a:lnTo>
                    <a:pt x="28998" y="1216640"/>
                  </a:lnTo>
                  <a:lnTo>
                    <a:pt x="7789" y="1185248"/>
                  </a:lnTo>
                  <a:lnTo>
                    <a:pt x="0" y="1146911"/>
                  </a:lnTo>
                  <a:lnTo>
                    <a:pt x="0" y="98729"/>
                  </a:lnTo>
                  <a:lnTo>
                    <a:pt x="7789" y="60398"/>
                  </a:lnTo>
                  <a:lnTo>
                    <a:pt x="28998" y="29005"/>
                  </a:lnTo>
                  <a:lnTo>
                    <a:pt x="60387" y="7791"/>
                  </a:lnTo>
                  <a:lnTo>
                    <a:pt x="98717" y="0"/>
                  </a:lnTo>
                  <a:lnTo>
                    <a:pt x="919302" y="0"/>
                  </a:lnTo>
                </a:path>
              </a:pathLst>
            </a:custGeom>
            <a:ln w="33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58653" y="2751289"/>
              <a:ext cx="868044" cy="1211580"/>
            </a:xfrm>
            <a:custGeom>
              <a:avLst/>
              <a:gdLst/>
              <a:ahLst/>
              <a:cxnLst/>
              <a:rect l="l" t="t" r="r" b="b"/>
              <a:pathLst>
                <a:path w="868045" h="1211579">
                  <a:moveTo>
                    <a:pt x="867486" y="1185532"/>
                  </a:moveTo>
                  <a:lnTo>
                    <a:pt x="865441" y="1175385"/>
                  </a:lnTo>
                  <a:lnTo>
                    <a:pt x="859853" y="1167091"/>
                  </a:lnTo>
                  <a:lnTo>
                    <a:pt x="851573" y="1161503"/>
                  </a:lnTo>
                  <a:lnTo>
                    <a:pt x="841425" y="1159459"/>
                  </a:lnTo>
                  <a:lnTo>
                    <a:pt x="26060" y="1159459"/>
                  </a:lnTo>
                  <a:lnTo>
                    <a:pt x="15913" y="1161503"/>
                  </a:lnTo>
                  <a:lnTo>
                    <a:pt x="7632" y="1167091"/>
                  </a:lnTo>
                  <a:lnTo>
                    <a:pt x="2044" y="1175385"/>
                  </a:lnTo>
                  <a:lnTo>
                    <a:pt x="0" y="1185532"/>
                  </a:lnTo>
                  <a:lnTo>
                    <a:pt x="2044" y="1195679"/>
                  </a:lnTo>
                  <a:lnTo>
                    <a:pt x="7632" y="1203947"/>
                  </a:lnTo>
                  <a:lnTo>
                    <a:pt x="15913" y="1209535"/>
                  </a:lnTo>
                  <a:lnTo>
                    <a:pt x="26060" y="1211580"/>
                  </a:lnTo>
                  <a:lnTo>
                    <a:pt x="841425" y="1211580"/>
                  </a:lnTo>
                  <a:lnTo>
                    <a:pt x="851573" y="1209535"/>
                  </a:lnTo>
                  <a:lnTo>
                    <a:pt x="859853" y="1203947"/>
                  </a:lnTo>
                  <a:lnTo>
                    <a:pt x="865441" y="1195679"/>
                  </a:lnTo>
                  <a:lnTo>
                    <a:pt x="867486" y="1185532"/>
                  </a:lnTo>
                  <a:close/>
                </a:path>
                <a:path w="868045" h="1211579">
                  <a:moveTo>
                    <a:pt x="867651" y="50292"/>
                  </a:moveTo>
                  <a:lnTo>
                    <a:pt x="863701" y="30721"/>
                  </a:lnTo>
                  <a:lnTo>
                    <a:pt x="852919" y="14732"/>
                  </a:lnTo>
                  <a:lnTo>
                    <a:pt x="836942" y="3949"/>
                  </a:lnTo>
                  <a:lnTo>
                    <a:pt x="817359" y="0"/>
                  </a:lnTo>
                  <a:lnTo>
                    <a:pt x="797788" y="3949"/>
                  </a:lnTo>
                  <a:lnTo>
                    <a:pt x="781799" y="14732"/>
                  </a:lnTo>
                  <a:lnTo>
                    <a:pt x="771017" y="30721"/>
                  </a:lnTo>
                  <a:lnTo>
                    <a:pt x="767067" y="50292"/>
                  </a:lnTo>
                  <a:lnTo>
                    <a:pt x="767067" y="966216"/>
                  </a:lnTo>
                  <a:lnTo>
                    <a:pt x="771017" y="985799"/>
                  </a:lnTo>
                  <a:lnTo>
                    <a:pt x="781799" y="1001776"/>
                  </a:lnTo>
                  <a:lnTo>
                    <a:pt x="797788" y="1012558"/>
                  </a:lnTo>
                  <a:lnTo>
                    <a:pt x="817359" y="1016508"/>
                  </a:lnTo>
                  <a:lnTo>
                    <a:pt x="836942" y="1012558"/>
                  </a:lnTo>
                  <a:lnTo>
                    <a:pt x="852919" y="1001776"/>
                  </a:lnTo>
                  <a:lnTo>
                    <a:pt x="863701" y="985799"/>
                  </a:lnTo>
                  <a:lnTo>
                    <a:pt x="867651" y="966216"/>
                  </a:lnTo>
                  <a:lnTo>
                    <a:pt x="867651" y="50292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37729" y="3780941"/>
              <a:ext cx="925830" cy="118110"/>
            </a:xfrm>
            <a:custGeom>
              <a:avLst/>
              <a:gdLst/>
              <a:ahLst/>
              <a:cxnLst/>
              <a:rect l="l" t="t" r="r" b="b"/>
              <a:pathLst>
                <a:path w="925829" h="118110">
                  <a:moveTo>
                    <a:pt x="58978" y="0"/>
                  </a:moveTo>
                  <a:lnTo>
                    <a:pt x="36020" y="4634"/>
                  </a:lnTo>
                  <a:lnTo>
                    <a:pt x="17273" y="17275"/>
                  </a:lnTo>
                  <a:lnTo>
                    <a:pt x="4634" y="36025"/>
                  </a:lnTo>
                  <a:lnTo>
                    <a:pt x="0" y="58991"/>
                  </a:lnTo>
                  <a:lnTo>
                    <a:pt x="4634" y="81942"/>
                  </a:lnTo>
                  <a:lnTo>
                    <a:pt x="17273" y="100685"/>
                  </a:lnTo>
                  <a:lnTo>
                    <a:pt x="36020" y="113323"/>
                  </a:lnTo>
                  <a:lnTo>
                    <a:pt x="58978" y="117957"/>
                  </a:lnTo>
                  <a:lnTo>
                    <a:pt x="866228" y="117957"/>
                  </a:lnTo>
                  <a:lnTo>
                    <a:pt x="889181" y="113323"/>
                  </a:lnTo>
                  <a:lnTo>
                    <a:pt x="907929" y="100685"/>
                  </a:lnTo>
                  <a:lnTo>
                    <a:pt x="920571" y="81942"/>
                  </a:lnTo>
                  <a:lnTo>
                    <a:pt x="925207" y="58991"/>
                  </a:lnTo>
                  <a:lnTo>
                    <a:pt x="920571" y="36025"/>
                  </a:lnTo>
                  <a:lnTo>
                    <a:pt x="907929" y="17275"/>
                  </a:lnTo>
                  <a:lnTo>
                    <a:pt x="889181" y="4634"/>
                  </a:lnTo>
                  <a:lnTo>
                    <a:pt x="866228" y="0"/>
                  </a:lnTo>
                  <a:lnTo>
                    <a:pt x="58978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076387" y="2717284"/>
            <a:ext cx="1039494" cy="1279525"/>
            <a:chOff x="5076387" y="2717284"/>
            <a:chExt cx="1039494" cy="1279525"/>
          </a:xfrm>
        </p:grpSpPr>
        <p:sp>
          <p:nvSpPr>
            <p:cNvPr id="10" name="object 10"/>
            <p:cNvSpPr/>
            <p:nvPr/>
          </p:nvSpPr>
          <p:spPr>
            <a:xfrm>
              <a:off x="5093119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79" h="1245870">
                  <a:moveTo>
                    <a:pt x="919302" y="0"/>
                  </a:moveTo>
                  <a:lnTo>
                    <a:pt x="98717" y="0"/>
                  </a:lnTo>
                  <a:lnTo>
                    <a:pt x="60387" y="7791"/>
                  </a:lnTo>
                  <a:lnTo>
                    <a:pt x="28998" y="29005"/>
                  </a:lnTo>
                  <a:lnTo>
                    <a:pt x="7789" y="60398"/>
                  </a:lnTo>
                  <a:lnTo>
                    <a:pt x="0" y="98729"/>
                  </a:lnTo>
                  <a:lnTo>
                    <a:pt x="0" y="1146911"/>
                  </a:lnTo>
                  <a:lnTo>
                    <a:pt x="7789" y="1185248"/>
                  </a:lnTo>
                  <a:lnTo>
                    <a:pt x="28998" y="1216640"/>
                  </a:lnTo>
                  <a:lnTo>
                    <a:pt x="60387" y="1237851"/>
                  </a:lnTo>
                  <a:lnTo>
                    <a:pt x="98717" y="1245641"/>
                  </a:lnTo>
                  <a:lnTo>
                    <a:pt x="919302" y="1245641"/>
                  </a:lnTo>
                  <a:lnTo>
                    <a:pt x="919302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93119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79" h="1245870">
                  <a:moveTo>
                    <a:pt x="919302" y="1245641"/>
                  </a:moveTo>
                  <a:lnTo>
                    <a:pt x="98717" y="1245641"/>
                  </a:lnTo>
                  <a:lnTo>
                    <a:pt x="60387" y="1237851"/>
                  </a:lnTo>
                  <a:lnTo>
                    <a:pt x="28998" y="1216640"/>
                  </a:lnTo>
                  <a:lnTo>
                    <a:pt x="7789" y="1185248"/>
                  </a:lnTo>
                  <a:lnTo>
                    <a:pt x="0" y="1146911"/>
                  </a:lnTo>
                  <a:lnTo>
                    <a:pt x="0" y="98729"/>
                  </a:lnTo>
                  <a:lnTo>
                    <a:pt x="7789" y="60398"/>
                  </a:lnTo>
                  <a:lnTo>
                    <a:pt x="28998" y="29005"/>
                  </a:lnTo>
                  <a:lnTo>
                    <a:pt x="60387" y="7791"/>
                  </a:lnTo>
                  <a:lnTo>
                    <a:pt x="98717" y="0"/>
                  </a:lnTo>
                  <a:lnTo>
                    <a:pt x="919302" y="0"/>
                  </a:lnTo>
                </a:path>
              </a:pathLst>
            </a:custGeom>
            <a:ln w="33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98707" y="2751289"/>
              <a:ext cx="868044" cy="1211580"/>
            </a:xfrm>
            <a:custGeom>
              <a:avLst/>
              <a:gdLst/>
              <a:ahLst/>
              <a:cxnLst/>
              <a:rect l="l" t="t" r="r" b="b"/>
              <a:pathLst>
                <a:path w="868045" h="1211579">
                  <a:moveTo>
                    <a:pt x="867486" y="1185532"/>
                  </a:moveTo>
                  <a:lnTo>
                    <a:pt x="865441" y="1175385"/>
                  </a:lnTo>
                  <a:lnTo>
                    <a:pt x="859853" y="1167091"/>
                  </a:lnTo>
                  <a:lnTo>
                    <a:pt x="851573" y="1161503"/>
                  </a:lnTo>
                  <a:lnTo>
                    <a:pt x="841425" y="1159459"/>
                  </a:lnTo>
                  <a:lnTo>
                    <a:pt x="26060" y="1159459"/>
                  </a:lnTo>
                  <a:lnTo>
                    <a:pt x="15913" y="1161503"/>
                  </a:lnTo>
                  <a:lnTo>
                    <a:pt x="7632" y="1167091"/>
                  </a:lnTo>
                  <a:lnTo>
                    <a:pt x="2044" y="1175385"/>
                  </a:lnTo>
                  <a:lnTo>
                    <a:pt x="0" y="1185532"/>
                  </a:lnTo>
                  <a:lnTo>
                    <a:pt x="2044" y="1195679"/>
                  </a:lnTo>
                  <a:lnTo>
                    <a:pt x="7632" y="1203947"/>
                  </a:lnTo>
                  <a:lnTo>
                    <a:pt x="15913" y="1209535"/>
                  </a:lnTo>
                  <a:lnTo>
                    <a:pt x="26060" y="1211580"/>
                  </a:lnTo>
                  <a:lnTo>
                    <a:pt x="841425" y="1211580"/>
                  </a:lnTo>
                  <a:lnTo>
                    <a:pt x="851573" y="1209535"/>
                  </a:lnTo>
                  <a:lnTo>
                    <a:pt x="859853" y="1203947"/>
                  </a:lnTo>
                  <a:lnTo>
                    <a:pt x="865441" y="1195679"/>
                  </a:lnTo>
                  <a:lnTo>
                    <a:pt x="867486" y="1185532"/>
                  </a:lnTo>
                  <a:close/>
                </a:path>
                <a:path w="868045" h="1211579">
                  <a:moveTo>
                    <a:pt x="867651" y="50292"/>
                  </a:moveTo>
                  <a:lnTo>
                    <a:pt x="863701" y="30721"/>
                  </a:lnTo>
                  <a:lnTo>
                    <a:pt x="852919" y="14732"/>
                  </a:lnTo>
                  <a:lnTo>
                    <a:pt x="836942" y="3949"/>
                  </a:lnTo>
                  <a:lnTo>
                    <a:pt x="817359" y="0"/>
                  </a:lnTo>
                  <a:lnTo>
                    <a:pt x="797788" y="3949"/>
                  </a:lnTo>
                  <a:lnTo>
                    <a:pt x="781799" y="14732"/>
                  </a:lnTo>
                  <a:lnTo>
                    <a:pt x="771017" y="30721"/>
                  </a:lnTo>
                  <a:lnTo>
                    <a:pt x="767067" y="50292"/>
                  </a:lnTo>
                  <a:lnTo>
                    <a:pt x="767067" y="966216"/>
                  </a:lnTo>
                  <a:lnTo>
                    <a:pt x="771017" y="985799"/>
                  </a:lnTo>
                  <a:lnTo>
                    <a:pt x="781799" y="1001776"/>
                  </a:lnTo>
                  <a:lnTo>
                    <a:pt x="797788" y="1012558"/>
                  </a:lnTo>
                  <a:lnTo>
                    <a:pt x="817359" y="1016508"/>
                  </a:lnTo>
                  <a:lnTo>
                    <a:pt x="836942" y="1012558"/>
                  </a:lnTo>
                  <a:lnTo>
                    <a:pt x="852919" y="1001776"/>
                  </a:lnTo>
                  <a:lnTo>
                    <a:pt x="863701" y="985799"/>
                  </a:lnTo>
                  <a:lnTo>
                    <a:pt x="867651" y="966216"/>
                  </a:lnTo>
                  <a:lnTo>
                    <a:pt x="867651" y="50292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77783" y="3780941"/>
              <a:ext cx="925830" cy="118110"/>
            </a:xfrm>
            <a:custGeom>
              <a:avLst/>
              <a:gdLst/>
              <a:ahLst/>
              <a:cxnLst/>
              <a:rect l="l" t="t" r="r" b="b"/>
              <a:pathLst>
                <a:path w="925829" h="118110">
                  <a:moveTo>
                    <a:pt x="58978" y="0"/>
                  </a:moveTo>
                  <a:lnTo>
                    <a:pt x="36020" y="4634"/>
                  </a:lnTo>
                  <a:lnTo>
                    <a:pt x="17273" y="17275"/>
                  </a:lnTo>
                  <a:lnTo>
                    <a:pt x="4634" y="36025"/>
                  </a:lnTo>
                  <a:lnTo>
                    <a:pt x="0" y="58991"/>
                  </a:lnTo>
                  <a:lnTo>
                    <a:pt x="4634" y="81942"/>
                  </a:lnTo>
                  <a:lnTo>
                    <a:pt x="17273" y="100685"/>
                  </a:lnTo>
                  <a:lnTo>
                    <a:pt x="36020" y="113323"/>
                  </a:lnTo>
                  <a:lnTo>
                    <a:pt x="58978" y="117957"/>
                  </a:lnTo>
                  <a:lnTo>
                    <a:pt x="866228" y="117957"/>
                  </a:lnTo>
                  <a:lnTo>
                    <a:pt x="889181" y="113323"/>
                  </a:lnTo>
                  <a:lnTo>
                    <a:pt x="907929" y="100685"/>
                  </a:lnTo>
                  <a:lnTo>
                    <a:pt x="920571" y="81942"/>
                  </a:lnTo>
                  <a:lnTo>
                    <a:pt x="925207" y="58991"/>
                  </a:lnTo>
                  <a:lnTo>
                    <a:pt x="920571" y="36025"/>
                  </a:lnTo>
                  <a:lnTo>
                    <a:pt x="907929" y="17275"/>
                  </a:lnTo>
                  <a:lnTo>
                    <a:pt x="889181" y="4634"/>
                  </a:lnTo>
                  <a:lnTo>
                    <a:pt x="866228" y="0"/>
                  </a:lnTo>
                  <a:lnTo>
                    <a:pt x="58978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215495" y="2717284"/>
            <a:ext cx="1039494" cy="1279525"/>
            <a:chOff x="6215495" y="2717284"/>
            <a:chExt cx="1039494" cy="1279525"/>
          </a:xfrm>
        </p:grpSpPr>
        <p:sp>
          <p:nvSpPr>
            <p:cNvPr id="15" name="object 15"/>
            <p:cNvSpPr/>
            <p:nvPr/>
          </p:nvSpPr>
          <p:spPr>
            <a:xfrm>
              <a:off x="6232227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79" h="1245870">
                  <a:moveTo>
                    <a:pt x="919302" y="0"/>
                  </a:moveTo>
                  <a:lnTo>
                    <a:pt x="98717" y="0"/>
                  </a:lnTo>
                  <a:lnTo>
                    <a:pt x="60387" y="7791"/>
                  </a:lnTo>
                  <a:lnTo>
                    <a:pt x="28998" y="29005"/>
                  </a:lnTo>
                  <a:lnTo>
                    <a:pt x="7789" y="60398"/>
                  </a:lnTo>
                  <a:lnTo>
                    <a:pt x="0" y="98729"/>
                  </a:lnTo>
                  <a:lnTo>
                    <a:pt x="0" y="1146911"/>
                  </a:lnTo>
                  <a:lnTo>
                    <a:pt x="7789" y="1185248"/>
                  </a:lnTo>
                  <a:lnTo>
                    <a:pt x="28998" y="1216640"/>
                  </a:lnTo>
                  <a:lnTo>
                    <a:pt x="60387" y="1237851"/>
                  </a:lnTo>
                  <a:lnTo>
                    <a:pt x="98717" y="1245641"/>
                  </a:lnTo>
                  <a:lnTo>
                    <a:pt x="919302" y="1245641"/>
                  </a:lnTo>
                  <a:lnTo>
                    <a:pt x="919302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32227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79" h="1245870">
                  <a:moveTo>
                    <a:pt x="919302" y="1245641"/>
                  </a:moveTo>
                  <a:lnTo>
                    <a:pt x="98717" y="1245641"/>
                  </a:lnTo>
                  <a:lnTo>
                    <a:pt x="60387" y="1237851"/>
                  </a:lnTo>
                  <a:lnTo>
                    <a:pt x="28998" y="1216640"/>
                  </a:lnTo>
                  <a:lnTo>
                    <a:pt x="7789" y="1185248"/>
                  </a:lnTo>
                  <a:lnTo>
                    <a:pt x="0" y="1146911"/>
                  </a:lnTo>
                  <a:lnTo>
                    <a:pt x="0" y="98729"/>
                  </a:lnTo>
                  <a:lnTo>
                    <a:pt x="7789" y="60398"/>
                  </a:lnTo>
                  <a:lnTo>
                    <a:pt x="28998" y="29005"/>
                  </a:lnTo>
                  <a:lnTo>
                    <a:pt x="60387" y="7791"/>
                  </a:lnTo>
                  <a:lnTo>
                    <a:pt x="98717" y="0"/>
                  </a:lnTo>
                  <a:lnTo>
                    <a:pt x="919302" y="0"/>
                  </a:lnTo>
                </a:path>
              </a:pathLst>
            </a:custGeom>
            <a:ln w="33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37820" y="2751289"/>
              <a:ext cx="868044" cy="1211580"/>
            </a:xfrm>
            <a:custGeom>
              <a:avLst/>
              <a:gdLst/>
              <a:ahLst/>
              <a:cxnLst/>
              <a:rect l="l" t="t" r="r" b="b"/>
              <a:pathLst>
                <a:path w="868045" h="1211579">
                  <a:moveTo>
                    <a:pt x="867473" y="1185532"/>
                  </a:moveTo>
                  <a:lnTo>
                    <a:pt x="865416" y="1175385"/>
                  </a:lnTo>
                  <a:lnTo>
                    <a:pt x="859840" y="1167091"/>
                  </a:lnTo>
                  <a:lnTo>
                    <a:pt x="851560" y="1161503"/>
                  </a:lnTo>
                  <a:lnTo>
                    <a:pt x="841413" y="1159459"/>
                  </a:lnTo>
                  <a:lnTo>
                    <a:pt x="26060" y="1159459"/>
                  </a:lnTo>
                  <a:lnTo>
                    <a:pt x="15913" y="1161503"/>
                  </a:lnTo>
                  <a:lnTo>
                    <a:pt x="7632" y="1167091"/>
                  </a:lnTo>
                  <a:lnTo>
                    <a:pt x="2044" y="1175385"/>
                  </a:lnTo>
                  <a:lnTo>
                    <a:pt x="0" y="1185532"/>
                  </a:lnTo>
                  <a:lnTo>
                    <a:pt x="2044" y="1195679"/>
                  </a:lnTo>
                  <a:lnTo>
                    <a:pt x="7632" y="1203947"/>
                  </a:lnTo>
                  <a:lnTo>
                    <a:pt x="15913" y="1209535"/>
                  </a:lnTo>
                  <a:lnTo>
                    <a:pt x="26060" y="1211580"/>
                  </a:lnTo>
                  <a:lnTo>
                    <a:pt x="841413" y="1211580"/>
                  </a:lnTo>
                  <a:lnTo>
                    <a:pt x="851560" y="1209535"/>
                  </a:lnTo>
                  <a:lnTo>
                    <a:pt x="859840" y="1203947"/>
                  </a:lnTo>
                  <a:lnTo>
                    <a:pt x="865416" y="1195679"/>
                  </a:lnTo>
                  <a:lnTo>
                    <a:pt x="867473" y="1185532"/>
                  </a:lnTo>
                  <a:close/>
                </a:path>
                <a:path w="868045" h="1211579">
                  <a:moveTo>
                    <a:pt x="867651" y="50292"/>
                  </a:moveTo>
                  <a:lnTo>
                    <a:pt x="863701" y="30721"/>
                  </a:lnTo>
                  <a:lnTo>
                    <a:pt x="852919" y="14732"/>
                  </a:lnTo>
                  <a:lnTo>
                    <a:pt x="836930" y="3949"/>
                  </a:lnTo>
                  <a:lnTo>
                    <a:pt x="817359" y="0"/>
                  </a:lnTo>
                  <a:lnTo>
                    <a:pt x="797775" y="3949"/>
                  </a:lnTo>
                  <a:lnTo>
                    <a:pt x="781799" y="14732"/>
                  </a:lnTo>
                  <a:lnTo>
                    <a:pt x="771017" y="30721"/>
                  </a:lnTo>
                  <a:lnTo>
                    <a:pt x="767067" y="50292"/>
                  </a:lnTo>
                  <a:lnTo>
                    <a:pt x="767067" y="966216"/>
                  </a:lnTo>
                  <a:lnTo>
                    <a:pt x="771017" y="985799"/>
                  </a:lnTo>
                  <a:lnTo>
                    <a:pt x="781799" y="1001776"/>
                  </a:lnTo>
                  <a:lnTo>
                    <a:pt x="797775" y="1012558"/>
                  </a:lnTo>
                  <a:lnTo>
                    <a:pt x="817359" y="1016508"/>
                  </a:lnTo>
                  <a:lnTo>
                    <a:pt x="836930" y="1012558"/>
                  </a:lnTo>
                  <a:lnTo>
                    <a:pt x="852919" y="1001776"/>
                  </a:lnTo>
                  <a:lnTo>
                    <a:pt x="863701" y="985799"/>
                  </a:lnTo>
                  <a:lnTo>
                    <a:pt x="867651" y="966216"/>
                  </a:lnTo>
                  <a:lnTo>
                    <a:pt x="867651" y="50292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16892" y="3780941"/>
              <a:ext cx="925830" cy="118110"/>
            </a:xfrm>
            <a:custGeom>
              <a:avLst/>
              <a:gdLst/>
              <a:ahLst/>
              <a:cxnLst/>
              <a:rect l="l" t="t" r="r" b="b"/>
              <a:pathLst>
                <a:path w="925829" h="118110">
                  <a:moveTo>
                    <a:pt x="58978" y="0"/>
                  </a:moveTo>
                  <a:lnTo>
                    <a:pt x="36020" y="4634"/>
                  </a:lnTo>
                  <a:lnTo>
                    <a:pt x="17273" y="17275"/>
                  </a:lnTo>
                  <a:lnTo>
                    <a:pt x="4634" y="36025"/>
                  </a:lnTo>
                  <a:lnTo>
                    <a:pt x="0" y="58991"/>
                  </a:lnTo>
                  <a:lnTo>
                    <a:pt x="4634" y="81942"/>
                  </a:lnTo>
                  <a:lnTo>
                    <a:pt x="17273" y="100685"/>
                  </a:lnTo>
                  <a:lnTo>
                    <a:pt x="36020" y="113323"/>
                  </a:lnTo>
                  <a:lnTo>
                    <a:pt x="58978" y="117957"/>
                  </a:lnTo>
                  <a:lnTo>
                    <a:pt x="866228" y="117957"/>
                  </a:lnTo>
                  <a:lnTo>
                    <a:pt x="889181" y="113323"/>
                  </a:lnTo>
                  <a:lnTo>
                    <a:pt x="907929" y="100685"/>
                  </a:lnTo>
                  <a:lnTo>
                    <a:pt x="920571" y="81942"/>
                  </a:lnTo>
                  <a:lnTo>
                    <a:pt x="925207" y="58991"/>
                  </a:lnTo>
                  <a:lnTo>
                    <a:pt x="920571" y="36025"/>
                  </a:lnTo>
                  <a:lnTo>
                    <a:pt x="907929" y="17275"/>
                  </a:lnTo>
                  <a:lnTo>
                    <a:pt x="889181" y="4634"/>
                  </a:lnTo>
                  <a:lnTo>
                    <a:pt x="866228" y="0"/>
                  </a:lnTo>
                  <a:lnTo>
                    <a:pt x="58978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796274" y="2717284"/>
            <a:ext cx="1039494" cy="1279525"/>
            <a:chOff x="2796274" y="2717284"/>
            <a:chExt cx="1039494" cy="1279525"/>
          </a:xfrm>
        </p:grpSpPr>
        <p:sp>
          <p:nvSpPr>
            <p:cNvPr id="20" name="object 20"/>
            <p:cNvSpPr/>
            <p:nvPr/>
          </p:nvSpPr>
          <p:spPr>
            <a:xfrm>
              <a:off x="2813006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79" h="1245870">
                  <a:moveTo>
                    <a:pt x="919302" y="0"/>
                  </a:moveTo>
                  <a:lnTo>
                    <a:pt x="98717" y="0"/>
                  </a:lnTo>
                  <a:lnTo>
                    <a:pt x="60387" y="7791"/>
                  </a:lnTo>
                  <a:lnTo>
                    <a:pt x="28998" y="29005"/>
                  </a:lnTo>
                  <a:lnTo>
                    <a:pt x="7789" y="60398"/>
                  </a:lnTo>
                  <a:lnTo>
                    <a:pt x="0" y="98729"/>
                  </a:lnTo>
                  <a:lnTo>
                    <a:pt x="0" y="1146911"/>
                  </a:lnTo>
                  <a:lnTo>
                    <a:pt x="7789" y="1185248"/>
                  </a:lnTo>
                  <a:lnTo>
                    <a:pt x="28998" y="1216640"/>
                  </a:lnTo>
                  <a:lnTo>
                    <a:pt x="60387" y="1237851"/>
                  </a:lnTo>
                  <a:lnTo>
                    <a:pt x="98717" y="1245641"/>
                  </a:lnTo>
                  <a:lnTo>
                    <a:pt x="919302" y="1245641"/>
                  </a:lnTo>
                  <a:lnTo>
                    <a:pt x="919302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13006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79" h="1245870">
                  <a:moveTo>
                    <a:pt x="919302" y="1245641"/>
                  </a:moveTo>
                  <a:lnTo>
                    <a:pt x="98717" y="1245641"/>
                  </a:lnTo>
                  <a:lnTo>
                    <a:pt x="60387" y="1237851"/>
                  </a:lnTo>
                  <a:lnTo>
                    <a:pt x="28998" y="1216640"/>
                  </a:lnTo>
                  <a:lnTo>
                    <a:pt x="7789" y="1185248"/>
                  </a:lnTo>
                  <a:lnTo>
                    <a:pt x="0" y="1146911"/>
                  </a:lnTo>
                  <a:lnTo>
                    <a:pt x="0" y="98729"/>
                  </a:lnTo>
                  <a:lnTo>
                    <a:pt x="7789" y="60398"/>
                  </a:lnTo>
                  <a:lnTo>
                    <a:pt x="28998" y="29005"/>
                  </a:lnTo>
                  <a:lnTo>
                    <a:pt x="60387" y="7791"/>
                  </a:lnTo>
                  <a:lnTo>
                    <a:pt x="98717" y="0"/>
                  </a:lnTo>
                  <a:lnTo>
                    <a:pt x="919302" y="0"/>
                  </a:lnTo>
                </a:path>
              </a:pathLst>
            </a:custGeom>
            <a:ln w="33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918599" y="2751289"/>
              <a:ext cx="868044" cy="1211580"/>
            </a:xfrm>
            <a:custGeom>
              <a:avLst/>
              <a:gdLst/>
              <a:ahLst/>
              <a:cxnLst/>
              <a:rect l="l" t="t" r="r" b="b"/>
              <a:pathLst>
                <a:path w="868045" h="1211579">
                  <a:moveTo>
                    <a:pt x="867486" y="1185532"/>
                  </a:moveTo>
                  <a:lnTo>
                    <a:pt x="865428" y="1175385"/>
                  </a:lnTo>
                  <a:lnTo>
                    <a:pt x="859840" y="1167091"/>
                  </a:lnTo>
                  <a:lnTo>
                    <a:pt x="851560" y="1161503"/>
                  </a:lnTo>
                  <a:lnTo>
                    <a:pt x="841425" y="1159459"/>
                  </a:lnTo>
                  <a:lnTo>
                    <a:pt x="26060" y="1159459"/>
                  </a:lnTo>
                  <a:lnTo>
                    <a:pt x="15913" y="1161503"/>
                  </a:lnTo>
                  <a:lnTo>
                    <a:pt x="7632" y="1167091"/>
                  </a:lnTo>
                  <a:lnTo>
                    <a:pt x="2044" y="1175385"/>
                  </a:lnTo>
                  <a:lnTo>
                    <a:pt x="0" y="1185532"/>
                  </a:lnTo>
                  <a:lnTo>
                    <a:pt x="2044" y="1195679"/>
                  </a:lnTo>
                  <a:lnTo>
                    <a:pt x="7632" y="1203947"/>
                  </a:lnTo>
                  <a:lnTo>
                    <a:pt x="15913" y="1209535"/>
                  </a:lnTo>
                  <a:lnTo>
                    <a:pt x="26060" y="1211580"/>
                  </a:lnTo>
                  <a:lnTo>
                    <a:pt x="841425" y="1211580"/>
                  </a:lnTo>
                  <a:lnTo>
                    <a:pt x="851560" y="1209535"/>
                  </a:lnTo>
                  <a:lnTo>
                    <a:pt x="859840" y="1203947"/>
                  </a:lnTo>
                  <a:lnTo>
                    <a:pt x="865428" y="1195679"/>
                  </a:lnTo>
                  <a:lnTo>
                    <a:pt x="867486" y="1185532"/>
                  </a:lnTo>
                  <a:close/>
                </a:path>
                <a:path w="868045" h="1211579">
                  <a:moveTo>
                    <a:pt x="867651" y="50292"/>
                  </a:moveTo>
                  <a:lnTo>
                    <a:pt x="863701" y="30721"/>
                  </a:lnTo>
                  <a:lnTo>
                    <a:pt x="852919" y="14732"/>
                  </a:lnTo>
                  <a:lnTo>
                    <a:pt x="836930" y="3949"/>
                  </a:lnTo>
                  <a:lnTo>
                    <a:pt x="817359" y="0"/>
                  </a:lnTo>
                  <a:lnTo>
                    <a:pt x="797775" y="3949"/>
                  </a:lnTo>
                  <a:lnTo>
                    <a:pt x="781799" y="14732"/>
                  </a:lnTo>
                  <a:lnTo>
                    <a:pt x="771017" y="30721"/>
                  </a:lnTo>
                  <a:lnTo>
                    <a:pt x="767067" y="50292"/>
                  </a:lnTo>
                  <a:lnTo>
                    <a:pt x="767067" y="966216"/>
                  </a:lnTo>
                  <a:lnTo>
                    <a:pt x="771017" y="985799"/>
                  </a:lnTo>
                  <a:lnTo>
                    <a:pt x="781799" y="1001776"/>
                  </a:lnTo>
                  <a:lnTo>
                    <a:pt x="797775" y="1012558"/>
                  </a:lnTo>
                  <a:lnTo>
                    <a:pt x="817359" y="1016508"/>
                  </a:lnTo>
                  <a:lnTo>
                    <a:pt x="836930" y="1012558"/>
                  </a:lnTo>
                  <a:lnTo>
                    <a:pt x="852919" y="1001776"/>
                  </a:lnTo>
                  <a:lnTo>
                    <a:pt x="863701" y="985799"/>
                  </a:lnTo>
                  <a:lnTo>
                    <a:pt x="867651" y="966216"/>
                  </a:lnTo>
                  <a:lnTo>
                    <a:pt x="867651" y="50292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97672" y="3780941"/>
              <a:ext cx="925830" cy="118110"/>
            </a:xfrm>
            <a:custGeom>
              <a:avLst/>
              <a:gdLst/>
              <a:ahLst/>
              <a:cxnLst/>
              <a:rect l="l" t="t" r="r" b="b"/>
              <a:pathLst>
                <a:path w="925829" h="118110">
                  <a:moveTo>
                    <a:pt x="58978" y="0"/>
                  </a:moveTo>
                  <a:lnTo>
                    <a:pt x="36020" y="4634"/>
                  </a:lnTo>
                  <a:lnTo>
                    <a:pt x="17273" y="17275"/>
                  </a:lnTo>
                  <a:lnTo>
                    <a:pt x="4634" y="36025"/>
                  </a:lnTo>
                  <a:lnTo>
                    <a:pt x="0" y="58991"/>
                  </a:lnTo>
                  <a:lnTo>
                    <a:pt x="4634" y="81942"/>
                  </a:lnTo>
                  <a:lnTo>
                    <a:pt x="17273" y="100685"/>
                  </a:lnTo>
                  <a:lnTo>
                    <a:pt x="36020" y="113323"/>
                  </a:lnTo>
                  <a:lnTo>
                    <a:pt x="58978" y="117957"/>
                  </a:lnTo>
                  <a:lnTo>
                    <a:pt x="866228" y="117957"/>
                  </a:lnTo>
                  <a:lnTo>
                    <a:pt x="889181" y="113323"/>
                  </a:lnTo>
                  <a:lnTo>
                    <a:pt x="907929" y="100685"/>
                  </a:lnTo>
                  <a:lnTo>
                    <a:pt x="920571" y="81942"/>
                  </a:lnTo>
                  <a:lnTo>
                    <a:pt x="925207" y="58991"/>
                  </a:lnTo>
                  <a:lnTo>
                    <a:pt x="920571" y="36025"/>
                  </a:lnTo>
                  <a:lnTo>
                    <a:pt x="907929" y="17275"/>
                  </a:lnTo>
                  <a:lnTo>
                    <a:pt x="889181" y="4634"/>
                  </a:lnTo>
                  <a:lnTo>
                    <a:pt x="866228" y="0"/>
                  </a:lnTo>
                  <a:lnTo>
                    <a:pt x="58978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656218" y="2717284"/>
            <a:ext cx="1039494" cy="1279525"/>
            <a:chOff x="1656218" y="2717284"/>
            <a:chExt cx="1039494" cy="1279525"/>
          </a:xfrm>
        </p:grpSpPr>
        <p:sp>
          <p:nvSpPr>
            <p:cNvPr id="25" name="object 25"/>
            <p:cNvSpPr/>
            <p:nvPr/>
          </p:nvSpPr>
          <p:spPr>
            <a:xfrm>
              <a:off x="1672950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80" h="1245870">
                  <a:moveTo>
                    <a:pt x="919302" y="0"/>
                  </a:moveTo>
                  <a:lnTo>
                    <a:pt x="98717" y="0"/>
                  </a:lnTo>
                  <a:lnTo>
                    <a:pt x="60387" y="7791"/>
                  </a:lnTo>
                  <a:lnTo>
                    <a:pt x="28998" y="29005"/>
                  </a:lnTo>
                  <a:lnTo>
                    <a:pt x="7789" y="60398"/>
                  </a:lnTo>
                  <a:lnTo>
                    <a:pt x="0" y="98729"/>
                  </a:lnTo>
                  <a:lnTo>
                    <a:pt x="0" y="1146911"/>
                  </a:lnTo>
                  <a:lnTo>
                    <a:pt x="7789" y="1185248"/>
                  </a:lnTo>
                  <a:lnTo>
                    <a:pt x="28998" y="1216640"/>
                  </a:lnTo>
                  <a:lnTo>
                    <a:pt x="60387" y="1237851"/>
                  </a:lnTo>
                  <a:lnTo>
                    <a:pt x="98717" y="1245641"/>
                  </a:lnTo>
                  <a:lnTo>
                    <a:pt x="919302" y="1245641"/>
                  </a:lnTo>
                  <a:lnTo>
                    <a:pt x="919302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72950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80" h="1245870">
                  <a:moveTo>
                    <a:pt x="919302" y="1245641"/>
                  </a:moveTo>
                  <a:lnTo>
                    <a:pt x="98717" y="1245641"/>
                  </a:lnTo>
                  <a:lnTo>
                    <a:pt x="60387" y="1237851"/>
                  </a:lnTo>
                  <a:lnTo>
                    <a:pt x="28998" y="1216640"/>
                  </a:lnTo>
                  <a:lnTo>
                    <a:pt x="7789" y="1185248"/>
                  </a:lnTo>
                  <a:lnTo>
                    <a:pt x="0" y="1146911"/>
                  </a:lnTo>
                  <a:lnTo>
                    <a:pt x="0" y="98729"/>
                  </a:lnTo>
                  <a:lnTo>
                    <a:pt x="7789" y="60398"/>
                  </a:lnTo>
                  <a:lnTo>
                    <a:pt x="28998" y="29005"/>
                  </a:lnTo>
                  <a:lnTo>
                    <a:pt x="60387" y="7791"/>
                  </a:lnTo>
                  <a:lnTo>
                    <a:pt x="98717" y="0"/>
                  </a:lnTo>
                  <a:lnTo>
                    <a:pt x="919302" y="0"/>
                  </a:lnTo>
                </a:path>
              </a:pathLst>
            </a:custGeom>
            <a:ln w="33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78533" y="2751289"/>
              <a:ext cx="868044" cy="1211580"/>
            </a:xfrm>
            <a:custGeom>
              <a:avLst/>
              <a:gdLst/>
              <a:ahLst/>
              <a:cxnLst/>
              <a:rect l="l" t="t" r="r" b="b"/>
              <a:pathLst>
                <a:path w="868044" h="1211579">
                  <a:moveTo>
                    <a:pt x="867486" y="1185532"/>
                  </a:moveTo>
                  <a:lnTo>
                    <a:pt x="865441" y="1175385"/>
                  </a:lnTo>
                  <a:lnTo>
                    <a:pt x="859853" y="1167091"/>
                  </a:lnTo>
                  <a:lnTo>
                    <a:pt x="851573" y="1161503"/>
                  </a:lnTo>
                  <a:lnTo>
                    <a:pt x="841425" y="1159459"/>
                  </a:lnTo>
                  <a:lnTo>
                    <a:pt x="26060" y="1159459"/>
                  </a:lnTo>
                  <a:lnTo>
                    <a:pt x="15925" y="1161503"/>
                  </a:lnTo>
                  <a:lnTo>
                    <a:pt x="7645" y="1167091"/>
                  </a:lnTo>
                  <a:lnTo>
                    <a:pt x="2057" y="1175385"/>
                  </a:lnTo>
                  <a:lnTo>
                    <a:pt x="0" y="1185532"/>
                  </a:lnTo>
                  <a:lnTo>
                    <a:pt x="2057" y="1195679"/>
                  </a:lnTo>
                  <a:lnTo>
                    <a:pt x="7645" y="1203947"/>
                  </a:lnTo>
                  <a:lnTo>
                    <a:pt x="15925" y="1209535"/>
                  </a:lnTo>
                  <a:lnTo>
                    <a:pt x="26060" y="1211580"/>
                  </a:lnTo>
                  <a:lnTo>
                    <a:pt x="841425" y="1211580"/>
                  </a:lnTo>
                  <a:lnTo>
                    <a:pt x="851573" y="1209535"/>
                  </a:lnTo>
                  <a:lnTo>
                    <a:pt x="859853" y="1203947"/>
                  </a:lnTo>
                  <a:lnTo>
                    <a:pt x="865441" y="1195679"/>
                  </a:lnTo>
                  <a:lnTo>
                    <a:pt x="867486" y="1185532"/>
                  </a:lnTo>
                  <a:close/>
                </a:path>
                <a:path w="868044" h="1211579">
                  <a:moveTo>
                    <a:pt x="867664" y="50292"/>
                  </a:moveTo>
                  <a:lnTo>
                    <a:pt x="863701" y="30721"/>
                  </a:lnTo>
                  <a:lnTo>
                    <a:pt x="852932" y="14732"/>
                  </a:lnTo>
                  <a:lnTo>
                    <a:pt x="836942" y="3949"/>
                  </a:lnTo>
                  <a:lnTo>
                    <a:pt x="817372" y="0"/>
                  </a:lnTo>
                  <a:lnTo>
                    <a:pt x="797788" y="3949"/>
                  </a:lnTo>
                  <a:lnTo>
                    <a:pt x="781812" y="14732"/>
                  </a:lnTo>
                  <a:lnTo>
                    <a:pt x="771029" y="30721"/>
                  </a:lnTo>
                  <a:lnTo>
                    <a:pt x="767080" y="50292"/>
                  </a:lnTo>
                  <a:lnTo>
                    <a:pt x="767080" y="966216"/>
                  </a:lnTo>
                  <a:lnTo>
                    <a:pt x="771029" y="985799"/>
                  </a:lnTo>
                  <a:lnTo>
                    <a:pt x="781812" y="1001776"/>
                  </a:lnTo>
                  <a:lnTo>
                    <a:pt x="797788" y="1012558"/>
                  </a:lnTo>
                  <a:lnTo>
                    <a:pt x="817372" y="1016508"/>
                  </a:lnTo>
                  <a:lnTo>
                    <a:pt x="836942" y="1012558"/>
                  </a:lnTo>
                  <a:lnTo>
                    <a:pt x="852932" y="1001776"/>
                  </a:lnTo>
                  <a:lnTo>
                    <a:pt x="863701" y="985799"/>
                  </a:lnTo>
                  <a:lnTo>
                    <a:pt x="867664" y="966216"/>
                  </a:lnTo>
                  <a:lnTo>
                    <a:pt x="867664" y="50292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57616" y="3780941"/>
              <a:ext cx="925830" cy="118110"/>
            </a:xfrm>
            <a:custGeom>
              <a:avLst/>
              <a:gdLst/>
              <a:ahLst/>
              <a:cxnLst/>
              <a:rect l="l" t="t" r="r" b="b"/>
              <a:pathLst>
                <a:path w="925830" h="118110">
                  <a:moveTo>
                    <a:pt x="58978" y="0"/>
                  </a:moveTo>
                  <a:lnTo>
                    <a:pt x="36020" y="4634"/>
                  </a:lnTo>
                  <a:lnTo>
                    <a:pt x="17273" y="17275"/>
                  </a:lnTo>
                  <a:lnTo>
                    <a:pt x="4634" y="36025"/>
                  </a:lnTo>
                  <a:lnTo>
                    <a:pt x="0" y="58991"/>
                  </a:lnTo>
                  <a:lnTo>
                    <a:pt x="4634" y="81942"/>
                  </a:lnTo>
                  <a:lnTo>
                    <a:pt x="17273" y="100685"/>
                  </a:lnTo>
                  <a:lnTo>
                    <a:pt x="36020" y="113323"/>
                  </a:lnTo>
                  <a:lnTo>
                    <a:pt x="58978" y="117957"/>
                  </a:lnTo>
                  <a:lnTo>
                    <a:pt x="866228" y="117957"/>
                  </a:lnTo>
                  <a:lnTo>
                    <a:pt x="889181" y="113323"/>
                  </a:lnTo>
                  <a:lnTo>
                    <a:pt x="907929" y="100685"/>
                  </a:lnTo>
                  <a:lnTo>
                    <a:pt x="920571" y="81942"/>
                  </a:lnTo>
                  <a:lnTo>
                    <a:pt x="925207" y="58991"/>
                  </a:lnTo>
                  <a:lnTo>
                    <a:pt x="920571" y="36025"/>
                  </a:lnTo>
                  <a:lnTo>
                    <a:pt x="907929" y="17275"/>
                  </a:lnTo>
                  <a:lnTo>
                    <a:pt x="889181" y="4634"/>
                  </a:lnTo>
                  <a:lnTo>
                    <a:pt x="866228" y="0"/>
                  </a:lnTo>
                  <a:lnTo>
                    <a:pt x="58978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17612" y="2717284"/>
            <a:ext cx="1039494" cy="1279525"/>
            <a:chOff x="517612" y="2717284"/>
            <a:chExt cx="1039494" cy="1279525"/>
          </a:xfrm>
        </p:grpSpPr>
        <p:sp>
          <p:nvSpPr>
            <p:cNvPr id="30" name="object 30"/>
            <p:cNvSpPr/>
            <p:nvPr/>
          </p:nvSpPr>
          <p:spPr>
            <a:xfrm>
              <a:off x="534344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80" h="1245870">
                  <a:moveTo>
                    <a:pt x="919302" y="0"/>
                  </a:moveTo>
                  <a:lnTo>
                    <a:pt x="98717" y="0"/>
                  </a:lnTo>
                  <a:lnTo>
                    <a:pt x="60387" y="7791"/>
                  </a:lnTo>
                  <a:lnTo>
                    <a:pt x="28998" y="29005"/>
                  </a:lnTo>
                  <a:lnTo>
                    <a:pt x="7789" y="60398"/>
                  </a:lnTo>
                  <a:lnTo>
                    <a:pt x="0" y="98729"/>
                  </a:lnTo>
                  <a:lnTo>
                    <a:pt x="0" y="1146911"/>
                  </a:lnTo>
                  <a:lnTo>
                    <a:pt x="7789" y="1185248"/>
                  </a:lnTo>
                  <a:lnTo>
                    <a:pt x="28998" y="1216640"/>
                  </a:lnTo>
                  <a:lnTo>
                    <a:pt x="60387" y="1237851"/>
                  </a:lnTo>
                  <a:lnTo>
                    <a:pt x="98717" y="1245641"/>
                  </a:lnTo>
                  <a:lnTo>
                    <a:pt x="919302" y="1245641"/>
                  </a:lnTo>
                  <a:lnTo>
                    <a:pt x="919302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34344" y="2734016"/>
              <a:ext cx="919480" cy="1245870"/>
            </a:xfrm>
            <a:custGeom>
              <a:avLst/>
              <a:gdLst/>
              <a:ahLst/>
              <a:cxnLst/>
              <a:rect l="l" t="t" r="r" b="b"/>
              <a:pathLst>
                <a:path w="919480" h="1245870">
                  <a:moveTo>
                    <a:pt x="919302" y="1245641"/>
                  </a:moveTo>
                  <a:lnTo>
                    <a:pt x="98717" y="1245641"/>
                  </a:lnTo>
                  <a:lnTo>
                    <a:pt x="60387" y="1237851"/>
                  </a:lnTo>
                  <a:lnTo>
                    <a:pt x="28998" y="1216640"/>
                  </a:lnTo>
                  <a:lnTo>
                    <a:pt x="7789" y="1185248"/>
                  </a:lnTo>
                  <a:lnTo>
                    <a:pt x="0" y="1146911"/>
                  </a:lnTo>
                  <a:lnTo>
                    <a:pt x="0" y="98729"/>
                  </a:lnTo>
                  <a:lnTo>
                    <a:pt x="7789" y="60398"/>
                  </a:lnTo>
                  <a:lnTo>
                    <a:pt x="28998" y="29005"/>
                  </a:lnTo>
                  <a:lnTo>
                    <a:pt x="60387" y="7791"/>
                  </a:lnTo>
                  <a:lnTo>
                    <a:pt x="98717" y="0"/>
                  </a:lnTo>
                  <a:lnTo>
                    <a:pt x="919302" y="0"/>
                  </a:lnTo>
                </a:path>
              </a:pathLst>
            </a:custGeom>
            <a:ln w="33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9927" y="2751289"/>
              <a:ext cx="868044" cy="1211580"/>
            </a:xfrm>
            <a:custGeom>
              <a:avLst/>
              <a:gdLst/>
              <a:ahLst/>
              <a:cxnLst/>
              <a:rect l="l" t="t" r="r" b="b"/>
              <a:pathLst>
                <a:path w="868044" h="1211579">
                  <a:moveTo>
                    <a:pt x="867486" y="1185532"/>
                  </a:moveTo>
                  <a:lnTo>
                    <a:pt x="865441" y="1175385"/>
                  </a:lnTo>
                  <a:lnTo>
                    <a:pt x="859853" y="1167091"/>
                  </a:lnTo>
                  <a:lnTo>
                    <a:pt x="851573" y="1161503"/>
                  </a:lnTo>
                  <a:lnTo>
                    <a:pt x="841425" y="1159459"/>
                  </a:lnTo>
                  <a:lnTo>
                    <a:pt x="26060" y="1159459"/>
                  </a:lnTo>
                  <a:lnTo>
                    <a:pt x="15925" y="1161503"/>
                  </a:lnTo>
                  <a:lnTo>
                    <a:pt x="7645" y="1167091"/>
                  </a:lnTo>
                  <a:lnTo>
                    <a:pt x="2057" y="1175385"/>
                  </a:lnTo>
                  <a:lnTo>
                    <a:pt x="0" y="1185532"/>
                  </a:lnTo>
                  <a:lnTo>
                    <a:pt x="2057" y="1195679"/>
                  </a:lnTo>
                  <a:lnTo>
                    <a:pt x="7645" y="1203947"/>
                  </a:lnTo>
                  <a:lnTo>
                    <a:pt x="15925" y="1209535"/>
                  </a:lnTo>
                  <a:lnTo>
                    <a:pt x="26060" y="1211580"/>
                  </a:lnTo>
                  <a:lnTo>
                    <a:pt x="841425" y="1211580"/>
                  </a:lnTo>
                  <a:lnTo>
                    <a:pt x="851573" y="1209535"/>
                  </a:lnTo>
                  <a:lnTo>
                    <a:pt x="859853" y="1203947"/>
                  </a:lnTo>
                  <a:lnTo>
                    <a:pt x="865441" y="1195679"/>
                  </a:lnTo>
                  <a:lnTo>
                    <a:pt x="867486" y="1185532"/>
                  </a:lnTo>
                  <a:close/>
                </a:path>
                <a:path w="868044" h="1211579">
                  <a:moveTo>
                    <a:pt x="867664" y="50292"/>
                  </a:moveTo>
                  <a:lnTo>
                    <a:pt x="863701" y="30721"/>
                  </a:lnTo>
                  <a:lnTo>
                    <a:pt x="852932" y="14732"/>
                  </a:lnTo>
                  <a:lnTo>
                    <a:pt x="836942" y="3949"/>
                  </a:lnTo>
                  <a:lnTo>
                    <a:pt x="817372" y="0"/>
                  </a:lnTo>
                  <a:lnTo>
                    <a:pt x="797788" y="3949"/>
                  </a:lnTo>
                  <a:lnTo>
                    <a:pt x="781799" y="14732"/>
                  </a:lnTo>
                  <a:lnTo>
                    <a:pt x="771029" y="30721"/>
                  </a:lnTo>
                  <a:lnTo>
                    <a:pt x="767080" y="50292"/>
                  </a:lnTo>
                  <a:lnTo>
                    <a:pt x="767080" y="966216"/>
                  </a:lnTo>
                  <a:lnTo>
                    <a:pt x="771029" y="985799"/>
                  </a:lnTo>
                  <a:lnTo>
                    <a:pt x="781799" y="1001776"/>
                  </a:lnTo>
                  <a:lnTo>
                    <a:pt x="797788" y="1012558"/>
                  </a:lnTo>
                  <a:lnTo>
                    <a:pt x="817372" y="1016508"/>
                  </a:lnTo>
                  <a:lnTo>
                    <a:pt x="836942" y="1012558"/>
                  </a:lnTo>
                  <a:lnTo>
                    <a:pt x="852932" y="1001776"/>
                  </a:lnTo>
                  <a:lnTo>
                    <a:pt x="863701" y="985799"/>
                  </a:lnTo>
                  <a:lnTo>
                    <a:pt x="867664" y="966216"/>
                  </a:lnTo>
                  <a:lnTo>
                    <a:pt x="867664" y="50292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19009" y="3780941"/>
              <a:ext cx="925830" cy="118110"/>
            </a:xfrm>
            <a:custGeom>
              <a:avLst/>
              <a:gdLst/>
              <a:ahLst/>
              <a:cxnLst/>
              <a:rect l="l" t="t" r="r" b="b"/>
              <a:pathLst>
                <a:path w="925830" h="118110">
                  <a:moveTo>
                    <a:pt x="58978" y="0"/>
                  </a:moveTo>
                  <a:lnTo>
                    <a:pt x="36020" y="4634"/>
                  </a:lnTo>
                  <a:lnTo>
                    <a:pt x="17273" y="17275"/>
                  </a:lnTo>
                  <a:lnTo>
                    <a:pt x="4634" y="36025"/>
                  </a:lnTo>
                  <a:lnTo>
                    <a:pt x="0" y="58991"/>
                  </a:lnTo>
                  <a:lnTo>
                    <a:pt x="4634" y="81942"/>
                  </a:lnTo>
                  <a:lnTo>
                    <a:pt x="17273" y="100685"/>
                  </a:lnTo>
                  <a:lnTo>
                    <a:pt x="36020" y="113323"/>
                  </a:lnTo>
                  <a:lnTo>
                    <a:pt x="58978" y="117957"/>
                  </a:lnTo>
                  <a:lnTo>
                    <a:pt x="866228" y="117957"/>
                  </a:lnTo>
                  <a:lnTo>
                    <a:pt x="889181" y="113323"/>
                  </a:lnTo>
                  <a:lnTo>
                    <a:pt x="907929" y="100685"/>
                  </a:lnTo>
                  <a:lnTo>
                    <a:pt x="920571" y="81942"/>
                  </a:lnTo>
                  <a:lnTo>
                    <a:pt x="925207" y="58991"/>
                  </a:lnTo>
                  <a:lnTo>
                    <a:pt x="920571" y="36025"/>
                  </a:lnTo>
                  <a:lnTo>
                    <a:pt x="907929" y="17275"/>
                  </a:lnTo>
                  <a:lnTo>
                    <a:pt x="889181" y="4634"/>
                  </a:lnTo>
                  <a:lnTo>
                    <a:pt x="866228" y="0"/>
                  </a:lnTo>
                  <a:lnTo>
                    <a:pt x="58978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50788" y="3212580"/>
            <a:ext cx="561975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b="1" spc="125" dirty="0">
                <a:solidFill>
                  <a:srgbClr val="FFFFFF"/>
                </a:solidFill>
                <a:latin typeface="Calibri"/>
                <a:cs typeface="Calibri"/>
              </a:rPr>
              <a:t>ENGLISH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944296" y="3115688"/>
            <a:ext cx="440055" cy="354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4450">
              <a:lnSpc>
                <a:spcPts val="1019"/>
              </a:lnSpc>
              <a:spcBef>
                <a:spcPts val="114"/>
              </a:spcBef>
            </a:pPr>
            <a:r>
              <a:rPr sz="900" b="1" spc="75" dirty="0">
                <a:solidFill>
                  <a:srgbClr val="FFFFFF"/>
                </a:solidFill>
                <a:latin typeface="Calibri"/>
                <a:cs typeface="Calibri"/>
              </a:rPr>
              <a:t>MATH</a:t>
            </a:r>
            <a:endParaRPr sz="900">
              <a:latin typeface="Calibri"/>
              <a:cs typeface="Calibri"/>
            </a:endParaRPr>
          </a:p>
          <a:p>
            <a:pPr marL="12700" marR="5080" indent="2540">
              <a:lnSpc>
                <a:spcPts val="770"/>
              </a:lnSpc>
              <a:spcBef>
                <a:spcPts val="30"/>
              </a:spcBef>
            </a:pP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(Algebra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 or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higher)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92694" y="2937280"/>
            <a:ext cx="640080" cy="7112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 marR="5080" indent="-4445" algn="just">
              <a:lnSpc>
                <a:spcPts val="1019"/>
              </a:lnSpc>
              <a:spcBef>
                <a:spcPts val="200"/>
              </a:spcBef>
            </a:pPr>
            <a:r>
              <a:rPr sz="900" b="1" spc="85" dirty="0">
                <a:solidFill>
                  <a:srgbClr val="FFFFFF"/>
                </a:solidFill>
                <a:latin typeface="Calibri"/>
                <a:cs typeface="Calibri"/>
              </a:rPr>
              <a:t>NATURAL/ </a:t>
            </a:r>
            <a:r>
              <a:rPr sz="900" b="1" spc="130" dirty="0">
                <a:solidFill>
                  <a:srgbClr val="FFFFFF"/>
                </a:solidFill>
                <a:latin typeface="Calibri"/>
                <a:cs typeface="Calibri"/>
              </a:rPr>
              <a:t>PHYSICAL </a:t>
            </a:r>
            <a:r>
              <a:rPr sz="900" spc="130" dirty="0">
                <a:solidFill>
                  <a:srgbClr val="FFFFFF"/>
                </a:solidFill>
                <a:latin typeface="Calibri"/>
                <a:cs typeface="Calibri"/>
              </a:rPr>
              <a:t>SCIENCE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ts val="665"/>
              </a:lnSpc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(Including</a:t>
            </a:r>
            <a:r>
              <a:rPr sz="700" spc="4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endParaRPr sz="700">
              <a:latin typeface="Calibri"/>
              <a:cs typeface="Calibri"/>
            </a:endParaRPr>
          </a:p>
          <a:p>
            <a:pPr marL="81280" marR="74295" algn="ctr">
              <a:lnSpc>
                <a:spcPts val="770"/>
              </a:lnSpc>
              <a:spcBef>
                <a:spcPts val="45"/>
              </a:spcBef>
            </a:pP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Calibri"/>
                <a:cs typeface="Calibri"/>
              </a:rPr>
              <a:t>lab,</a:t>
            </a:r>
            <a:r>
              <a:rPr sz="7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7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offered)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061288" y="3066833"/>
            <a:ext cx="773430" cy="4521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025"/>
              </a:lnSpc>
              <a:spcBef>
                <a:spcPts val="114"/>
              </a:spcBef>
            </a:pPr>
            <a:r>
              <a:rPr sz="900" b="1" spc="95" dirty="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endParaRPr sz="900">
              <a:latin typeface="Calibri"/>
              <a:cs typeface="Calibri"/>
            </a:endParaRPr>
          </a:p>
          <a:p>
            <a:pPr marL="26034" marR="20320" algn="ctr">
              <a:lnSpc>
                <a:spcPts val="760"/>
              </a:lnSpc>
              <a:spcBef>
                <a:spcPts val="35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(English,</a:t>
            </a:r>
            <a:r>
              <a:rPr sz="7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Calibri"/>
                <a:cs typeface="Calibri"/>
              </a:rPr>
              <a:t>math</a:t>
            </a:r>
            <a:r>
              <a:rPr sz="7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7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natural/physical</a:t>
            </a:r>
            <a:r>
              <a:rPr sz="7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science)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17199" y="3113724"/>
            <a:ext cx="560070" cy="29527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42545">
              <a:lnSpc>
                <a:spcPts val="1019"/>
              </a:lnSpc>
              <a:spcBef>
                <a:spcPts val="200"/>
              </a:spcBef>
            </a:pPr>
            <a:r>
              <a:rPr sz="900" b="1" spc="125" dirty="0">
                <a:solidFill>
                  <a:srgbClr val="FFFFFF"/>
                </a:solidFill>
                <a:latin typeface="Calibri"/>
                <a:cs typeface="Calibri"/>
              </a:rPr>
              <a:t>SOCIAL </a:t>
            </a:r>
            <a:r>
              <a:rPr sz="900" b="1" spc="145" dirty="0">
                <a:solidFill>
                  <a:srgbClr val="FFFFFF"/>
                </a:solidFill>
                <a:latin typeface="Calibri"/>
                <a:cs typeface="Calibri"/>
              </a:rPr>
              <a:t>SCIENCE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22474" y="2904892"/>
            <a:ext cx="825500" cy="7759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9530" marR="42545" algn="ctr">
              <a:lnSpc>
                <a:spcPts val="1019"/>
              </a:lnSpc>
              <a:spcBef>
                <a:spcPts val="200"/>
              </a:spcBef>
            </a:pPr>
            <a:r>
              <a:rPr sz="900" b="1" spc="75" dirty="0">
                <a:solidFill>
                  <a:srgbClr val="FFFFFF"/>
                </a:solidFill>
                <a:latin typeface="Calibri"/>
                <a:cs typeface="Calibri"/>
              </a:rPr>
              <a:t>ADDITIONAL </a:t>
            </a:r>
            <a:r>
              <a:rPr sz="900" b="1" spc="125" dirty="0">
                <a:solidFill>
                  <a:srgbClr val="FFFFFF"/>
                </a:solidFill>
                <a:latin typeface="Calibri"/>
                <a:cs typeface="Calibri"/>
              </a:rPr>
              <a:t>COURSES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ts val="665"/>
              </a:lnSpc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(Any</a:t>
            </a:r>
            <a:r>
              <a:rPr sz="7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r>
              <a:rPr sz="7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listed</a:t>
            </a:r>
            <a:endParaRPr sz="700">
              <a:latin typeface="Calibri"/>
              <a:cs typeface="Calibri"/>
            </a:endParaRPr>
          </a:p>
          <a:p>
            <a:pPr marL="12700" marR="5080" indent="-1905" algn="ctr">
              <a:lnSpc>
                <a:spcPts val="770"/>
              </a:lnSpc>
              <a:spcBef>
                <a:spcPts val="45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7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7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left,</a:t>
            </a:r>
            <a:r>
              <a:rPr sz="7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foreign</a:t>
            </a:r>
            <a:r>
              <a:rPr sz="7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language</a:t>
            </a:r>
            <a:r>
              <a:rPr sz="700" spc="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7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comparative</a:t>
            </a:r>
            <a:r>
              <a:rPr sz="7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religion/philosophy)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9813" y="3988643"/>
            <a:ext cx="6575425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340">
              <a:lnSpc>
                <a:spcPct val="100000"/>
              </a:lnSpc>
              <a:spcBef>
                <a:spcPts val="100"/>
              </a:spcBef>
              <a:tabLst>
                <a:tab pos="1434465" algn="l"/>
                <a:tab pos="2586355" algn="l"/>
                <a:tab pos="3689985" algn="l"/>
                <a:tab pos="4858385" algn="l"/>
                <a:tab pos="5993765" algn="l"/>
              </a:tabLst>
            </a:pPr>
            <a:r>
              <a:rPr sz="1200" b="1" spc="145" dirty="0">
                <a:solidFill>
                  <a:srgbClr val="AA2C1C"/>
                </a:solidFill>
                <a:latin typeface="Calibri"/>
                <a:cs typeface="Calibri"/>
              </a:rPr>
              <a:t>3</a:t>
            </a:r>
            <a:r>
              <a:rPr sz="1200" b="1" spc="30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1200" b="1" spc="90" dirty="0">
                <a:solidFill>
                  <a:srgbClr val="AA2C1C"/>
                </a:solidFill>
                <a:latin typeface="Calibri"/>
                <a:cs typeface="Calibri"/>
              </a:rPr>
              <a:t>years</a:t>
            </a:r>
            <a:r>
              <a:rPr sz="1200" b="1" dirty="0">
                <a:solidFill>
                  <a:srgbClr val="AA2C1C"/>
                </a:solidFill>
                <a:latin typeface="Calibri"/>
                <a:cs typeface="Calibri"/>
              </a:rPr>
              <a:t>	</a:t>
            </a:r>
            <a:r>
              <a:rPr sz="1200" b="1" spc="105" dirty="0">
                <a:solidFill>
                  <a:srgbClr val="AA2C1C"/>
                </a:solidFill>
                <a:latin typeface="Calibri"/>
                <a:cs typeface="Calibri"/>
              </a:rPr>
              <a:t>2</a:t>
            </a:r>
            <a:r>
              <a:rPr sz="1200" b="1" spc="30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1200" b="1" spc="100" dirty="0">
                <a:solidFill>
                  <a:srgbClr val="AA2C1C"/>
                </a:solidFill>
                <a:latin typeface="Calibri"/>
                <a:cs typeface="Calibri"/>
              </a:rPr>
              <a:t>years</a:t>
            </a:r>
            <a:r>
              <a:rPr sz="1200" b="1" dirty="0">
                <a:solidFill>
                  <a:srgbClr val="AA2C1C"/>
                </a:solidFill>
                <a:latin typeface="Calibri"/>
                <a:cs typeface="Calibri"/>
              </a:rPr>
              <a:t>	</a:t>
            </a:r>
            <a:r>
              <a:rPr sz="1200" b="1" spc="105" dirty="0">
                <a:solidFill>
                  <a:srgbClr val="AA2C1C"/>
                </a:solidFill>
                <a:latin typeface="Calibri"/>
                <a:cs typeface="Calibri"/>
              </a:rPr>
              <a:t>2</a:t>
            </a:r>
            <a:r>
              <a:rPr sz="1200" b="1" spc="30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1200" b="1" spc="100" dirty="0">
                <a:solidFill>
                  <a:srgbClr val="AA2C1C"/>
                </a:solidFill>
                <a:latin typeface="Calibri"/>
                <a:cs typeface="Calibri"/>
              </a:rPr>
              <a:t>years</a:t>
            </a:r>
            <a:r>
              <a:rPr sz="1200" b="1" dirty="0">
                <a:solidFill>
                  <a:srgbClr val="AA2C1C"/>
                </a:solidFill>
                <a:latin typeface="Calibri"/>
                <a:cs typeface="Calibri"/>
              </a:rPr>
              <a:t>	</a:t>
            </a:r>
            <a:r>
              <a:rPr sz="1200" b="1" spc="145" dirty="0">
                <a:solidFill>
                  <a:srgbClr val="AA2C1C"/>
                </a:solidFill>
                <a:latin typeface="Calibri"/>
                <a:cs typeface="Calibri"/>
              </a:rPr>
              <a:t>3</a:t>
            </a:r>
            <a:r>
              <a:rPr sz="1200" b="1" spc="30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1200" b="1" spc="100" dirty="0">
                <a:solidFill>
                  <a:srgbClr val="AA2C1C"/>
                </a:solidFill>
                <a:latin typeface="Calibri"/>
                <a:cs typeface="Calibri"/>
              </a:rPr>
              <a:t>years</a:t>
            </a:r>
            <a:r>
              <a:rPr sz="1200" b="1" dirty="0">
                <a:solidFill>
                  <a:srgbClr val="AA2C1C"/>
                </a:solidFill>
                <a:latin typeface="Calibri"/>
                <a:cs typeface="Calibri"/>
              </a:rPr>
              <a:t>	</a:t>
            </a:r>
            <a:r>
              <a:rPr sz="1200" b="1" spc="105" dirty="0">
                <a:solidFill>
                  <a:srgbClr val="AA2C1C"/>
                </a:solidFill>
                <a:latin typeface="Calibri"/>
                <a:cs typeface="Calibri"/>
              </a:rPr>
              <a:t>2</a:t>
            </a:r>
            <a:r>
              <a:rPr sz="1200" b="1" spc="30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1200" b="1" spc="100" dirty="0">
                <a:solidFill>
                  <a:srgbClr val="AA2C1C"/>
                </a:solidFill>
                <a:latin typeface="Calibri"/>
                <a:cs typeface="Calibri"/>
              </a:rPr>
              <a:t>years</a:t>
            </a:r>
            <a:r>
              <a:rPr sz="1200" b="1" dirty="0">
                <a:solidFill>
                  <a:srgbClr val="AA2C1C"/>
                </a:solidFill>
                <a:latin typeface="Calibri"/>
                <a:cs typeface="Calibri"/>
              </a:rPr>
              <a:t>	</a:t>
            </a:r>
            <a:r>
              <a:rPr sz="1200" b="1" spc="160" dirty="0">
                <a:solidFill>
                  <a:srgbClr val="AA2C1C"/>
                </a:solidFill>
                <a:latin typeface="Calibri"/>
                <a:cs typeface="Calibri"/>
              </a:rPr>
              <a:t>4</a:t>
            </a:r>
            <a:r>
              <a:rPr sz="1200" b="1" spc="30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1200" b="1" spc="100" dirty="0">
                <a:solidFill>
                  <a:srgbClr val="AA2C1C"/>
                </a:solidFill>
                <a:latin typeface="Calibri"/>
                <a:cs typeface="Calibri"/>
              </a:rPr>
              <a:t>years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Calibri"/>
              <a:cs typeface="Calibri"/>
            </a:endParaRPr>
          </a:p>
          <a:p>
            <a:pPr marL="165100" marR="26034" indent="-153035">
              <a:lnSpc>
                <a:spcPts val="1100"/>
              </a:lnSpc>
              <a:buFont typeface="Calibri"/>
              <a:buAutoNum type="arabicPeriod" startAt="2"/>
              <a:tabLst>
                <a:tab pos="165735" algn="l"/>
              </a:tabLst>
            </a:pPr>
            <a:r>
              <a:rPr sz="900" spc="55" dirty="0">
                <a:latin typeface="Calibri"/>
                <a:cs typeface="Calibri"/>
              </a:rPr>
              <a:t>Earn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SAT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combined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score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ACT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sum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score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matches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core-</a:t>
            </a:r>
            <a:r>
              <a:rPr sz="900" spc="60" dirty="0">
                <a:latin typeface="Calibri"/>
                <a:cs typeface="Calibri"/>
              </a:rPr>
              <a:t>course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GPA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(minimum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2.200)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full-</a:t>
            </a:r>
            <a:r>
              <a:rPr sz="900" dirty="0">
                <a:latin typeface="Calibri"/>
                <a:cs typeface="Calibri"/>
              </a:rPr>
              <a:t> qualifier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sliding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scale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(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</a:rPr>
              <a:t>see</a:t>
            </a:r>
            <a:r>
              <a:rPr sz="950" b="1" spc="17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18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</a:rPr>
              <a:t>26</a:t>
            </a:r>
            <a:r>
              <a:rPr sz="900" spc="60" dirty="0">
                <a:latin typeface="Calibri"/>
                <a:cs typeface="Calibri"/>
              </a:rPr>
              <a:t>).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regarding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test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scores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found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at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on.ncaa.com/COVID19_Fall2022</a:t>
            </a:r>
            <a:r>
              <a:rPr sz="900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65100" indent="-153035">
              <a:lnSpc>
                <a:spcPct val="100000"/>
              </a:lnSpc>
              <a:spcBef>
                <a:spcPts val="680"/>
              </a:spcBef>
              <a:buFont typeface="Calibri"/>
              <a:buAutoNum type="arabicPeriod" startAt="2"/>
              <a:tabLst>
                <a:tab pos="165735" algn="l"/>
              </a:tabLst>
            </a:pPr>
            <a:r>
              <a:rPr sz="900" spc="50" dirty="0">
                <a:latin typeface="Calibri"/>
                <a:cs typeface="Calibri"/>
              </a:rPr>
              <a:t>Submit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proof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graduation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Center.</a:t>
            </a:r>
            <a:endParaRPr sz="900">
              <a:latin typeface="Calibri"/>
              <a:cs typeface="Calibri"/>
            </a:endParaRPr>
          </a:p>
          <a:p>
            <a:pPr marL="12700" marR="5080" algn="just">
              <a:lnSpc>
                <a:spcPct val="101800"/>
              </a:lnSpc>
              <a:spcBef>
                <a:spcPts val="700"/>
              </a:spcBef>
            </a:pPr>
            <a:r>
              <a:rPr sz="900" spc="50" dirty="0">
                <a:latin typeface="Calibri"/>
                <a:cs typeface="Calibri"/>
              </a:rPr>
              <a:t>Student-</a:t>
            </a:r>
            <a:r>
              <a:rPr sz="900" dirty="0">
                <a:latin typeface="Calibri"/>
                <a:cs typeface="Calibri"/>
              </a:rPr>
              <a:t>athletes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enrolling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member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Aug.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85" dirty="0">
                <a:latin typeface="Calibri"/>
                <a:cs typeface="Calibri"/>
              </a:rPr>
              <a:t>1,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2021,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later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qualifier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standards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will</a:t>
            </a:r>
            <a:r>
              <a:rPr sz="900" dirty="0">
                <a:latin typeface="Calibri"/>
                <a:cs typeface="Calibri"/>
              </a:rPr>
              <a:t> be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deemed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partial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qualifiers.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partial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qualifiers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athletics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scholarship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practice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during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their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first year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full-</a:t>
            </a:r>
            <a:r>
              <a:rPr sz="900" spc="50" dirty="0">
                <a:latin typeface="Calibri"/>
                <a:cs typeface="Calibri"/>
              </a:rPr>
              <a:t>time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enrollment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NOT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compete.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1" name="object 41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39964" y="1579057"/>
            <a:ext cx="1877823" cy="935975"/>
          </a:xfrm>
          <a:prstGeom prst="rect">
            <a:avLst/>
          </a:prstGeom>
        </p:spPr>
      </p:pic>
      <p:pic>
        <p:nvPicPr>
          <p:cNvPr id="42" name="object 42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19328" y="1246200"/>
            <a:ext cx="132565" cy="161185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5398166" y="1243541"/>
            <a:ext cx="407034" cy="167005"/>
            <a:chOff x="5398166" y="1243541"/>
            <a:chExt cx="407034" cy="167005"/>
          </a:xfrm>
        </p:grpSpPr>
        <p:sp>
          <p:nvSpPr>
            <p:cNvPr id="44" name="object 44"/>
            <p:cNvSpPr/>
            <p:nvPr/>
          </p:nvSpPr>
          <p:spPr>
            <a:xfrm>
              <a:off x="5398166" y="1246200"/>
              <a:ext cx="13970" cy="161290"/>
            </a:xfrm>
            <a:custGeom>
              <a:avLst/>
              <a:gdLst/>
              <a:ahLst/>
              <a:cxnLst/>
              <a:rect l="l" t="t" r="r" b="b"/>
              <a:pathLst>
                <a:path w="13970" h="161290">
                  <a:moveTo>
                    <a:pt x="13736" y="161185"/>
                  </a:moveTo>
                  <a:lnTo>
                    <a:pt x="0" y="161185"/>
                  </a:lnTo>
                  <a:lnTo>
                    <a:pt x="0" y="0"/>
                  </a:lnTo>
                  <a:lnTo>
                    <a:pt x="13736" y="0"/>
                  </a:lnTo>
                  <a:lnTo>
                    <a:pt x="13736" y="1611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>
              <a:hlinkClick r:id="rId4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47571" y="1246199"/>
              <a:ext cx="148719" cy="16118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631959" y="1246200"/>
              <a:ext cx="13970" cy="161290"/>
            </a:xfrm>
            <a:custGeom>
              <a:avLst/>
              <a:gdLst/>
              <a:ahLst/>
              <a:cxnLst/>
              <a:rect l="l" t="t" r="r" b="b"/>
              <a:pathLst>
                <a:path w="13970" h="161290">
                  <a:moveTo>
                    <a:pt x="13736" y="161185"/>
                  </a:moveTo>
                  <a:lnTo>
                    <a:pt x="0" y="161185"/>
                  </a:lnTo>
                  <a:lnTo>
                    <a:pt x="0" y="0"/>
                  </a:lnTo>
                  <a:lnTo>
                    <a:pt x="13736" y="0"/>
                  </a:lnTo>
                  <a:lnTo>
                    <a:pt x="13736" y="1611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>
              <a:hlinkClick r:id="rId4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8838" y="1243541"/>
              <a:ext cx="115937" cy="166740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5849842" y="1246200"/>
            <a:ext cx="13970" cy="161290"/>
          </a:xfrm>
          <a:custGeom>
            <a:avLst/>
            <a:gdLst/>
            <a:ahLst/>
            <a:cxnLst/>
            <a:rect l="l" t="t" r="r" b="b"/>
            <a:pathLst>
              <a:path w="13970" h="161290">
                <a:moveTo>
                  <a:pt x="13741" y="161185"/>
                </a:moveTo>
                <a:lnTo>
                  <a:pt x="0" y="161185"/>
                </a:lnTo>
                <a:lnTo>
                  <a:pt x="0" y="0"/>
                </a:lnTo>
                <a:lnTo>
                  <a:pt x="13741" y="0"/>
                </a:lnTo>
                <a:lnTo>
                  <a:pt x="13741" y="1611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>
            <a:hlinkClick r:id="rId4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9617" y="1243540"/>
            <a:ext cx="156188" cy="166745"/>
          </a:xfrm>
          <a:prstGeom prst="rect">
            <a:avLst/>
          </a:prstGeom>
        </p:spPr>
      </p:pic>
      <p:pic>
        <p:nvPicPr>
          <p:cNvPr id="50" name="object 50">
            <a:hlinkClick r:id="rId4"/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11835" y="1246201"/>
            <a:ext cx="128472" cy="161185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6366838" y="1246200"/>
            <a:ext cx="13970" cy="161290"/>
          </a:xfrm>
          <a:custGeom>
            <a:avLst/>
            <a:gdLst/>
            <a:ahLst/>
            <a:cxnLst/>
            <a:rect l="l" t="t" r="r" b="b"/>
            <a:pathLst>
              <a:path w="13970" h="161290">
                <a:moveTo>
                  <a:pt x="13736" y="161185"/>
                </a:moveTo>
                <a:lnTo>
                  <a:pt x="0" y="161185"/>
                </a:lnTo>
                <a:lnTo>
                  <a:pt x="0" y="0"/>
                </a:lnTo>
                <a:lnTo>
                  <a:pt x="13736" y="0"/>
                </a:lnTo>
                <a:lnTo>
                  <a:pt x="13736" y="1611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32635" y="1246200"/>
            <a:ext cx="13970" cy="161290"/>
          </a:xfrm>
          <a:custGeom>
            <a:avLst/>
            <a:gdLst/>
            <a:ahLst/>
            <a:cxnLst/>
            <a:rect l="l" t="t" r="r" b="b"/>
            <a:pathLst>
              <a:path w="13970" h="161290">
                <a:moveTo>
                  <a:pt x="13741" y="161185"/>
                </a:moveTo>
                <a:lnTo>
                  <a:pt x="0" y="161185"/>
                </a:lnTo>
                <a:lnTo>
                  <a:pt x="0" y="0"/>
                </a:lnTo>
                <a:lnTo>
                  <a:pt x="13741" y="0"/>
                </a:lnTo>
                <a:lnTo>
                  <a:pt x="13741" y="1611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hlinkClick r:id="rId4"/>
          </p:cNvPr>
          <p:cNvSpPr/>
          <p:nvPr/>
        </p:nvSpPr>
        <p:spPr>
          <a:xfrm>
            <a:off x="4712055" y="1152143"/>
            <a:ext cx="361950" cy="348615"/>
          </a:xfrm>
          <a:custGeom>
            <a:avLst/>
            <a:gdLst/>
            <a:ahLst/>
            <a:cxnLst/>
            <a:rect l="l" t="t" r="r" b="b"/>
            <a:pathLst>
              <a:path w="361950" h="348615">
                <a:moveTo>
                  <a:pt x="236245" y="223913"/>
                </a:moveTo>
                <a:lnTo>
                  <a:pt x="235318" y="197421"/>
                </a:lnTo>
                <a:lnTo>
                  <a:pt x="217893" y="223913"/>
                </a:lnTo>
                <a:lnTo>
                  <a:pt x="236245" y="223913"/>
                </a:lnTo>
                <a:close/>
              </a:path>
              <a:path w="361950" h="348615">
                <a:moveTo>
                  <a:pt x="305816" y="223545"/>
                </a:moveTo>
                <a:lnTo>
                  <a:pt x="304927" y="197154"/>
                </a:lnTo>
                <a:lnTo>
                  <a:pt x="287566" y="223545"/>
                </a:lnTo>
                <a:lnTo>
                  <a:pt x="305816" y="223545"/>
                </a:lnTo>
                <a:close/>
              </a:path>
              <a:path w="361950" h="348615">
                <a:moveTo>
                  <a:pt x="347332" y="175526"/>
                </a:moveTo>
                <a:lnTo>
                  <a:pt x="341198" y="127863"/>
                </a:lnTo>
                <a:lnTo>
                  <a:pt x="323697" y="86258"/>
                </a:lnTo>
                <a:lnTo>
                  <a:pt x="296532" y="51015"/>
                </a:lnTo>
                <a:lnTo>
                  <a:pt x="261378" y="23787"/>
                </a:lnTo>
                <a:lnTo>
                  <a:pt x="219875" y="6223"/>
                </a:lnTo>
                <a:lnTo>
                  <a:pt x="173697" y="0"/>
                </a:lnTo>
                <a:lnTo>
                  <a:pt x="127520" y="6223"/>
                </a:lnTo>
                <a:lnTo>
                  <a:pt x="86029" y="23787"/>
                </a:lnTo>
                <a:lnTo>
                  <a:pt x="50876" y="51015"/>
                </a:lnTo>
                <a:lnTo>
                  <a:pt x="23710" y="86258"/>
                </a:lnTo>
                <a:lnTo>
                  <a:pt x="6197" y="127863"/>
                </a:lnTo>
                <a:lnTo>
                  <a:pt x="0" y="174155"/>
                </a:lnTo>
                <a:lnTo>
                  <a:pt x="6197" y="220459"/>
                </a:lnTo>
                <a:lnTo>
                  <a:pt x="23710" y="262051"/>
                </a:lnTo>
                <a:lnTo>
                  <a:pt x="50876" y="297307"/>
                </a:lnTo>
                <a:lnTo>
                  <a:pt x="86029" y="324535"/>
                </a:lnTo>
                <a:lnTo>
                  <a:pt x="127520" y="342087"/>
                </a:lnTo>
                <a:lnTo>
                  <a:pt x="173697" y="348310"/>
                </a:lnTo>
                <a:lnTo>
                  <a:pt x="221742" y="341566"/>
                </a:lnTo>
                <a:lnTo>
                  <a:pt x="264617" y="322580"/>
                </a:lnTo>
                <a:lnTo>
                  <a:pt x="300456" y="293243"/>
                </a:lnTo>
                <a:lnTo>
                  <a:pt x="327380" y="255422"/>
                </a:lnTo>
                <a:lnTo>
                  <a:pt x="307314" y="255422"/>
                </a:lnTo>
                <a:lnTo>
                  <a:pt x="306019" y="243560"/>
                </a:lnTo>
                <a:lnTo>
                  <a:pt x="273278" y="243560"/>
                </a:lnTo>
                <a:lnTo>
                  <a:pt x="265963" y="255422"/>
                </a:lnTo>
                <a:lnTo>
                  <a:pt x="237693" y="255422"/>
                </a:lnTo>
                <a:lnTo>
                  <a:pt x="237032" y="243560"/>
                </a:lnTo>
                <a:lnTo>
                  <a:pt x="205028" y="243560"/>
                </a:lnTo>
                <a:lnTo>
                  <a:pt x="197192" y="255422"/>
                </a:lnTo>
                <a:lnTo>
                  <a:pt x="151841" y="255422"/>
                </a:lnTo>
                <a:lnTo>
                  <a:pt x="121716" y="227291"/>
                </a:lnTo>
                <a:lnTo>
                  <a:pt x="121754" y="223913"/>
                </a:lnTo>
                <a:lnTo>
                  <a:pt x="121881" y="220459"/>
                </a:lnTo>
                <a:lnTo>
                  <a:pt x="122809" y="214985"/>
                </a:lnTo>
                <a:lnTo>
                  <a:pt x="111353" y="255422"/>
                </a:lnTo>
                <a:lnTo>
                  <a:pt x="86372" y="255422"/>
                </a:lnTo>
                <a:lnTo>
                  <a:pt x="69989" y="215760"/>
                </a:lnTo>
                <a:lnTo>
                  <a:pt x="59093" y="255422"/>
                </a:lnTo>
                <a:lnTo>
                  <a:pt x="36652" y="255422"/>
                </a:lnTo>
                <a:lnTo>
                  <a:pt x="54076" y="191782"/>
                </a:lnTo>
                <a:lnTo>
                  <a:pt x="46380" y="191782"/>
                </a:lnTo>
                <a:lnTo>
                  <a:pt x="51650" y="172935"/>
                </a:lnTo>
                <a:lnTo>
                  <a:pt x="79667" y="172935"/>
                </a:lnTo>
                <a:lnTo>
                  <a:pt x="99352" y="219341"/>
                </a:lnTo>
                <a:lnTo>
                  <a:pt x="107149" y="191782"/>
                </a:lnTo>
                <a:lnTo>
                  <a:pt x="99402" y="191782"/>
                </a:lnTo>
                <a:lnTo>
                  <a:pt x="104673" y="172935"/>
                </a:lnTo>
                <a:lnTo>
                  <a:pt x="134696" y="172935"/>
                </a:lnTo>
                <a:lnTo>
                  <a:pt x="125945" y="203454"/>
                </a:lnTo>
                <a:lnTo>
                  <a:pt x="132041" y="192112"/>
                </a:lnTo>
                <a:lnTo>
                  <a:pt x="141719" y="182384"/>
                </a:lnTo>
                <a:lnTo>
                  <a:pt x="154355" y="175526"/>
                </a:lnTo>
                <a:lnTo>
                  <a:pt x="169202" y="172935"/>
                </a:lnTo>
                <a:lnTo>
                  <a:pt x="202933" y="172935"/>
                </a:lnTo>
                <a:lnTo>
                  <a:pt x="195072" y="201587"/>
                </a:lnTo>
                <a:lnTo>
                  <a:pt x="173189" y="201587"/>
                </a:lnTo>
                <a:lnTo>
                  <a:pt x="175793" y="192239"/>
                </a:lnTo>
                <a:lnTo>
                  <a:pt x="170789" y="192112"/>
                </a:lnTo>
                <a:lnTo>
                  <a:pt x="162077" y="195110"/>
                </a:lnTo>
                <a:lnTo>
                  <a:pt x="154520" y="202615"/>
                </a:lnTo>
                <a:lnTo>
                  <a:pt x="149186" y="212432"/>
                </a:lnTo>
                <a:lnTo>
                  <a:pt x="147167" y="222377"/>
                </a:lnTo>
                <a:lnTo>
                  <a:pt x="147167" y="234696"/>
                </a:lnTo>
                <a:lnTo>
                  <a:pt x="157111" y="237083"/>
                </a:lnTo>
                <a:lnTo>
                  <a:pt x="159677" y="237083"/>
                </a:lnTo>
                <a:lnTo>
                  <a:pt x="184277" y="237197"/>
                </a:lnTo>
                <a:lnTo>
                  <a:pt x="207670" y="201587"/>
                </a:lnTo>
                <a:lnTo>
                  <a:pt x="214109" y="191782"/>
                </a:lnTo>
                <a:lnTo>
                  <a:pt x="207137" y="191693"/>
                </a:lnTo>
                <a:lnTo>
                  <a:pt x="212344" y="172935"/>
                </a:lnTo>
                <a:lnTo>
                  <a:pt x="258051" y="172935"/>
                </a:lnTo>
                <a:lnTo>
                  <a:pt x="261175" y="227164"/>
                </a:lnTo>
                <a:lnTo>
                  <a:pt x="283425" y="191782"/>
                </a:lnTo>
                <a:lnTo>
                  <a:pt x="276415" y="191782"/>
                </a:lnTo>
                <a:lnTo>
                  <a:pt x="281736" y="172935"/>
                </a:lnTo>
                <a:lnTo>
                  <a:pt x="326809" y="172935"/>
                </a:lnTo>
                <a:lnTo>
                  <a:pt x="331838" y="246341"/>
                </a:lnTo>
                <a:lnTo>
                  <a:pt x="338493" y="229400"/>
                </a:lnTo>
                <a:lnTo>
                  <a:pt x="343369" y="211658"/>
                </a:lnTo>
                <a:lnTo>
                  <a:pt x="346379" y="193205"/>
                </a:lnTo>
                <a:lnTo>
                  <a:pt x="347332" y="175526"/>
                </a:lnTo>
                <a:close/>
              </a:path>
              <a:path w="361950" h="348615">
                <a:moveTo>
                  <a:pt x="354698" y="277723"/>
                </a:moveTo>
                <a:lnTo>
                  <a:pt x="350558" y="271538"/>
                </a:lnTo>
                <a:lnTo>
                  <a:pt x="350456" y="271373"/>
                </a:lnTo>
                <a:lnTo>
                  <a:pt x="351790" y="271030"/>
                </a:lnTo>
                <a:lnTo>
                  <a:pt x="354203" y="269684"/>
                </a:lnTo>
                <a:lnTo>
                  <a:pt x="354203" y="268770"/>
                </a:lnTo>
                <a:lnTo>
                  <a:pt x="354203" y="264058"/>
                </a:lnTo>
                <a:lnTo>
                  <a:pt x="354203" y="263309"/>
                </a:lnTo>
                <a:lnTo>
                  <a:pt x="351282" y="261353"/>
                </a:lnTo>
                <a:lnTo>
                  <a:pt x="351053" y="261353"/>
                </a:lnTo>
                <a:lnTo>
                  <a:pt x="351053" y="264985"/>
                </a:lnTo>
                <a:lnTo>
                  <a:pt x="351053" y="267843"/>
                </a:lnTo>
                <a:lnTo>
                  <a:pt x="349770" y="268770"/>
                </a:lnTo>
                <a:lnTo>
                  <a:pt x="344944" y="268770"/>
                </a:lnTo>
                <a:lnTo>
                  <a:pt x="344944" y="264058"/>
                </a:lnTo>
                <a:lnTo>
                  <a:pt x="349758" y="264058"/>
                </a:lnTo>
                <a:lnTo>
                  <a:pt x="351053" y="264985"/>
                </a:lnTo>
                <a:lnTo>
                  <a:pt x="351053" y="261353"/>
                </a:lnTo>
                <a:lnTo>
                  <a:pt x="341845" y="261353"/>
                </a:lnTo>
                <a:lnTo>
                  <a:pt x="341845" y="277723"/>
                </a:lnTo>
                <a:lnTo>
                  <a:pt x="344944" y="277723"/>
                </a:lnTo>
                <a:lnTo>
                  <a:pt x="344944" y="271538"/>
                </a:lnTo>
                <a:lnTo>
                  <a:pt x="346900" y="271538"/>
                </a:lnTo>
                <a:lnTo>
                  <a:pt x="350951" y="277723"/>
                </a:lnTo>
                <a:lnTo>
                  <a:pt x="354698" y="277723"/>
                </a:lnTo>
                <a:close/>
              </a:path>
              <a:path w="361950" h="348615">
                <a:moveTo>
                  <a:pt x="361467" y="261645"/>
                </a:moveTo>
                <a:lnTo>
                  <a:pt x="358508" y="258686"/>
                </a:lnTo>
                <a:lnTo>
                  <a:pt x="358508" y="263309"/>
                </a:lnTo>
                <a:lnTo>
                  <a:pt x="358508" y="275602"/>
                </a:lnTo>
                <a:lnTo>
                  <a:pt x="353568" y="280555"/>
                </a:lnTo>
                <a:lnTo>
                  <a:pt x="341401" y="280555"/>
                </a:lnTo>
                <a:lnTo>
                  <a:pt x="336448" y="275602"/>
                </a:lnTo>
                <a:lnTo>
                  <a:pt x="336448" y="263309"/>
                </a:lnTo>
                <a:lnTo>
                  <a:pt x="341299" y="258445"/>
                </a:lnTo>
                <a:lnTo>
                  <a:pt x="353656" y="258445"/>
                </a:lnTo>
                <a:lnTo>
                  <a:pt x="358508" y="263309"/>
                </a:lnTo>
                <a:lnTo>
                  <a:pt x="358508" y="258686"/>
                </a:lnTo>
                <a:lnTo>
                  <a:pt x="358279" y="258445"/>
                </a:lnTo>
                <a:lnTo>
                  <a:pt x="355320" y="255485"/>
                </a:lnTo>
                <a:lnTo>
                  <a:pt x="339763" y="255485"/>
                </a:lnTo>
                <a:lnTo>
                  <a:pt x="333489" y="261772"/>
                </a:lnTo>
                <a:lnTo>
                  <a:pt x="333489" y="277241"/>
                </a:lnTo>
                <a:lnTo>
                  <a:pt x="339763" y="283527"/>
                </a:lnTo>
                <a:lnTo>
                  <a:pt x="355193" y="283527"/>
                </a:lnTo>
                <a:lnTo>
                  <a:pt x="358152" y="280555"/>
                </a:lnTo>
                <a:lnTo>
                  <a:pt x="361467" y="277241"/>
                </a:lnTo>
                <a:lnTo>
                  <a:pt x="361467" y="261645"/>
                </a:lnTo>
                <a:close/>
              </a:path>
            </a:pathLst>
          </a:custGeom>
          <a:solidFill>
            <a:srgbClr val="00A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49800" y="1098105"/>
            <a:ext cx="3827779" cy="155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</a:pPr>
            <a:r>
              <a:rPr sz="1100" b="1" spc="60" dirty="0">
                <a:solidFill>
                  <a:srgbClr val="0074C8"/>
                </a:solidFill>
                <a:latin typeface="Calibri"/>
                <a:cs typeface="Calibri"/>
                <a:hlinkClick r:id="rId11"/>
              </a:rPr>
              <a:t>Division</a:t>
            </a:r>
            <a:r>
              <a:rPr sz="1100" b="1" spc="220" dirty="0">
                <a:solidFill>
                  <a:srgbClr val="0074C8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1100" b="1" dirty="0">
                <a:solidFill>
                  <a:srgbClr val="0074C8"/>
                </a:solidFill>
                <a:latin typeface="Calibri"/>
                <a:cs typeface="Calibri"/>
                <a:hlinkClick r:id="rId11"/>
              </a:rPr>
              <a:t>II</a:t>
            </a:r>
            <a:r>
              <a:rPr sz="1100" b="1" spc="225" dirty="0">
                <a:solidFill>
                  <a:srgbClr val="0074C8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1100" b="1" spc="85" dirty="0">
                <a:solidFill>
                  <a:srgbClr val="0074C8"/>
                </a:solidFill>
                <a:latin typeface="Calibri"/>
                <a:cs typeface="Calibri"/>
                <a:hlinkClick r:id="rId11"/>
              </a:rPr>
              <a:t>schools</a:t>
            </a:r>
            <a:r>
              <a:rPr sz="1100" b="1" spc="22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require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college-bound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student-athletes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meet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academic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standards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for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NCAA-</a:t>
            </a:r>
            <a:r>
              <a:rPr sz="1100" dirty="0">
                <a:latin typeface="Calibri"/>
                <a:cs typeface="Calibri"/>
              </a:rPr>
              <a:t>approved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core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courses, </a:t>
            </a:r>
            <a:r>
              <a:rPr sz="1100" dirty="0">
                <a:latin typeface="Calibri"/>
                <a:cs typeface="Calibri"/>
              </a:rPr>
              <a:t>core-</a:t>
            </a:r>
            <a:r>
              <a:rPr sz="1100" spc="50" dirty="0">
                <a:latin typeface="Calibri"/>
                <a:cs typeface="Calibri"/>
              </a:rPr>
              <a:t>course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GPA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test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scores.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eligible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practice, </a:t>
            </a:r>
            <a:r>
              <a:rPr sz="1100" dirty="0">
                <a:latin typeface="Calibri"/>
                <a:cs typeface="Calibri"/>
              </a:rPr>
              <a:t>compete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receive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athletics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scholarship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first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full-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year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Division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II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school,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must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graduate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from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high </a:t>
            </a:r>
            <a:r>
              <a:rPr sz="1100" dirty="0">
                <a:latin typeface="Calibri"/>
                <a:cs typeface="Calibri"/>
              </a:rPr>
              <a:t>school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meet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following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requirements: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</a:pPr>
            <a:r>
              <a:rPr sz="900" b="1" spc="-20" dirty="0">
                <a:latin typeface="Calibri"/>
                <a:cs typeface="Calibri"/>
              </a:rPr>
              <a:t>1.</a:t>
            </a:r>
            <a:r>
              <a:rPr sz="900" b="1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16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following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areas: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DIVISION</a:t>
            </a:r>
            <a:r>
              <a:rPr spc="-40" dirty="0"/>
              <a:t> </a:t>
            </a:r>
            <a:r>
              <a:rPr spc="65" dirty="0"/>
              <a:t>II</a:t>
            </a:r>
            <a:r>
              <a:rPr spc="-40" dirty="0"/>
              <a:t> </a:t>
            </a:r>
            <a:r>
              <a:rPr spc="65" dirty="0"/>
              <a:t>ACADEMIC</a:t>
            </a:r>
            <a:r>
              <a:rPr spc="-40" dirty="0"/>
              <a:t> </a:t>
            </a:r>
            <a:r>
              <a:rPr spc="45" dirty="0"/>
              <a:t>STANDARDS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337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55" dirty="0">
                <a:latin typeface="Calibri"/>
                <a:cs typeface="Calibri"/>
              </a:rPr>
              <a:t>25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901704"/>
            <a:ext cx="7734934" cy="5805170"/>
            <a:chOff x="0" y="2901704"/>
            <a:chExt cx="7734934" cy="5805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60782"/>
              <a:ext cx="580758" cy="18443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03705" y="2901704"/>
              <a:ext cx="5530850" cy="4236720"/>
            </a:xfrm>
            <a:custGeom>
              <a:avLst/>
              <a:gdLst/>
              <a:ahLst/>
              <a:cxnLst/>
              <a:rect l="l" t="t" r="r" b="b"/>
              <a:pathLst>
                <a:path w="5530850" h="4236720">
                  <a:moveTo>
                    <a:pt x="4106278" y="4236707"/>
                  </a:moveTo>
                  <a:lnTo>
                    <a:pt x="0" y="4236707"/>
                  </a:lnTo>
                  <a:lnTo>
                    <a:pt x="1424338" y="0"/>
                  </a:lnTo>
                  <a:lnTo>
                    <a:pt x="5530617" y="0"/>
                  </a:lnTo>
                  <a:lnTo>
                    <a:pt x="4106278" y="4236707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14415" y="3514345"/>
              <a:ext cx="1284605" cy="3624579"/>
            </a:xfrm>
            <a:custGeom>
              <a:avLst/>
              <a:gdLst/>
              <a:ahLst/>
              <a:cxnLst/>
              <a:rect l="l" t="t" r="r" b="b"/>
              <a:pathLst>
                <a:path w="1284604" h="3624579">
                  <a:moveTo>
                    <a:pt x="1284503" y="0"/>
                  </a:moveTo>
                  <a:lnTo>
                    <a:pt x="1206677" y="0"/>
                  </a:lnTo>
                  <a:lnTo>
                    <a:pt x="0" y="3624072"/>
                  </a:lnTo>
                  <a:lnTo>
                    <a:pt x="77825" y="3624072"/>
                  </a:lnTo>
                  <a:lnTo>
                    <a:pt x="1284503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3035299"/>
              <a:ext cx="6629400" cy="3993515"/>
            </a:xfrm>
            <a:custGeom>
              <a:avLst/>
              <a:gdLst/>
              <a:ahLst/>
              <a:cxnLst/>
              <a:rect l="l" t="t" r="r" b="b"/>
              <a:pathLst>
                <a:path w="6629400" h="3993515">
                  <a:moveTo>
                    <a:pt x="6629400" y="0"/>
                  </a:moveTo>
                  <a:lnTo>
                    <a:pt x="0" y="0"/>
                  </a:lnTo>
                  <a:lnTo>
                    <a:pt x="0" y="3993388"/>
                  </a:lnTo>
                  <a:lnTo>
                    <a:pt x="6629400" y="3993388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007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9248" y="2942299"/>
              <a:ext cx="400050" cy="521970"/>
            </a:xfrm>
            <a:custGeom>
              <a:avLst/>
              <a:gdLst/>
              <a:ahLst/>
              <a:cxnLst/>
              <a:rect l="l" t="t" r="r" b="b"/>
              <a:pathLst>
                <a:path w="400050" h="521970">
                  <a:moveTo>
                    <a:pt x="200025" y="0"/>
                  </a:moveTo>
                  <a:lnTo>
                    <a:pt x="154163" y="5140"/>
                  </a:lnTo>
                  <a:lnTo>
                    <a:pt x="112061" y="19781"/>
                  </a:lnTo>
                  <a:lnTo>
                    <a:pt x="74922" y="42755"/>
                  </a:lnTo>
                  <a:lnTo>
                    <a:pt x="43945" y="72894"/>
                  </a:lnTo>
                  <a:lnTo>
                    <a:pt x="20331" y="109029"/>
                  </a:lnTo>
                  <a:lnTo>
                    <a:pt x="5283" y="149992"/>
                  </a:lnTo>
                  <a:lnTo>
                    <a:pt x="0" y="194614"/>
                  </a:lnTo>
                  <a:lnTo>
                    <a:pt x="6051" y="237052"/>
                  </a:lnTo>
                  <a:lnTo>
                    <a:pt x="22533" y="282569"/>
                  </a:lnTo>
                  <a:lnTo>
                    <a:pt x="46937" y="329403"/>
                  </a:lnTo>
                  <a:lnTo>
                    <a:pt x="76757" y="375789"/>
                  </a:lnTo>
                  <a:lnTo>
                    <a:pt x="109483" y="419965"/>
                  </a:lnTo>
                  <a:lnTo>
                    <a:pt x="142608" y="460165"/>
                  </a:lnTo>
                  <a:lnTo>
                    <a:pt x="173625" y="494628"/>
                  </a:lnTo>
                  <a:lnTo>
                    <a:pt x="200025" y="521589"/>
                  </a:lnTo>
                  <a:lnTo>
                    <a:pt x="236185" y="485126"/>
                  </a:lnTo>
                  <a:lnTo>
                    <a:pt x="271783" y="446203"/>
                  </a:lnTo>
                  <a:lnTo>
                    <a:pt x="305506" y="405420"/>
                  </a:lnTo>
                  <a:lnTo>
                    <a:pt x="336042" y="363378"/>
                  </a:lnTo>
                  <a:lnTo>
                    <a:pt x="362076" y="320676"/>
                  </a:lnTo>
                  <a:lnTo>
                    <a:pt x="382297" y="277915"/>
                  </a:lnTo>
                  <a:lnTo>
                    <a:pt x="395393" y="235694"/>
                  </a:lnTo>
                  <a:lnTo>
                    <a:pt x="400050" y="194614"/>
                  </a:lnTo>
                  <a:lnTo>
                    <a:pt x="394766" y="149992"/>
                  </a:lnTo>
                  <a:lnTo>
                    <a:pt x="379718" y="109029"/>
                  </a:lnTo>
                  <a:lnTo>
                    <a:pt x="356104" y="72894"/>
                  </a:lnTo>
                  <a:lnTo>
                    <a:pt x="325127" y="42755"/>
                  </a:lnTo>
                  <a:lnTo>
                    <a:pt x="287988" y="19781"/>
                  </a:lnTo>
                  <a:lnTo>
                    <a:pt x="245886" y="5140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483" y="3036176"/>
              <a:ext cx="187579" cy="1824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231891"/>
              <a:ext cx="452755" cy="3475354"/>
            </a:xfrm>
            <a:custGeom>
              <a:avLst/>
              <a:gdLst/>
              <a:ahLst/>
              <a:cxnLst/>
              <a:rect l="l" t="t" r="r" b="b"/>
              <a:pathLst>
                <a:path w="452755" h="3475354">
                  <a:moveTo>
                    <a:pt x="452628" y="0"/>
                  </a:moveTo>
                  <a:lnTo>
                    <a:pt x="0" y="0"/>
                  </a:lnTo>
                  <a:lnTo>
                    <a:pt x="0" y="3474732"/>
                  </a:lnTo>
                  <a:lnTo>
                    <a:pt x="452628" y="3474732"/>
                  </a:lnTo>
                  <a:lnTo>
                    <a:pt x="452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91382" y="5867400"/>
              <a:ext cx="0" cy="942340"/>
            </a:xfrm>
            <a:custGeom>
              <a:avLst/>
              <a:gdLst/>
              <a:ahLst/>
              <a:cxnLst/>
              <a:rect l="l" t="t" r="r" b="b"/>
              <a:pathLst>
                <a:path h="942340">
                  <a:moveTo>
                    <a:pt x="0" y="0"/>
                  </a:moveTo>
                  <a:lnTo>
                    <a:pt x="0" y="94181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0100" y="5672582"/>
              <a:ext cx="5857240" cy="0"/>
            </a:xfrm>
            <a:custGeom>
              <a:avLst/>
              <a:gdLst/>
              <a:ahLst/>
              <a:cxnLst/>
              <a:rect l="l" t="t" r="r" b="b"/>
              <a:pathLst>
                <a:path w="5857240">
                  <a:moveTo>
                    <a:pt x="0" y="0"/>
                  </a:moveTo>
                  <a:lnTo>
                    <a:pt x="5856732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44500" y="7296150"/>
            <a:ext cx="3217545" cy="128016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1404620">
              <a:lnSpc>
                <a:spcPts val="1500"/>
              </a:lnSpc>
              <a:spcBef>
                <a:spcPts val="300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What</a:t>
            </a:r>
            <a:r>
              <a:rPr sz="1400" b="1" spc="-1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If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I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 Don’t </a:t>
            </a:r>
            <a:r>
              <a:rPr sz="1400" b="1" spc="-40" dirty="0">
                <a:solidFill>
                  <a:srgbClr val="F5841F"/>
                </a:solidFill>
                <a:latin typeface="Calibri"/>
                <a:cs typeface="Calibri"/>
              </a:rPr>
              <a:t>Meet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5841F"/>
                </a:solidFill>
                <a:latin typeface="Calibri"/>
                <a:cs typeface="Calibri"/>
              </a:rPr>
              <a:t>the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Division</a:t>
            </a:r>
            <a:r>
              <a:rPr sz="1400" b="1" spc="4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II</a:t>
            </a:r>
            <a:r>
              <a:rPr sz="1400" b="1" spc="4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Standards?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not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academic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qualifier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standards,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may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not</a:t>
            </a:r>
            <a:r>
              <a:rPr sz="900" dirty="0">
                <a:latin typeface="Calibri"/>
                <a:cs typeface="Calibri"/>
              </a:rPr>
              <a:t> compete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first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year.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However,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deemed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partial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qualifier.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partial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qualifiers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may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</a:t>
            </a:r>
            <a:r>
              <a:rPr sz="900" dirty="0">
                <a:latin typeface="Calibri"/>
                <a:cs typeface="Calibri"/>
              </a:rPr>
              <a:t> athletics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scholarship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practice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during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their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first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year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full-</a:t>
            </a:r>
            <a:r>
              <a:rPr sz="900" dirty="0">
                <a:latin typeface="Calibri"/>
                <a:cs typeface="Calibri"/>
              </a:rPr>
              <a:t> time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enrollment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may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NOT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compete.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4500" y="8656743"/>
            <a:ext cx="3225800" cy="6946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Core-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Course</a:t>
            </a:r>
            <a:r>
              <a:rPr sz="1400" b="1" spc="12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Timeline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must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16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starting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nine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dirty="0">
                <a:latin typeface="Calibri"/>
                <a:cs typeface="Calibri"/>
              </a:rPr>
              <a:t> before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first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full-</a:t>
            </a:r>
            <a:r>
              <a:rPr sz="900" spc="50" dirty="0">
                <a:latin typeface="Calibri"/>
                <a:cs typeface="Calibri"/>
              </a:rPr>
              <a:t>time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enrollment.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78071" y="7272443"/>
            <a:ext cx="3169920" cy="16719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b="1" spc="45" dirty="0">
                <a:solidFill>
                  <a:srgbClr val="F5841F"/>
                </a:solidFill>
                <a:latin typeface="Calibri"/>
                <a:cs typeface="Calibri"/>
              </a:rPr>
              <a:t>Courses</a:t>
            </a:r>
            <a:r>
              <a:rPr sz="1400" b="1" spc="3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Taken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After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High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School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100"/>
              </a:spcBef>
            </a:pP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II,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unlimited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number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core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completed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graduation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(summer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academic </a:t>
            </a:r>
            <a:r>
              <a:rPr sz="900" dirty="0">
                <a:latin typeface="Calibri"/>
                <a:cs typeface="Calibri"/>
              </a:rPr>
              <a:t>year)</a:t>
            </a:r>
            <a:r>
              <a:rPr sz="900" spc="2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full-</a:t>
            </a:r>
            <a:r>
              <a:rPr sz="900" spc="50" dirty="0">
                <a:latin typeface="Calibri"/>
                <a:cs typeface="Calibri"/>
              </a:rPr>
              <a:t>time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collegiate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enrollment.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may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course(s)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location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from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which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graduated.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course </a:t>
            </a:r>
            <a:r>
              <a:rPr sz="900" dirty="0">
                <a:latin typeface="Calibri"/>
                <a:cs typeface="Calibri"/>
              </a:rPr>
              <a:t>taken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graduation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toward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dirty="0">
                <a:latin typeface="Calibri"/>
                <a:cs typeface="Calibri"/>
              </a:rPr>
              <a:t> initial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awarded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0.5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from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college</a:t>
            </a:r>
            <a:r>
              <a:rPr sz="900" spc="55" dirty="0">
                <a:latin typeface="Calibri"/>
                <a:cs typeface="Calibri"/>
              </a:rPr>
              <a:t> transcript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(unless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awarded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home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high</a:t>
            </a:r>
            <a:r>
              <a:rPr sz="900" dirty="0">
                <a:latin typeface="Calibri"/>
                <a:cs typeface="Calibri"/>
              </a:rPr>
              <a:t> school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transcript).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appear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home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</a:t>
            </a:r>
            <a:r>
              <a:rPr sz="900" spc="55" dirty="0">
                <a:latin typeface="Calibri"/>
                <a:cs typeface="Calibri"/>
              </a:rPr>
              <a:t> transcript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credit.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500" y="551603"/>
            <a:ext cx="6626225" cy="69596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Academic</a:t>
            </a:r>
            <a:r>
              <a:rPr sz="1400" b="1" spc="229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Certification</a:t>
            </a:r>
            <a:r>
              <a:rPr sz="1400" b="1" spc="2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Decisions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140"/>
              </a:spcBef>
            </a:pPr>
            <a:r>
              <a:rPr sz="900" dirty="0">
                <a:latin typeface="Calibri"/>
                <a:cs typeface="Calibri"/>
              </a:rPr>
              <a:t>An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conducted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determine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standards.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Academic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certifications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college-bound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student-athletes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planning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school.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(An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amateurism</a:t>
            </a:r>
            <a:r>
              <a:rPr sz="900" dirty="0">
                <a:latin typeface="Calibri"/>
                <a:cs typeface="Calibri"/>
              </a:rPr>
              <a:t> certification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required;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see</a:t>
            </a:r>
            <a:r>
              <a:rPr sz="950" b="1" spc="27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27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</a:rPr>
              <a:t>29</a:t>
            </a:r>
            <a:r>
              <a:rPr sz="900" spc="60" dirty="0">
                <a:latin typeface="Calibri"/>
                <a:cs typeface="Calibri"/>
              </a:rPr>
              <a:t>.)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following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items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order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certification: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466" y="2164410"/>
            <a:ext cx="6587490" cy="727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209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Being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placed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institutional</a:t>
            </a:r>
            <a:r>
              <a:rPr sz="950" b="1" spc="24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request</a:t>
            </a:r>
            <a:r>
              <a:rPr sz="950" b="1" spc="24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list</a:t>
            </a:r>
            <a:r>
              <a:rPr sz="950" b="1" spc="18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means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being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recruited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notifies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Center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evaluation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documents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been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submitted.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Calibri"/>
              <a:cs typeface="Calibri"/>
            </a:endParaRPr>
          </a:p>
          <a:p>
            <a:pPr marL="12700" marR="5080" indent="-635">
              <a:lnSpc>
                <a:spcPct val="100899"/>
              </a:lnSpc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being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recruited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Division</a:t>
            </a:r>
            <a:r>
              <a:rPr sz="950" b="1" spc="22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950" b="1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II</a:t>
            </a:r>
            <a:r>
              <a:rPr sz="950" b="1" spc="22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school</a:t>
            </a:r>
            <a:r>
              <a:rPr sz="900" spc="70" dirty="0">
                <a:latin typeface="Calibri"/>
                <a:cs typeface="Calibri"/>
              </a:rPr>
              <a:t>,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below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most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common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decisions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once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certification</a:t>
            </a:r>
            <a:r>
              <a:rPr sz="900" spc="55" dirty="0">
                <a:latin typeface="Calibri"/>
                <a:cs typeface="Calibri"/>
              </a:rPr>
              <a:t> has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been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completed.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958" y="1236117"/>
            <a:ext cx="3088640" cy="88582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Final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official</a:t>
            </a:r>
            <a:r>
              <a:rPr sz="950" b="1" spc="13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transcript</a:t>
            </a:r>
            <a:r>
              <a:rPr sz="950" b="1" spc="14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proof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graduation.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7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transcripts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all</a:t>
            </a:r>
            <a:r>
              <a:rPr sz="900" b="1" i="1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schools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attended.</a:t>
            </a:r>
            <a:endParaRPr sz="900">
              <a:latin typeface="Calibri"/>
              <a:cs typeface="Calibri"/>
            </a:endParaRPr>
          </a:p>
          <a:p>
            <a:pPr marL="126364" marR="5080" indent="-114300">
              <a:lnSpc>
                <a:spcPts val="1100"/>
              </a:lnSpc>
              <a:spcBef>
                <a:spcPts val="44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09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Test</a:t>
            </a:r>
            <a:r>
              <a:rPr sz="950" b="1" spc="190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950" b="1" spc="9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scores</a:t>
            </a:r>
            <a:r>
              <a:rPr sz="900" spc="95" dirty="0">
                <a:latin typeface="Calibri"/>
                <a:cs typeface="Calibri"/>
              </a:rPr>
              <a:t>.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regarding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impact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of</a:t>
            </a:r>
            <a:r>
              <a:rPr sz="900" spc="50" dirty="0">
                <a:latin typeface="Calibri"/>
                <a:cs typeface="Calibri"/>
              </a:rPr>
              <a:t> 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test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scores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found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on.ncaa.com/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COVID19_Fall2022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98870" y="1292758"/>
            <a:ext cx="2984500" cy="494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0" marR="389890" indent="-114300">
              <a:lnSpc>
                <a:spcPts val="1100"/>
              </a:lnSpc>
              <a:spcBef>
                <a:spcPts val="1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open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academic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tasks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Center</a:t>
            </a:r>
            <a:r>
              <a:rPr sz="900" dirty="0">
                <a:latin typeface="Calibri"/>
                <a:cs typeface="Calibri"/>
              </a:rPr>
              <a:t> Certification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(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</a:rPr>
              <a:t>see</a:t>
            </a:r>
            <a:r>
              <a:rPr sz="950" b="1" spc="2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2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0074C8"/>
                </a:solidFill>
                <a:latin typeface="Calibri"/>
                <a:cs typeface="Calibri"/>
              </a:rPr>
              <a:t>13</a:t>
            </a:r>
            <a:r>
              <a:rPr sz="900" spc="-20" dirty="0">
                <a:latin typeface="Calibri"/>
                <a:cs typeface="Calibri"/>
              </a:rPr>
              <a:t>).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institutional</a:t>
            </a:r>
            <a:r>
              <a:rPr sz="950" b="1" spc="13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request</a:t>
            </a:r>
            <a:r>
              <a:rPr sz="950" b="1" spc="13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5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list</a:t>
            </a:r>
            <a:r>
              <a:rPr sz="900" spc="5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2318" y="3225450"/>
            <a:ext cx="26295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FFFFFF"/>
                </a:solidFill>
                <a:latin typeface="Calibri"/>
                <a:cs typeface="Calibri"/>
              </a:rPr>
              <a:t>ACADEMIC</a:t>
            </a:r>
            <a:r>
              <a:rPr sz="1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40" dirty="0">
                <a:solidFill>
                  <a:srgbClr val="FFFFFF"/>
                </a:solidFill>
                <a:latin typeface="Calibri"/>
                <a:cs typeface="Calibri"/>
              </a:rPr>
              <a:t>QUALIFIER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0985" y="3530250"/>
            <a:ext cx="2746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meet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specific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criteria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listed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below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0985" y="3701700"/>
            <a:ext cx="25990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six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semesters,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deemed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0985" y="3873150"/>
            <a:ext cx="2468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academic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qualifier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Division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may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0985" y="4044600"/>
            <a:ext cx="25488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practice,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compete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receive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athletics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0985" y="4216050"/>
            <a:ext cx="2722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scholarship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during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full-time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0985" y="4387500"/>
            <a:ext cx="27165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enrollment.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academic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qualifier,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0985" y="4558950"/>
            <a:ext cx="8343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need: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0985" y="4832000"/>
            <a:ext cx="20427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»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minimum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SAT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combined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score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7665" y="5003450"/>
            <a:ext cx="24726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(math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critical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reading)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40" dirty="0">
                <a:solidFill>
                  <a:srgbClr val="FFFFFF"/>
                </a:solidFill>
                <a:latin typeface="Calibri"/>
                <a:cs typeface="Calibri"/>
              </a:rPr>
              <a:t>900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ACT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7665" y="5174900"/>
            <a:ext cx="10261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sum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score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68.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80547" y="3511200"/>
            <a:ext cx="2870835" cy="1985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" marR="419734" indent="-106680">
              <a:lnSpc>
                <a:spcPct val="1125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»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core-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course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GPA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2.5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higher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minimum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core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courses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following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areas:</a:t>
            </a:r>
            <a:endParaRPr sz="1000">
              <a:latin typeface="Calibri"/>
              <a:cs typeface="Calibri"/>
            </a:endParaRPr>
          </a:p>
          <a:p>
            <a:pPr marL="317500" indent="-76835">
              <a:lnSpc>
                <a:spcPct val="100000"/>
              </a:lnSpc>
              <a:spcBef>
                <a:spcPts val="380"/>
              </a:spcBef>
              <a:buChar char="•"/>
              <a:tabLst>
                <a:tab pos="318135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English.</a:t>
            </a:r>
            <a:endParaRPr sz="1000">
              <a:latin typeface="Calibri"/>
              <a:cs typeface="Calibri"/>
            </a:endParaRPr>
          </a:p>
          <a:p>
            <a:pPr marL="317500" indent="-76835">
              <a:lnSpc>
                <a:spcPct val="100000"/>
              </a:lnSpc>
              <a:spcBef>
                <a:spcPts val="550"/>
              </a:spcBef>
              <a:buChar char="•"/>
              <a:tabLst>
                <a:tab pos="318135" algn="l"/>
              </a:tabLst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math.</a:t>
            </a:r>
            <a:endParaRPr sz="1000">
              <a:latin typeface="Calibri"/>
              <a:cs typeface="Calibri"/>
            </a:endParaRPr>
          </a:p>
          <a:p>
            <a:pPr marL="317500" indent="-76835">
              <a:lnSpc>
                <a:spcPct val="100000"/>
              </a:lnSpc>
              <a:spcBef>
                <a:spcPts val="550"/>
              </a:spcBef>
              <a:buChar char="•"/>
              <a:tabLst>
                <a:tab pos="318135" algn="l"/>
              </a:tabLst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natural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physical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science.</a:t>
            </a:r>
            <a:endParaRPr sz="1000">
              <a:latin typeface="Calibri"/>
              <a:cs typeface="Calibri"/>
            </a:endParaRPr>
          </a:p>
          <a:p>
            <a:pPr marL="317500" indent="-76835">
              <a:lnSpc>
                <a:spcPct val="100000"/>
              </a:lnSpc>
              <a:spcBef>
                <a:spcPts val="550"/>
              </a:spcBef>
              <a:buChar char="•"/>
              <a:tabLst>
                <a:tab pos="318135" algn="l"/>
              </a:tabLst>
            </a:pP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Six</a:t>
            </a:r>
            <a:r>
              <a:rPr sz="10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r>
              <a:rPr sz="10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core</a:t>
            </a:r>
            <a:r>
              <a:rPr sz="10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courses</a:t>
            </a:r>
            <a:r>
              <a:rPr sz="10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0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any</a:t>
            </a:r>
            <a:r>
              <a:rPr sz="10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area.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12500"/>
              </a:lnSpc>
              <a:spcBef>
                <a:spcPts val="500"/>
              </a:spcBef>
            </a:pP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final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transcript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must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submitted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Eligibility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school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graduation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for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academic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qualifiers.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2405" y="5813044"/>
            <a:ext cx="98869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0" dirty="0">
                <a:solidFill>
                  <a:srgbClr val="FFFFFF"/>
                </a:solidFill>
                <a:latin typeface="Calibri"/>
                <a:cs typeface="Calibri"/>
              </a:rPr>
              <a:t>QUALIFIER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0985" y="6117844"/>
            <a:ext cx="23799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practice,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compete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receive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0985" y="6289294"/>
            <a:ext cx="2479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athletics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scholarship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during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0985" y="6460744"/>
            <a:ext cx="24218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full-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enrollment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FFFFFF"/>
                </a:solidFill>
                <a:latin typeface="Calibri"/>
                <a:cs typeface="Calibri"/>
              </a:rPr>
              <a:t>NCAA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0985" y="6632193"/>
            <a:ext cx="10642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Division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school.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010659" y="5722753"/>
            <a:ext cx="2712720" cy="10947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865"/>
              </a:spcBef>
            </a:pPr>
            <a:r>
              <a:rPr sz="1600" b="1" spc="45" dirty="0">
                <a:solidFill>
                  <a:srgbClr val="FFFFFF"/>
                </a:solidFill>
                <a:latin typeface="Calibri"/>
                <a:cs typeface="Calibri"/>
              </a:rPr>
              <a:t>PARTIAL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40" dirty="0">
                <a:solidFill>
                  <a:srgbClr val="FFFFFF"/>
                </a:solidFill>
                <a:latin typeface="Calibri"/>
                <a:cs typeface="Calibri"/>
              </a:rPr>
              <a:t>QUALIFIER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12500"/>
              </a:lnSpc>
              <a:spcBef>
                <a:spcPts val="330"/>
              </a:spcBef>
            </a:pP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may practice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receive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athletics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scholarship,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compete,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during 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year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full-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enrollment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40" dirty="0">
                <a:solidFill>
                  <a:srgbClr val="FFFFFF"/>
                </a:solidFill>
                <a:latin typeface="Calibri"/>
                <a:cs typeface="Calibri"/>
              </a:rPr>
              <a:t>NCAA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Division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school.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69007"/>
              <a:ext cx="5221224" cy="75864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10482" y="2206751"/>
              <a:ext cx="5361940" cy="7851775"/>
            </a:xfrm>
            <a:custGeom>
              <a:avLst/>
              <a:gdLst/>
              <a:ahLst/>
              <a:cxnLst/>
              <a:rect l="l" t="t" r="r" b="b"/>
              <a:pathLst>
                <a:path w="5361940" h="7851775">
                  <a:moveTo>
                    <a:pt x="4106278" y="7851648"/>
                  </a:moveTo>
                  <a:lnTo>
                    <a:pt x="0" y="7851648"/>
                  </a:lnTo>
                  <a:lnTo>
                    <a:pt x="2637436" y="0"/>
                  </a:lnTo>
                  <a:lnTo>
                    <a:pt x="5361917" y="0"/>
                  </a:lnTo>
                  <a:lnTo>
                    <a:pt x="5361920" y="4113618"/>
                  </a:lnTo>
                  <a:lnTo>
                    <a:pt x="4106278" y="7851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2074" y="2206751"/>
              <a:ext cx="3443604" cy="7330440"/>
            </a:xfrm>
            <a:custGeom>
              <a:avLst/>
              <a:gdLst/>
              <a:ahLst/>
              <a:cxnLst/>
              <a:rect l="l" t="t" r="r" b="b"/>
              <a:pathLst>
                <a:path w="3443604" h="7330440">
                  <a:moveTo>
                    <a:pt x="3443528" y="0"/>
                  </a:moveTo>
                  <a:lnTo>
                    <a:pt x="0" y="0"/>
                  </a:lnTo>
                  <a:lnTo>
                    <a:pt x="0" y="491490"/>
                  </a:lnTo>
                  <a:lnTo>
                    <a:pt x="0" y="5052161"/>
                  </a:lnTo>
                  <a:lnTo>
                    <a:pt x="0" y="5222748"/>
                  </a:lnTo>
                  <a:lnTo>
                    <a:pt x="0" y="5377916"/>
                  </a:lnTo>
                  <a:lnTo>
                    <a:pt x="0" y="7330440"/>
                  </a:lnTo>
                  <a:lnTo>
                    <a:pt x="3443528" y="7330440"/>
                  </a:lnTo>
                  <a:lnTo>
                    <a:pt x="3443528" y="5377916"/>
                  </a:lnTo>
                  <a:lnTo>
                    <a:pt x="3335959" y="5377916"/>
                  </a:lnTo>
                  <a:lnTo>
                    <a:pt x="3335959" y="5222748"/>
                  </a:lnTo>
                  <a:lnTo>
                    <a:pt x="3335959" y="5052161"/>
                  </a:lnTo>
                  <a:lnTo>
                    <a:pt x="3443528" y="5052161"/>
                  </a:lnTo>
                  <a:lnTo>
                    <a:pt x="3443528" y="491490"/>
                  </a:lnTo>
                  <a:lnTo>
                    <a:pt x="3443528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35807" y="0"/>
              <a:ext cx="3848735" cy="7429500"/>
            </a:xfrm>
            <a:custGeom>
              <a:avLst/>
              <a:gdLst/>
              <a:ahLst/>
              <a:cxnLst/>
              <a:rect l="l" t="t" r="r" b="b"/>
              <a:pathLst>
                <a:path w="3848734" h="7429500">
                  <a:moveTo>
                    <a:pt x="1352905" y="7429500"/>
                  </a:moveTo>
                  <a:lnTo>
                    <a:pt x="0" y="7429500"/>
                  </a:lnTo>
                  <a:lnTo>
                    <a:pt x="2495616" y="0"/>
                  </a:lnTo>
                  <a:lnTo>
                    <a:pt x="3848534" y="0"/>
                  </a:lnTo>
                  <a:lnTo>
                    <a:pt x="1352905" y="742950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14215" y="5934454"/>
              <a:ext cx="1284605" cy="3624579"/>
            </a:xfrm>
            <a:custGeom>
              <a:avLst/>
              <a:gdLst/>
              <a:ahLst/>
              <a:cxnLst/>
              <a:rect l="l" t="t" r="r" b="b"/>
              <a:pathLst>
                <a:path w="1284604" h="3624579">
                  <a:moveTo>
                    <a:pt x="1284503" y="0"/>
                  </a:moveTo>
                  <a:lnTo>
                    <a:pt x="1206677" y="0"/>
                  </a:lnTo>
                  <a:lnTo>
                    <a:pt x="0" y="3624072"/>
                  </a:lnTo>
                  <a:lnTo>
                    <a:pt x="77825" y="3624072"/>
                  </a:lnTo>
                  <a:lnTo>
                    <a:pt x="1284503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83874" y="1720951"/>
              <a:ext cx="2226310" cy="7329805"/>
            </a:xfrm>
            <a:custGeom>
              <a:avLst/>
              <a:gdLst/>
              <a:ahLst/>
              <a:cxnLst/>
              <a:rect l="l" t="t" r="r" b="b"/>
              <a:pathLst>
                <a:path w="2226309" h="7329805">
                  <a:moveTo>
                    <a:pt x="1484134" y="7003897"/>
                  </a:moveTo>
                  <a:lnTo>
                    <a:pt x="742073" y="7003897"/>
                  </a:lnTo>
                  <a:lnTo>
                    <a:pt x="742073" y="7329652"/>
                  </a:lnTo>
                  <a:lnTo>
                    <a:pt x="1484134" y="7329652"/>
                  </a:lnTo>
                  <a:lnTo>
                    <a:pt x="1484134" y="7003897"/>
                  </a:lnTo>
                  <a:close/>
                </a:path>
                <a:path w="2226309" h="7329805">
                  <a:moveTo>
                    <a:pt x="1484134" y="6515252"/>
                  </a:moveTo>
                  <a:lnTo>
                    <a:pt x="742073" y="6515252"/>
                  </a:lnTo>
                  <a:lnTo>
                    <a:pt x="742073" y="7003885"/>
                  </a:lnTo>
                  <a:lnTo>
                    <a:pt x="1484134" y="7003885"/>
                  </a:lnTo>
                  <a:lnTo>
                    <a:pt x="1484134" y="6515252"/>
                  </a:lnTo>
                  <a:close/>
                </a:path>
                <a:path w="2226309" h="7329805">
                  <a:moveTo>
                    <a:pt x="1484134" y="5863729"/>
                  </a:moveTo>
                  <a:lnTo>
                    <a:pt x="742073" y="5863729"/>
                  </a:lnTo>
                  <a:lnTo>
                    <a:pt x="742073" y="6026607"/>
                  </a:lnTo>
                  <a:lnTo>
                    <a:pt x="742073" y="6515240"/>
                  </a:lnTo>
                  <a:lnTo>
                    <a:pt x="1484134" y="6515240"/>
                  </a:lnTo>
                  <a:lnTo>
                    <a:pt x="1484134" y="6026607"/>
                  </a:lnTo>
                  <a:lnTo>
                    <a:pt x="1484134" y="5863729"/>
                  </a:lnTo>
                  <a:close/>
                </a:path>
                <a:path w="2226309" h="7329805">
                  <a:moveTo>
                    <a:pt x="1484134" y="5375084"/>
                  </a:moveTo>
                  <a:lnTo>
                    <a:pt x="742073" y="5375084"/>
                  </a:lnTo>
                  <a:lnTo>
                    <a:pt x="0" y="5375084"/>
                  </a:lnTo>
                  <a:lnTo>
                    <a:pt x="0" y="5537962"/>
                  </a:lnTo>
                  <a:lnTo>
                    <a:pt x="0" y="5863717"/>
                  </a:lnTo>
                  <a:lnTo>
                    <a:pt x="742073" y="5863717"/>
                  </a:lnTo>
                  <a:lnTo>
                    <a:pt x="1484134" y="5863717"/>
                  </a:lnTo>
                  <a:lnTo>
                    <a:pt x="1484134" y="5537962"/>
                  </a:lnTo>
                  <a:lnTo>
                    <a:pt x="1484134" y="5375084"/>
                  </a:lnTo>
                  <a:close/>
                </a:path>
                <a:path w="2226309" h="7329805">
                  <a:moveTo>
                    <a:pt x="1484134" y="4886439"/>
                  </a:moveTo>
                  <a:lnTo>
                    <a:pt x="742073" y="4886439"/>
                  </a:lnTo>
                  <a:lnTo>
                    <a:pt x="0" y="4886439"/>
                  </a:lnTo>
                  <a:lnTo>
                    <a:pt x="0" y="5212194"/>
                  </a:lnTo>
                  <a:lnTo>
                    <a:pt x="0" y="5375072"/>
                  </a:lnTo>
                  <a:lnTo>
                    <a:pt x="742073" y="5375072"/>
                  </a:lnTo>
                  <a:lnTo>
                    <a:pt x="1484134" y="5375072"/>
                  </a:lnTo>
                  <a:lnTo>
                    <a:pt x="1484134" y="5212194"/>
                  </a:lnTo>
                  <a:lnTo>
                    <a:pt x="1484134" y="4886439"/>
                  </a:lnTo>
                  <a:close/>
                </a:path>
                <a:path w="2226309" h="7329805">
                  <a:moveTo>
                    <a:pt x="1484134" y="4234916"/>
                  </a:moveTo>
                  <a:lnTo>
                    <a:pt x="742073" y="4234916"/>
                  </a:lnTo>
                  <a:lnTo>
                    <a:pt x="0" y="4234916"/>
                  </a:lnTo>
                  <a:lnTo>
                    <a:pt x="0" y="4886426"/>
                  </a:lnTo>
                  <a:lnTo>
                    <a:pt x="742073" y="4886426"/>
                  </a:lnTo>
                  <a:lnTo>
                    <a:pt x="1484134" y="4886426"/>
                  </a:lnTo>
                  <a:lnTo>
                    <a:pt x="1484134" y="4234916"/>
                  </a:lnTo>
                  <a:close/>
                </a:path>
                <a:path w="2226309" h="7329805">
                  <a:moveTo>
                    <a:pt x="1484134" y="3746271"/>
                  </a:moveTo>
                  <a:lnTo>
                    <a:pt x="742073" y="3746271"/>
                  </a:lnTo>
                  <a:lnTo>
                    <a:pt x="0" y="3746271"/>
                  </a:lnTo>
                  <a:lnTo>
                    <a:pt x="0" y="4234904"/>
                  </a:lnTo>
                  <a:lnTo>
                    <a:pt x="742073" y="4234904"/>
                  </a:lnTo>
                  <a:lnTo>
                    <a:pt x="1484134" y="4234904"/>
                  </a:lnTo>
                  <a:lnTo>
                    <a:pt x="1484134" y="3746271"/>
                  </a:lnTo>
                  <a:close/>
                </a:path>
                <a:path w="2226309" h="7329805">
                  <a:moveTo>
                    <a:pt x="1484134" y="3094748"/>
                  </a:moveTo>
                  <a:lnTo>
                    <a:pt x="742073" y="3094748"/>
                  </a:lnTo>
                  <a:lnTo>
                    <a:pt x="0" y="3094748"/>
                  </a:lnTo>
                  <a:lnTo>
                    <a:pt x="0" y="3746258"/>
                  </a:lnTo>
                  <a:lnTo>
                    <a:pt x="742073" y="3746258"/>
                  </a:lnTo>
                  <a:lnTo>
                    <a:pt x="1484134" y="3746258"/>
                  </a:lnTo>
                  <a:lnTo>
                    <a:pt x="1484134" y="3094748"/>
                  </a:lnTo>
                  <a:close/>
                </a:path>
                <a:path w="2226309" h="7329805">
                  <a:moveTo>
                    <a:pt x="1484134" y="2606103"/>
                  </a:moveTo>
                  <a:lnTo>
                    <a:pt x="742073" y="2606103"/>
                  </a:lnTo>
                  <a:lnTo>
                    <a:pt x="0" y="2606103"/>
                  </a:lnTo>
                  <a:lnTo>
                    <a:pt x="0" y="3094736"/>
                  </a:lnTo>
                  <a:lnTo>
                    <a:pt x="742073" y="3094736"/>
                  </a:lnTo>
                  <a:lnTo>
                    <a:pt x="1484134" y="3094736"/>
                  </a:lnTo>
                  <a:lnTo>
                    <a:pt x="1484134" y="2606103"/>
                  </a:lnTo>
                  <a:close/>
                </a:path>
                <a:path w="2226309" h="7329805">
                  <a:moveTo>
                    <a:pt x="1484134" y="2117458"/>
                  </a:moveTo>
                  <a:lnTo>
                    <a:pt x="742073" y="2117458"/>
                  </a:lnTo>
                  <a:lnTo>
                    <a:pt x="0" y="2117458"/>
                  </a:lnTo>
                  <a:lnTo>
                    <a:pt x="0" y="2606090"/>
                  </a:lnTo>
                  <a:lnTo>
                    <a:pt x="742073" y="2606090"/>
                  </a:lnTo>
                  <a:lnTo>
                    <a:pt x="1484134" y="2606090"/>
                  </a:lnTo>
                  <a:lnTo>
                    <a:pt x="1484134" y="2117458"/>
                  </a:lnTo>
                  <a:close/>
                </a:path>
                <a:path w="2226309" h="7329805">
                  <a:moveTo>
                    <a:pt x="1484134" y="325767"/>
                  </a:moveTo>
                  <a:lnTo>
                    <a:pt x="742073" y="325767"/>
                  </a:lnTo>
                  <a:lnTo>
                    <a:pt x="0" y="325767"/>
                  </a:lnTo>
                  <a:lnTo>
                    <a:pt x="0" y="977290"/>
                  </a:lnTo>
                  <a:lnTo>
                    <a:pt x="0" y="1465935"/>
                  </a:lnTo>
                  <a:lnTo>
                    <a:pt x="0" y="2117445"/>
                  </a:lnTo>
                  <a:lnTo>
                    <a:pt x="742073" y="2117445"/>
                  </a:lnTo>
                  <a:lnTo>
                    <a:pt x="1484134" y="2117445"/>
                  </a:lnTo>
                  <a:lnTo>
                    <a:pt x="1484134" y="1465935"/>
                  </a:lnTo>
                  <a:lnTo>
                    <a:pt x="1484134" y="977290"/>
                  </a:lnTo>
                  <a:lnTo>
                    <a:pt x="1484134" y="325767"/>
                  </a:lnTo>
                  <a:close/>
                </a:path>
                <a:path w="2226309" h="7329805">
                  <a:moveTo>
                    <a:pt x="1484134" y="0"/>
                  </a:moveTo>
                  <a:lnTo>
                    <a:pt x="742073" y="0"/>
                  </a:lnTo>
                  <a:lnTo>
                    <a:pt x="0" y="0"/>
                  </a:lnTo>
                  <a:lnTo>
                    <a:pt x="0" y="325755"/>
                  </a:lnTo>
                  <a:lnTo>
                    <a:pt x="742073" y="325755"/>
                  </a:lnTo>
                  <a:lnTo>
                    <a:pt x="1484134" y="325755"/>
                  </a:lnTo>
                  <a:lnTo>
                    <a:pt x="1484134" y="0"/>
                  </a:lnTo>
                  <a:close/>
                </a:path>
                <a:path w="2226309" h="7329805">
                  <a:moveTo>
                    <a:pt x="2226233" y="7003897"/>
                  </a:moveTo>
                  <a:lnTo>
                    <a:pt x="1484160" y="7003897"/>
                  </a:lnTo>
                  <a:lnTo>
                    <a:pt x="1484160" y="7329652"/>
                  </a:lnTo>
                  <a:lnTo>
                    <a:pt x="2226233" y="7329652"/>
                  </a:lnTo>
                  <a:lnTo>
                    <a:pt x="2226233" y="7003897"/>
                  </a:lnTo>
                  <a:close/>
                </a:path>
                <a:path w="2226309" h="7329805">
                  <a:moveTo>
                    <a:pt x="2226233" y="6515252"/>
                  </a:moveTo>
                  <a:lnTo>
                    <a:pt x="1484160" y="6515252"/>
                  </a:lnTo>
                  <a:lnTo>
                    <a:pt x="1484160" y="7003885"/>
                  </a:lnTo>
                  <a:lnTo>
                    <a:pt x="2226233" y="7003885"/>
                  </a:lnTo>
                  <a:lnTo>
                    <a:pt x="2226233" y="6515252"/>
                  </a:lnTo>
                  <a:close/>
                </a:path>
                <a:path w="2226309" h="7329805">
                  <a:moveTo>
                    <a:pt x="2226233" y="5863729"/>
                  </a:moveTo>
                  <a:lnTo>
                    <a:pt x="1484160" y="5863729"/>
                  </a:lnTo>
                  <a:lnTo>
                    <a:pt x="1484160" y="6026607"/>
                  </a:lnTo>
                  <a:lnTo>
                    <a:pt x="1484160" y="6515240"/>
                  </a:lnTo>
                  <a:lnTo>
                    <a:pt x="2226233" y="6515240"/>
                  </a:lnTo>
                  <a:lnTo>
                    <a:pt x="2226233" y="6026607"/>
                  </a:lnTo>
                  <a:lnTo>
                    <a:pt x="2226233" y="5863729"/>
                  </a:lnTo>
                  <a:close/>
                </a:path>
                <a:path w="2226309" h="7329805">
                  <a:moveTo>
                    <a:pt x="2226233" y="5375084"/>
                  </a:moveTo>
                  <a:lnTo>
                    <a:pt x="1484160" y="5375084"/>
                  </a:lnTo>
                  <a:lnTo>
                    <a:pt x="1484160" y="5537962"/>
                  </a:lnTo>
                  <a:lnTo>
                    <a:pt x="1484160" y="5863717"/>
                  </a:lnTo>
                  <a:lnTo>
                    <a:pt x="2226233" y="5863717"/>
                  </a:lnTo>
                  <a:lnTo>
                    <a:pt x="2226233" y="5537962"/>
                  </a:lnTo>
                  <a:lnTo>
                    <a:pt x="2226233" y="5375084"/>
                  </a:lnTo>
                  <a:close/>
                </a:path>
                <a:path w="2226309" h="7329805">
                  <a:moveTo>
                    <a:pt x="2226233" y="4886439"/>
                  </a:moveTo>
                  <a:lnTo>
                    <a:pt x="1484160" y="4886439"/>
                  </a:lnTo>
                  <a:lnTo>
                    <a:pt x="1484160" y="5212194"/>
                  </a:lnTo>
                  <a:lnTo>
                    <a:pt x="1484160" y="5375072"/>
                  </a:lnTo>
                  <a:lnTo>
                    <a:pt x="2226233" y="5375072"/>
                  </a:lnTo>
                  <a:lnTo>
                    <a:pt x="2226233" y="5212194"/>
                  </a:lnTo>
                  <a:lnTo>
                    <a:pt x="2226233" y="4886439"/>
                  </a:lnTo>
                  <a:close/>
                </a:path>
                <a:path w="2226309" h="7329805">
                  <a:moveTo>
                    <a:pt x="2226233" y="4234916"/>
                  </a:moveTo>
                  <a:lnTo>
                    <a:pt x="1484160" y="4234916"/>
                  </a:lnTo>
                  <a:lnTo>
                    <a:pt x="1484160" y="4886426"/>
                  </a:lnTo>
                  <a:lnTo>
                    <a:pt x="2226233" y="4886426"/>
                  </a:lnTo>
                  <a:lnTo>
                    <a:pt x="2226233" y="4234916"/>
                  </a:lnTo>
                  <a:close/>
                </a:path>
                <a:path w="2226309" h="7329805">
                  <a:moveTo>
                    <a:pt x="2226233" y="3746271"/>
                  </a:moveTo>
                  <a:lnTo>
                    <a:pt x="1484160" y="3746271"/>
                  </a:lnTo>
                  <a:lnTo>
                    <a:pt x="1484160" y="4234904"/>
                  </a:lnTo>
                  <a:lnTo>
                    <a:pt x="2226233" y="4234904"/>
                  </a:lnTo>
                  <a:lnTo>
                    <a:pt x="2226233" y="3746271"/>
                  </a:lnTo>
                  <a:close/>
                </a:path>
                <a:path w="2226309" h="7329805">
                  <a:moveTo>
                    <a:pt x="2226233" y="3094748"/>
                  </a:moveTo>
                  <a:lnTo>
                    <a:pt x="1484160" y="3094748"/>
                  </a:lnTo>
                  <a:lnTo>
                    <a:pt x="1484160" y="3746258"/>
                  </a:lnTo>
                  <a:lnTo>
                    <a:pt x="2226233" y="3746258"/>
                  </a:lnTo>
                  <a:lnTo>
                    <a:pt x="2226233" y="3094748"/>
                  </a:lnTo>
                  <a:close/>
                </a:path>
                <a:path w="2226309" h="7329805">
                  <a:moveTo>
                    <a:pt x="2226233" y="2606103"/>
                  </a:moveTo>
                  <a:lnTo>
                    <a:pt x="1484160" y="2606103"/>
                  </a:lnTo>
                  <a:lnTo>
                    <a:pt x="1484160" y="3094736"/>
                  </a:lnTo>
                  <a:lnTo>
                    <a:pt x="2226233" y="3094736"/>
                  </a:lnTo>
                  <a:lnTo>
                    <a:pt x="2226233" y="2606103"/>
                  </a:lnTo>
                  <a:close/>
                </a:path>
                <a:path w="2226309" h="7329805">
                  <a:moveTo>
                    <a:pt x="2226233" y="2117458"/>
                  </a:moveTo>
                  <a:lnTo>
                    <a:pt x="1484160" y="2117458"/>
                  </a:lnTo>
                  <a:lnTo>
                    <a:pt x="1484160" y="2606090"/>
                  </a:lnTo>
                  <a:lnTo>
                    <a:pt x="2226233" y="2606090"/>
                  </a:lnTo>
                  <a:lnTo>
                    <a:pt x="2226233" y="2117458"/>
                  </a:lnTo>
                  <a:close/>
                </a:path>
                <a:path w="2226309" h="7329805">
                  <a:moveTo>
                    <a:pt x="2226233" y="325767"/>
                  </a:moveTo>
                  <a:lnTo>
                    <a:pt x="1484160" y="325767"/>
                  </a:lnTo>
                  <a:lnTo>
                    <a:pt x="1484160" y="977290"/>
                  </a:lnTo>
                  <a:lnTo>
                    <a:pt x="1484160" y="1465935"/>
                  </a:lnTo>
                  <a:lnTo>
                    <a:pt x="1484160" y="2117445"/>
                  </a:lnTo>
                  <a:lnTo>
                    <a:pt x="2226233" y="2117445"/>
                  </a:lnTo>
                  <a:lnTo>
                    <a:pt x="2226233" y="1465935"/>
                  </a:lnTo>
                  <a:lnTo>
                    <a:pt x="2226233" y="977290"/>
                  </a:lnTo>
                  <a:lnTo>
                    <a:pt x="2226233" y="325767"/>
                  </a:lnTo>
                  <a:close/>
                </a:path>
                <a:path w="2226309" h="7329805">
                  <a:moveTo>
                    <a:pt x="2226233" y="0"/>
                  </a:moveTo>
                  <a:lnTo>
                    <a:pt x="1484160" y="0"/>
                  </a:lnTo>
                  <a:lnTo>
                    <a:pt x="1484160" y="325755"/>
                  </a:lnTo>
                  <a:lnTo>
                    <a:pt x="2226233" y="325755"/>
                  </a:lnTo>
                  <a:lnTo>
                    <a:pt x="2226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83876" y="204671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25954" y="204671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68030" y="204671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83876" y="220959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5954" y="220959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68030" y="220959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83876" y="23724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25954" y="23724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68030" y="23724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83876" y="25353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25954" y="25353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68030" y="25353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83876" y="269823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25954" y="269823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268030" y="269823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83876" y="286111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25954" y="286111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68030" y="286111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83876" y="30240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25954" y="30240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68030" y="30240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3876" y="318688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25954" y="318688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68030" y="318688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83876" y="334976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25954" y="334976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268030" y="334976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3876" y="35126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25954" y="35126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68030" y="35126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783876" y="367552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525954" y="367552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68030" y="367552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783876" y="383840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25954" y="383840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268030" y="383840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783876" y="400128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25954" y="400128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68030" y="400128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783876" y="416416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525954" y="416416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268030" y="416416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783876" y="432704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525954" y="432704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268030" y="432704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783876" y="44899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25954" y="44899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268030" y="44899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783876" y="465281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525954" y="465281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268030" y="465281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783876" y="481569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525954" y="481569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268030" y="481569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783876" y="49785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525954" y="49785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268030" y="49785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783876" y="51414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525954" y="51414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268030" y="51414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783876" y="530433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525954" y="530433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268030" y="530433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783876" y="546721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525954" y="546721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268030" y="546721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783876" y="56301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525954" y="56301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268030" y="56301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783876" y="579298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525954" y="579298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268030" y="579298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783876" y="595586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525954" y="595586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268030" y="595586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83876" y="61187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525954" y="61187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268030" y="61187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783876" y="628162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525954" y="628162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268030" y="628162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783876" y="644450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525954" y="644450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268030" y="644450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783876" y="660738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525954" y="660738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268030" y="660738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783876" y="677026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525954" y="677026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268030" y="677026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783876" y="693314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525954" y="693314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268030" y="6933149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783876" y="70960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525954" y="70960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68030" y="70960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783876" y="725891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525954" y="725891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268030" y="725891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783876" y="742179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525954" y="742179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68030" y="7421793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783876" y="75846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525954" y="75846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268030" y="758467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783876" y="77475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525954" y="77475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268030" y="774755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783876" y="791043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525954" y="791043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268030" y="7910437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783876" y="807331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525954" y="807331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268030" y="8073318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783876" y="82362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525954" y="82362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268030" y="823620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783876" y="839908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525954" y="839908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268030" y="839908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783876" y="856196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525954" y="856196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268030" y="8561962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783876" y="87248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525954" y="87248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268030" y="8724844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783876" y="888772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525954" y="888772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268030" y="8887725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783876" y="18838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525954" y="18838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268030" y="1883831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3D55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268030" y="905060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268030" y="1440470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5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3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268030" y="1442413"/>
              <a:ext cx="0" cy="278765"/>
            </a:xfrm>
            <a:custGeom>
              <a:avLst/>
              <a:gdLst/>
              <a:ahLst/>
              <a:cxnLst/>
              <a:rect l="l" t="t" r="r" b="b"/>
              <a:pathLst>
                <a:path h="278764">
                  <a:moveTo>
                    <a:pt x="0" y="278536"/>
                  </a:moveTo>
                  <a:lnTo>
                    <a:pt x="0" y="0"/>
                  </a:lnTo>
                </a:path>
              </a:pathLst>
            </a:custGeom>
            <a:ln w="65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5525954" y="1442413"/>
              <a:ext cx="0" cy="278765"/>
            </a:xfrm>
            <a:custGeom>
              <a:avLst/>
              <a:gdLst/>
              <a:ahLst/>
              <a:cxnLst/>
              <a:rect l="l" t="t" r="r" b="b"/>
              <a:pathLst>
                <a:path h="278764">
                  <a:moveTo>
                    <a:pt x="0" y="278536"/>
                  </a:moveTo>
                  <a:lnTo>
                    <a:pt x="0" y="0"/>
                  </a:lnTo>
                </a:path>
              </a:pathLst>
            </a:custGeom>
            <a:ln w="65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780785" y="1440470"/>
              <a:ext cx="1487805" cy="0"/>
            </a:xfrm>
            <a:custGeom>
              <a:avLst/>
              <a:gdLst/>
              <a:ahLst/>
              <a:cxnLst/>
              <a:rect l="l" t="t" r="r" b="b"/>
              <a:pathLst>
                <a:path w="1487804">
                  <a:moveTo>
                    <a:pt x="0" y="0"/>
                  </a:moveTo>
                  <a:lnTo>
                    <a:pt x="745172" y="0"/>
                  </a:lnTo>
                </a:path>
                <a:path w="1487804">
                  <a:moveTo>
                    <a:pt x="745168" y="0"/>
                  </a:moveTo>
                  <a:lnTo>
                    <a:pt x="1487242" y="0"/>
                  </a:lnTo>
                </a:path>
              </a:pathLst>
            </a:custGeom>
            <a:ln w="3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783876" y="905060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525954" y="9050606"/>
              <a:ext cx="742315" cy="0"/>
            </a:xfrm>
            <a:custGeom>
              <a:avLst/>
              <a:gdLst/>
              <a:ahLst/>
              <a:cxnLst/>
              <a:rect l="l" t="t" r="r" b="b"/>
              <a:pathLst>
                <a:path w="742314">
                  <a:moveTo>
                    <a:pt x="0" y="0"/>
                  </a:moveTo>
                  <a:lnTo>
                    <a:pt x="742073" y="0"/>
                  </a:lnTo>
                </a:path>
              </a:pathLst>
            </a:custGeom>
            <a:ln w="65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783876" y="1442413"/>
              <a:ext cx="0" cy="278765"/>
            </a:xfrm>
            <a:custGeom>
              <a:avLst/>
              <a:gdLst/>
              <a:ahLst/>
              <a:cxnLst/>
              <a:rect l="l" t="t" r="r" b="b"/>
              <a:pathLst>
                <a:path h="278764">
                  <a:moveTo>
                    <a:pt x="0" y="278536"/>
                  </a:moveTo>
                  <a:lnTo>
                    <a:pt x="0" y="0"/>
                  </a:lnTo>
                </a:path>
              </a:pathLst>
            </a:custGeom>
            <a:ln w="6184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149"/>
          <p:cNvSpPr txBox="1"/>
          <p:nvPr/>
        </p:nvSpPr>
        <p:spPr>
          <a:xfrm>
            <a:off x="4786969" y="1442412"/>
            <a:ext cx="735965" cy="278765"/>
          </a:xfrm>
          <a:prstGeom prst="rect">
            <a:avLst/>
          </a:prstGeom>
          <a:solidFill>
            <a:srgbClr val="B6B9BE"/>
          </a:solidFill>
        </p:spPr>
        <p:txBody>
          <a:bodyPr vert="horz" wrap="square" lIns="0" tIns="71120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560"/>
              </a:spcBef>
            </a:pPr>
            <a:r>
              <a:rPr sz="850" b="1" spc="110" dirty="0">
                <a:solidFill>
                  <a:srgbClr val="FFFFFF"/>
                </a:solidFill>
                <a:latin typeface="Calibri"/>
                <a:cs typeface="Calibri"/>
              </a:rPr>
              <a:t>Core</a:t>
            </a:r>
            <a:r>
              <a:rPr sz="8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80" dirty="0">
                <a:solidFill>
                  <a:srgbClr val="FFFFFF"/>
                </a:solidFill>
                <a:latin typeface="Calibri"/>
                <a:cs typeface="Calibri"/>
              </a:rPr>
              <a:t>GPA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5529217" y="1442412"/>
            <a:ext cx="735965" cy="278765"/>
          </a:xfrm>
          <a:prstGeom prst="rect">
            <a:avLst/>
          </a:prstGeom>
          <a:solidFill>
            <a:srgbClr val="64696F"/>
          </a:solidFill>
        </p:spPr>
        <p:txBody>
          <a:bodyPr vert="horz" wrap="square" lIns="0" tIns="71120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560"/>
              </a:spcBef>
            </a:pPr>
            <a:r>
              <a:rPr sz="850" b="1" spc="50" dirty="0">
                <a:solidFill>
                  <a:srgbClr val="FFFFFF"/>
                </a:solidFill>
                <a:latin typeface="Calibri"/>
                <a:cs typeface="Calibri"/>
              </a:rPr>
              <a:t>SAT*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6271294" y="1442412"/>
            <a:ext cx="739140" cy="278765"/>
          </a:xfrm>
          <a:prstGeom prst="rect">
            <a:avLst/>
          </a:prstGeom>
          <a:solidFill>
            <a:srgbClr val="B6B9BE"/>
          </a:solidFill>
        </p:spPr>
        <p:txBody>
          <a:bodyPr vert="horz" wrap="square" lIns="0" tIns="71120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560"/>
              </a:spcBef>
            </a:pPr>
            <a:r>
              <a:rPr sz="850" b="1" spc="135" dirty="0">
                <a:solidFill>
                  <a:srgbClr val="FFFFFF"/>
                </a:solidFill>
                <a:latin typeface="Calibri"/>
                <a:cs typeface="Calibri"/>
              </a:rPr>
              <a:t>ACT</a:t>
            </a:r>
            <a:r>
              <a:rPr sz="8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FFFF"/>
                </a:solidFill>
                <a:latin typeface="Calibri"/>
                <a:cs typeface="Calibri"/>
              </a:rPr>
              <a:t>Sum*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4795237" y="1722828"/>
            <a:ext cx="71945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5" dirty="0">
                <a:latin typeface="Calibri"/>
                <a:cs typeface="Calibri"/>
              </a:rPr>
              <a:t>3.300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&amp;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above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5785615" y="1722828"/>
            <a:ext cx="22352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400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6566729" y="1722828"/>
            <a:ext cx="1454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35" dirty="0">
                <a:latin typeface="Calibri"/>
                <a:cs typeface="Calibri"/>
              </a:rPr>
              <a:t>37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5009825" y="1887317"/>
            <a:ext cx="29083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3.275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5800540" y="1887317"/>
            <a:ext cx="19367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410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6562762" y="1887317"/>
            <a:ext cx="15303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38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5004815" y="2050240"/>
            <a:ext cx="30099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3.250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5788224" y="2050240"/>
            <a:ext cx="217804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430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6562762" y="2050240"/>
            <a:ext cx="15303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39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5009198" y="2213164"/>
            <a:ext cx="2921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3.225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5787807" y="2213164"/>
            <a:ext cx="21907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0" dirty="0">
                <a:latin typeface="Calibri"/>
                <a:cs typeface="Calibri"/>
              </a:rPr>
              <a:t>440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6561301" y="2213164"/>
            <a:ext cx="1562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5" dirty="0">
                <a:latin typeface="Calibri"/>
                <a:cs typeface="Calibri"/>
              </a:rPr>
              <a:t>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5001579" y="2376087"/>
            <a:ext cx="30734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3.200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5786555" y="2376087"/>
            <a:ext cx="2216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5" dirty="0">
                <a:latin typeface="Calibri"/>
                <a:cs typeface="Calibri"/>
              </a:rPr>
              <a:t>460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6576122" y="2376087"/>
            <a:ext cx="126364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41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5021305" y="2539010"/>
            <a:ext cx="26733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3.175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5790416" y="2539010"/>
            <a:ext cx="2133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5" dirty="0">
                <a:latin typeface="Calibri"/>
                <a:cs typeface="Calibri"/>
              </a:rPr>
              <a:t>470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6576122" y="2539010"/>
            <a:ext cx="126364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41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5016296" y="2701934"/>
            <a:ext cx="27749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3.150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5786450" y="2701934"/>
            <a:ext cx="2216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5" dirty="0">
                <a:latin typeface="Calibri"/>
                <a:cs typeface="Calibri"/>
              </a:rPr>
              <a:t>490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6565581" y="2701934"/>
            <a:ext cx="14732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42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5020679" y="2864857"/>
            <a:ext cx="26860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3.125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5786242" y="2864857"/>
            <a:ext cx="2216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500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6565581" y="2864857"/>
            <a:ext cx="14732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42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5013060" y="3027781"/>
            <a:ext cx="28384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3.100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5790729" y="3027781"/>
            <a:ext cx="21272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5" dirty="0">
                <a:latin typeface="Calibri"/>
                <a:cs typeface="Calibri"/>
              </a:rPr>
              <a:t>520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6563807" y="3027781"/>
            <a:ext cx="15049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5" dirty="0">
                <a:latin typeface="Calibri"/>
                <a:cs typeface="Calibri"/>
              </a:rPr>
              <a:t>43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5005963" y="3190704"/>
            <a:ext cx="2978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5" dirty="0">
                <a:latin typeface="Calibri"/>
                <a:cs typeface="Calibri"/>
              </a:rPr>
              <a:t>3.075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5788851" y="3190704"/>
            <a:ext cx="21653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530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6563389" y="3190704"/>
            <a:ext cx="15113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44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5001057" y="3353627"/>
            <a:ext cx="30797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3.050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5789372" y="3353627"/>
            <a:ext cx="21526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550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6563389" y="3353627"/>
            <a:ext cx="15113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44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5005546" y="3516551"/>
            <a:ext cx="29908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3.025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5787285" y="3516551"/>
            <a:ext cx="2197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0" dirty="0">
                <a:latin typeface="Calibri"/>
                <a:cs typeface="Calibri"/>
              </a:rPr>
              <a:t>560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6564328" y="3516551"/>
            <a:ext cx="1498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45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4997926" y="3679474"/>
            <a:ext cx="31432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5" dirty="0">
                <a:latin typeface="Calibri"/>
                <a:cs typeface="Calibri"/>
              </a:rPr>
              <a:t>3.000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5787181" y="3679474"/>
            <a:ext cx="2197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0" dirty="0">
                <a:latin typeface="Calibri"/>
                <a:cs typeface="Calibri"/>
              </a:rPr>
              <a:t>580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6562137" y="3679474"/>
            <a:ext cx="1536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46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5008050" y="3842397"/>
            <a:ext cx="29400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2.975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5787285" y="3842397"/>
            <a:ext cx="2197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0" dirty="0">
                <a:latin typeface="Calibri"/>
                <a:cs typeface="Calibri"/>
              </a:rPr>
              <a:t>590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6562137" y="3842397"/>
            <a:ext cx="1536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46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5003145" y="4005321"/>
            <a:ext cx="30353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5" dirty="0">
                <a:latin typeface="Calibri"/>
                <a:cs typeface="Calibri"/>
              </a:rPr>
              <a:t>2.950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5784050" y="4005321"/>
            <a:ext cx="2260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5" dirty="0">
                <a:latin typeface="Calibri"/>
                <a:cs typeface="Calibri"/>
              </a:rPr>
              <a:t>600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6565998" y="4005321"/>
            <a:ext cx="14605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35" dirty="0">
                <a:latin typeface="Calibri"/>
                <a:cs typeface="Calibri"/>
              </a:rPr>
              <a:t>47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5007528" y="4168244"/>
            <a:ext cx="29464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2.925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5788433" y="4168244"/>
            <a:ext cx="2171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620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6565894" y="4168244"/>
            <a:ext cx="14605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35" dirty="0">
                <a:latin typeface="Calibri"/>
                <a:cs typeface="Calibri"/>
              </a:rPr>
              <a:t>47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4999805" y="4331167"/>
            <a:ext cx="30988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2.900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5786555" y="4331167"/>
            <a:ext cx="22034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5" dirty="0">
                <a:latin typeface="Calibri"/>
                <a:cs typeface="Calibri"/>
              </a:rPr>
              <a:t>630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6561928" y="4331167"/>
            <a:ext cx="1536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48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5007528" y="4494091"/>
            <a:ext cx="29464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2.875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5787076" y="4494091"/>
            <a:ext cx="2197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0" dirty="0">
                <a:latin typeface="Calibri"/>
                <a:cs typeface="Calibri"/>
              </a:rPr>
              <a:t>650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6561928" y="4494091"/>
            <a:ext cx="1536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49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5002623" y="4657014"/>
            <a:ext cx="30416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5" dirty="0">
                <a:latin typeface="Calibri"/>
                <a:cs typeface="Calibri"/>
              </a:rPr>
              <a:t>2.850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5784885" y="4657014"/>
            <a:ext cx="22352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660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6561928" y="4657014"/>
            <a:ext cx="1536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49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5007007" y="4819937"/>
            <a:ext cx="29527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2.825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5784781" y="4819937"/>
            <a:ext cx="224154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680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6561719" y="4819937"/>
            <a:ext cx="15430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4999387" y="4982861"/>
            <a:ext cx="3105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2.800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5784885" y="4982861"/>
            <a:ext cx="22352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690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6561719" y="4982861"/>
            <a:ext cx="15430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5011912" y="5145784"/>
            <a:ext cx="28575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2.775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5802524" y="5145784"/>
            <a:ext cx="18859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710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6576540" y="5145784"/>
            <a:ext cx="1244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51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5007007" y="5308707"/>
            <a:ext cx="29527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2.750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5792086" y="5308707"/>
            <a:ext cx="20955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5" dirty="0">
                <a:latin typeface="Calibri"/>
                <a:cs typeface="Calibri"/>
              </a:rPr>
              <a:t>720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6566103" y="5308707"/>
            <a:ext cx="1454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35" dirty="0">
                <a:latin typeface="Calibri"/>
                <a:cs typeface="Calibri"/>
              </a:rPr>
              <a:t>52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5011390" y="5471631"/>
            <a:ext cx="28638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2.725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5790208" y="5471631"/>
            <a:ext cx="21272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5" dirty="0">
                <a:latin typeface="Calibri"/>
                <a:cs typeface="Calibri"/>
              </a:rPr>
              <a:t>730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6565998" y="5471631"/>
            <a:ext cx="1454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35" dirty="0">
                <a:latin typeface="Calibri"/>
                <a:cs typeface="Calibri"/>
              </a:rPr>
              <a:t>52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5003667" y="5634554"/>
            <a:ext cx="30162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2.700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5791356" y="5634554"/>
            <a:ext cx="21018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740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6564120" y="5634554"/>
            <a:ext cx="14859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5" dirty="0">
                <a:latin typeface="Calibri"/>
                <a:cs typeface="Calibri"/>
              </a:rPr>
              <a:t>53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5007842" y="5797477"/>
            <a:ext cx="2933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2.675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5790521" y="5797477"/>
            <a:ext cx="21209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750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6564015" y="5797477"/>
            <a:ext cx="14859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5" dirty="0">
                <a:latin typeface="Calibri"/>
                <a:cs typeface="Calibri"/>
              </a:rPr>
              <a:t>53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5002832" y="5960401"/>
            <a:ext cx="30289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5" dirty="0">
                <a:latin typeface="Calibri"/>
                <a:cs typeface="Calibri"/>
              </a:rPr>
              <a:t>2.650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5790416" y="5960401"/>
            <a:ext cx="21209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750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6563598" y="5960401"/>
            <a:ext cx="1498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54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5007215" y="6123324"/>
            <a:ext cx="29400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2.625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5788224" y="6123324"/>
            <a:ext cx="2159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760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6564433" y="6123324"/>
            <a:ext cx="14795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55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4999596" y="6286248"/>
            <a:ext cx="30924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2.600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5792086" y="6286248"/>
            <a:ext cx="208279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770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6562241" y="6286248"/>
            <a:ext cx="1524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56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009094" y="6449171"/>
            <a:ext cx="29019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2.575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5788120" y="6449171"/>
            <a:ext cx="2159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780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6562241" y="6449171"/>
            <a:ext cx="1524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56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5004189" y="6612094"/>
            <a:ext cx="29972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2.550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5788120" y="6612094"/>
            <a:ext cx="2159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790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6565998" y="6612094"/>
            <a:ext cx="14414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30" dirty="0">
                <a:latin typeface="Calibri"/>
                <a:cs typeface="Calibri"/>
              </a:rPr>
              <a:t>57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5008572" y="6775018"/>
            <a:ext cx="29083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2.525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5783110" y="6775018"/>
            <a:ext cx="2260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5" dirty="0">
                <a:latin typeface="Calibri"/>
                <a:cs typeface="Calibri"/>
              </a:rPr>
              <a:t>800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6562032" y="6775018"/>
            <a:ext cx="1524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58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5000849" y="6937941"/>
            <a:ext cx="3060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2.500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5797931" y="6937941"/>
            <a:ext cx="1962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810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6562032" y="6937941"/>
            <a:ext cx="1524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59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5008050" y="7100865"/>
            <a:ext cx="2921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2.475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5787494" y="7100865"/>
            <a:ext cx="2171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820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6558901" y="7100865"/>
            <a:ext cx="15875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5" dirty="0">
                <a:latin typeface="Calibri"/>
                <a:cs typeface="Calibri"/>
              </a:rPr>
              <a:t>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5003145" y="7263788"/>
            <a:ext cx="30162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5" dirty="0">
                <a:latin typeface="Calibri"/>
                <a:cs typeface="Calibri"/>
              </a:rPr>
              <a:t>2.450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5785720" y="7263788"/>
            <a:ext cx="220979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5" dirty="0">
                <a:latin typeface="Calibri"/>
                <a:cs typeface="Calibri"/>
              </a:rPr>
              <a:t>830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6573722" y="7263788"/>
            <a:ext cx="12890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61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5007528" y="7426711"/>
            <a:ext cx="29273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0" dirty="0">
                <a:latin typeface="Calibri"/>
                <a:cs typeface="Calibri"/>
              </a:rPr>
              <a:t>2.425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5785302" y="7426711"/>
            <a:ext cx="2216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5" dirty="0">
                <a:latin typeface="Calibri"/>
                <a:cs typeface="Calibri"/>
              </a:rPr>
              <a:t>840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6573722" y="7426711"/>
            <a:ext cx="12890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61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4999909" y="7589635"/>
            <a:ext cx="30797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2.400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5786137" y="7589635"/>
            <a:ext cx="2197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70" dirty="0">
                <a:latin typeface="Calibri"/>
                <a:cs typeface="Calibri"/>
              </a:rPr>
              <a:t>850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2" name="object 262"/>
          <p:cNvSpPr txBox="1"/>
          <p:nvPr/>
        </p:nvSpPr>
        <p:spPr>
          <a:xfrm>
            <a:off x="6563180" y="7589635"/>
            <a:ext cx="1498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62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5008259" y="7752558"/>
            <a:ext cx="29083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2.375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5783945" y="7752558"/>
            <a:ext cx="224154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860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6561406" y="7752558"/>
            <a:ext cx="15303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63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5003354" y="7915481"/>
            <a:ext cx="30099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0" dirty="0">
                <a:latin typeface="Calibri"/>
                <a:cs typeface="Calibri"/>
              </a:rPr>
              <a:t>2.350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5783945" y="7915481"/>
            <a:ext cx="224154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860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6560988" y="7915481"/>
            <a:ext cx="1536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5" dirty="0">
                <a:latin typeface="Calibri"/>
                <a:cs typeface="Calibri"/>
              </a:rPr>
              <a:t>64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5007737" y="8078404"/>
            <a:ext cx="2921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2.325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5787703" y="8078404"/>
            <a:ext cx="2159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870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6561824" y="8078404"/>
            <a:ext cx="15240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65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5000014" y="8241327"/>
            <a:ext cx="30734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60" dirty="0">
                <a:latin typeface="Calibri"/>
                <a:cs typeface="Calibri"/>
              </a:rPr>
              <a:t>2.300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5783737" y="8241327"/>
            <a:ext cx="224154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880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6559632" y="8241327"/>
            <a:ext cx="1562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66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5009512" y="8404251"/>
            <a:ext cx="28829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2.275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5783737" y="8404251"/>
            <a:ext cx="224154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890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6563493" y="8404251"/>
            <a:ext cx="14859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5" dirty="0">
                <a:latin typeface="Calibri"/>
                <a:cs typeface="Calibri"/>
              </a:rPr>
              <a:t>67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5004606" y="8567174"/>
            <a:ext cx="2978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45" dirty="0">
                <a:latin typeface="Calibri"/>
                <a:cs typeface="Calibri"/>
              </a:rPr>
              <a:t>2.250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5782797" y="8567174"/>
            <a:ext cx="2260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5" dirty="0">
                <a:latin typeface="Calibri"/>
                <a:cs typeface="Calibri"/>
              </a:rPr>
              <a:t>900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6559527" y="8567174"/>
            <a:ext cx="1562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68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5008989" y="8730098"/>
            <a:ext cx="2895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latin typeface="Calibri"/>
                <a:cs typeface="Calibri"/>
              </a:rPr>
              <a:t>2.225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5797618" y="8730098"/>
            <a:ext cx="19621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25" dirty="0">
                <a:latin typeface="Calibri"/>
                <a:cs typeface="Calibri"/>
              </a:rPr>
              <a:t>910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6559527" y="8730098"/>
            <a:ext cx="1562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80" dirty="0">
                <a:latin typeface="Calibri"/>
                <a:cs typeface="Calibri"/>
              </a:rPr>
              <a:t>69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4783876" y="936497"/>
            <a:ext cx="2226310" cy="502284"/>
          </a:xfrm>
          <a:prstGeom prst="rect">
            <a:avLst/>
          </a:prstGeom>
          <a:solidFill>
            <a:srgbClr val="0074C8"/>
          </a:solidFill>
        </p:spPr>
        <p:txBody>
          <a:bodyPr vert="horz" wrap="square" lIns="0" tIns="38100" rIns="0" bIns="0" rtlCol="0">
            <a:spAutoFit/>
          </a:bodyPr>
          <a:lstStyle/>
          <a:p>
            <a:pPr marL="4445" algn="ctr">
              <a:lnSpc>
                <a:spcPts val="2255"/>
              </a:lnSpc>
              <a:spcBef>
                <a:spcPts val="300"/>
              </a:spcBef>
            </a:pPr>
            <a:r>
              <a:rPr sz="1900" b="1" spc="185" dirty="0">
                <a:solidFill>
                  <a:srgbClr val="FFFFFF"/>
                </a:solidFill>
                <a:latin typeface="Calibri"/>
                <a:cs typeface="Calibri"/>
              </a:rPr>
              <a:t>DIVISION</a:t>
            </a:r>
            <a:r>
              <a:rPr sz="1900" b="1" spc="70" dirty="0">
                <a:solidFill>
                  <a:srgbClr val="FFFFFF"/>
                </a:solidFill>
                <a:latin typeface="Calibri"/>
                <a:cs typeface="Calibri"/>
              </a:rPr>
              <a:t> II</a:t>
            </a:r>
            <a:endParaRPr sz="1900">
              <a:latin typeface="Calibri"/>
              <a:cs typeface="Calibri"/>
            </a:endParaRPr>
          </a:p>
          <a:p>
            <a:pPr marL="3175" algn="ctr">
              <a:lnSpc>
                <a:spcPts val="1055"/>
              </a:lnSpc>
            </a:pPr>
            <a:r>
              <a:rPr sz="900" b="1" spc="140" dirty="0">
                <a:solidFill>
                  <a:srgbClr val="FFFFFF"/>
                </a:solidFill>
                <a:latin typeface="Calibri"/>
                <a:cs typeface="Calibri"/>
              </a:rPr>
              <a:t>FULL</a:t>
            </a:r>
            <a:r>
              <a:rPr sz="90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05" dirty="0">
                <a:solidFill>
                  <a:srgbClr val="FFFFFF"/>
                </a:solidFill>
                <a:latin typeface="Calibri"/>
                <a:cs typeface="Calibri"/>
              </a:rPr>
              <a:t>QUALIFIER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14" dirty="0">
                <a:solidFill>
                  <a:srgbClr val="FFFFFF"/>
                </a:solidFill>
                <a:latin typeface="Calibri"/>
                <a:cs typeface="Calibri"/>
              </a:rPr>
              <a:t>SLIDING</a:t>
            </a:r>
            <a:r>
              <a:rPr sz="9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45" dirty="0">
                <a:solidFill>
                  <a:srgbClr val="FFFFFF"/>
                </a:solidFill>
                <a:latin typeface="Calibri"/>
                <a:cs typeface="Calibri"/>
              </a:rPr>
              <a:t>SCALE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4784044" y="1328996"/>
            <a:ext cx="2223770" cy="7738745"/>
          </a:xfrm>
          <a:custGeom>
            <a:avLst/>
            <a:gdLst/>
            <a:ahLst/>
            <a:cxnLst/>
            <a:rect l="l" t="t" r="r" b="b"/>
            <a:pathLst>
              <a:path w="2223770" h="7738745">
                <a:moveTo>
                  <a:pt x="0" y="0"/>
                </a:moveTo>
                <a:lnTo>
                  <a:pt x="0" y="7571333"/>
                </a:lnTo>
                <a:lnTo>
                  <a:pt x="860" y="7584294"/>
                </a:lnTo>
                <a:lnTo>
                  <a:pt x="20499" y="7655521"/>
                </a:lnTo>
                <a:lnTo>
                  <a:pt x="47783" y="7695498"/>
                </a:lnTo>
                <a:lnTo>
                  <a:pt x="92382" y="7726190"/>
                </a:lnTo>
                <a:lnTo>
                  <a:pt x="158546" y="7738452"/>
                </a:lnTo>
                <a:lnTo>
                  <a:pt x="2064829" y="7738452"/>
                </a:lnTo>
                <a:lnTo>
                  <a:pt x="2106639" y="7731837"/>
                </a:lnTo>
                <a:lnTo>
                  <a:pt x="2144698" y="7716843"/>
                </a:lnTo>
                <a:lnTo>
                  <a:pt x="2182624" y="7688083"/>
                </a:lnTo>
                <a:lnTo>
                  <a:pt x="2211742" y="7641074"/>
                </a:lnTo>
                <a:lnTo>
                  <a:pt x="2223376" y="7571333"/>
                </a:lnTo>
                <a:lnTo>
                  <a:pt x="2223376" y="0"/>
                </a:lnTo>
              </a:path>
            </a:pathLst>
          </a:custGeom>
          <a:ln w="6527">
            <a:solidFill>
              <a:srgbClr val="3D55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 txBox="1"/>
          <p:nvPr/>
        </p:nvSpPr>
        <p:spPr>
          <a:xfrm>
            <a:off x="4431284" y="8893021"/>
            <a:ext cx="3120390" cy="3543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82295">
              <a:lnSpc>
                <a:spcPct val="100000"/>
              </a:lnSpc>
              <a:spcBef>
                <a:spcPts val="120"/>
              </a:spcBef>
              <a:tabLst>
                <a:tab pos="1368425" algn="l"/>
                <a:tab pos="1938655" algn="l"/>
              </a:tabLst>
            </a:pPr>
            <a:r>
              <a:rPr sz="800" spc="55" dirty="0">
                <a:latin typeface="Calibri"/>
                <a:cs typeface="Calibri"/>
              </a:rPr>
              <a:t>2.200</a:t>
            </a:r>
            <a:r>
              <a:rPr sz="800" dirty="0">
                <a:latin typeface="Calibri"/>
                <a:cs typeface="Calibri"/>
              </a:rPr>
              <a:t>	</a:t>
            </a:r>
            <a:r>
              <a:rPr sz="800" spc="65" dirty="0">
                <a:latin typeface="Calibri"/>
                <a:cs typeface="Calibri"/>
              </a:rPr>
              <a:t>920</a:t>
            </a:r>
            <a:r>
              <a:rPr sz="800" dirty="0">
                <a:latin typeface="Calibri"/>
                <a:cs typeface="Calibri"/>
              </a:rPr>
              <a:t>	</a:t>
            </a:r>
            <a:r>
              <a:rPr sz="800" spc="80" dirty="0">
                <a:latin typeface="Calibri"/>
                <a:cs typeface="Calibri"/>
              </a:rPr>
              <a:t>70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&amp;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above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700" b="1" dirty="0">
                <a:latin typeface="Calibri"/>
                <a:cs typeface="Calibri"/>
              </a:rPr>
              <a:t>*Full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sliding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65" dirty="0">
                <a:latin typeface="Calibri"/>
                <a:cs typeface="Calibri"/>
              </a:rPr>
              <a:t>scale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75" dirty="0">
                <a:latin typeface="Calibri"/>
                <a:cs typeface="Calibri"/>
              </a:rPr>
              <a:t>research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55" dirty="0">
                <a:latin typeface="Calibri"/>
                <a:cs typeface="Calibri"/>
              </a:rPr>
              <a:t>between</a:t>
            </a:r>
            <a:r>
              <a:rPr sz="700" b="1" spc="75" dirty="0">
                <a:latin typeface="Calibri"/>
                <a:cs typeface="Calibri"/>
              </a:rPr>
              <a:t> </a:t>
            </a:r>
            <a:r>
              <a:rPr sz="700" b="1" spc="55" dirty="0">
                <a:latin typeface="Calibri"/>
                <a:cs typeface="Calibri"/>
              </a:rPr>
              <a:t>the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60" dirty="0">
                <a:latin typeface="Calibri"/>
                <a:cs typeface="Calibri"/>
              </a:rPr>
              <a:t>new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80" dirty="0">
                <a:latin typeface="Calibri"/>
                <a:cs typeface="Calibri"/>
              </a:rPr>
              <a:t>SAT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and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100" dirty="0">
                <a:latin typeface="Calibri"/>
                <a:cs typeface="Calibri"/>
              </a:rPr>
              <a:t>ACT</a:t>
            </a:r>
            <a:r>
              <a:rPr sz="700" b="1" spc="75" dirty="0">
                <a:latin typeface="Calibri"/>
                <a:cs typeface="Calibri"/>
              </a:rPr>
              <a:t> </a:t>
            </a:r>
            <a:r>
              <a:rPr sz="700" b="1" spc="55" dirty="0">
                <a:latin typeface="Calibri"/>
                <a:cs typeface="Calibri"/>
              </a:rPr>
              <a:t>is</a:t>
            </a:r>
            <a:r>
              <a:rPr sz="700" b="1" spc="70" dirty="0">
                <a:latin typeface="Calibri"/>
                <a:cs typeface="Calibri"/>
              </a:rPr>
              <a:t> </a:t>
            </a:r>
            <a:r>
              <a:rPr sz="700" b="1" spc="40" dirty="0">
                <a:latin typeface="Calibri"/>
                <a:cs typeface="Calibri"/>
              </a:rPr>
              <a:t>ongoing.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95" dirty="0">
                <a:latin typeface="Calibri"/>
                <a:cs typeface="Calibri"/>
              </a:rPr>
              <a:t>26</a:t>
            </a:r>
            <a:r>
              <a:rPr sz="800" b="1" spc="170" dirty="0">
                <a:latin typeface="Calibri"/>
                <a:cs typeface="Calibri"/>
              </a:rPr>
              <a:t> 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2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444500" y="644906"/>
            <a:ext cx="189928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80" dirty="0">
                <a:solidFill>
                  <a:srgbClr val="F5841F"/>
                </a:solidFill>
                <a:latin typeface="Calibri"/>
                <a:cs typeface="Calibri"/>
              </a:rPr>
              <a:t>Sliding</a:t>
            </a:r>
            <a:r>
              <a:rPr sz="1150" b="1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150" b="1" spc="105" dirty="0">
                <a:solidFill>
                  <a:srgbClr val="F5841F"/>
                </a:solidFill>
                <a:latin typeface="Calibri"/>
                <a:cs typeface="Calibri"/>
              </a:rPr>
              <a:t>Scale</a:t>
            </a:r>
            <a:r>
              <a:rPr sz="115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150" b="1" spc="100" dirty="0">
                <a:solidFill>
                  <a:srgbClr val="F5841F"/>
                </a:solidFill>
                <a:latin typeface="Calibri"/>
                <a:cs typeface="Calibri"/>
              </a:rPr>
              <a:t>for</a:t>
            </a:r>
            <a:r>
              <a:rPr sz="115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150" b="1" spc="65" dirty="0">
                <a:solidFill>
                  <a:srgbClr val="F5841F"/>
                </a:solidFill>
                <a:latin typeface="Calibri"/>
                <a:cs typeface="Calibri"/>
              </a:rPr>
              <a:t>Division</a:t>
            </a:r>
            <a:r>
              <a:rPr sz="115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150" b="1" spc="-25" dirty="0">
                <a:solidFill>
                  <a:srgbClr val="F5841F"/>
                </a:solidFill>
                <a:latin typeface="Calibri"/>
                <a:cs typeface="Calibri"/>
              </a:rPr>
              <a:t>II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444500" y="854456"/>
            <a:ext cx="33127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uses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sliding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scale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match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test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score(s)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444500" y="994130"/>
            <a:ext cx="3118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latin typeface="Calibri"/>
                <a:cs typeface="Calibri"/>
              </a:rPr>
              <a:t>core-course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GPA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determine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eligibility.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sliding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scale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444500" y="1133805"/>
            <a:ext cx="3124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5" dirty="0">
                <a:latin typeface="Calibri"/>
                <a:cs typeface="Calibri"/>
              </a:rPr>
              <a:t>balances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65" dirty="0">
                <a:latin typeface="Calibri"/>
                <a:cs typeface="Calibri"/>
              </a:rPr>
              <a:t> test </a:t>
            </a:r>
            <a:r>
              <a:rPr sz="900" spc="70" dirty="0">
                <a:latin typeface="Calibri"/>
                <a:cs typeface="Calibri"/>
              </a:rPr>
              <a:t>score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with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65" dirty="0">
                <a:latin typeface="Calibri"/>
                <a:cs typeface="Calibri"/>
              </a:rPr>
              <a:t> core-course </a:t>
            </a:r>
            <a:r>
              <a:rPr sz="900" spc="55" dirty="0">
                <a:latin typeface="Calibri"/>
                <a:cs typeface="Calibri"/>
              </a:rPr>
              <a:t>GPA.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Find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444500" y="1267129"/>
            <a:ext cx="334835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5" dirty="0">
                <a:latin typeface="Calibri"/>
                <a:cs typeface="Calibri"/>
              </a:rPr>
              <a:t>more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test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scores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1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0074C8"/>
                </a:solidFill>
                <a:latin typeface="Calibri"/>
                <a:cs typeface="Calibri"/>
              </a:rPr>
              <a:t>15</a:t>
            </a:r>
            <a:r>
              <a:rPr sz="950" b="1" spc="14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visit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ncaa.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444453" y="1406918"/>
            <a:ext cx="31559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org/test-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scores</a:t>
            </a:r>
            <a:r>
              <a:rPr sz="900" spc="90" dirty="0">
                <a:latin typeface="Calibri"/>
                <a:cs typeface="Calibri"/>
              </a:rPr>
              <a:t>.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regarding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444494" y="1546580"/>
            <a:ext cx="325501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test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scores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can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found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at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on.ncaa.com/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444500" y="1686318"/>
            <a:ext cx="117030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COVID19_Fall2022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69000"/>
            <a:ext cx="7775575" cy="8855075"/>
            <a:chOff x="0" y="1207007"/>
            <a:chExt cx="7775575" cy="8855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07007"/>
              <a:ext cx="7772400" cy="88513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7007"/>
              <a:ext cx="7772399" cy="88513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18318" y="1906041"/>
              <a:ext cx="2654300" cy="8152765"/>
            </a:xfrm>
            <a:custGeom>
              <a:avLst/>
              <a:gdLst/>
              <a:ahLst/>
              <a:cxnLst/>
              <a:rect l="l" t="t" r="r" b="b"/>
              <a:pathLst>
                <a:path w="2654300" h="8152765">
                  <a:moveTo>
                    <a:pt x="2654084" y="0"/>
                  </a:moveTo>
                  <a:lnTo>
                    <a:pt x="0" y="8152358"/>
                  </a:lnTo>
                  <a:lnTo>
                    <a:pt x="2003742" y="8152358"/>
                  </a:lnTo>
                  <a:lnTo>
                    <a:pt x="2654084" y="6153746"/>
                  </a:lnTo>
                  <a:lnTo>
                    <a:pt x="2654084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23419" y="6850887"/>
              <a:ext cx="1049020" cy="3208020"/>
            </a:xfrm>
            <a:custGeom>
              <a:avLst/>
              <a:gdLst/>
              <a:ahLst/>
              <a:cxnLst/>
              <a:rect l="l" t="t" r="r" b="b"/>
              <a:pathLst>
                <a:path w="1049020" h="3208020">
                  <a:moveTo>
                    <a:pt x="1048981" y="0"/>
                  </a:moveTo>
                  <a:lnTo>
                    <a:pt x="0" y="3207511"/>
                  </a:lnTo>
                  <a:lnTo>
                    <a:pt x="164617" y="3207511"/>
                  </a:lnTo>
                  <a:lnTo>
                    <a:pt x="1048981" y="494499"/>
                  </a:lnTo>
                  <a:lnTo>
                    <a:pt x="1048981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56544" y="6952170"/>
              <a:ext cx="1016000" cy="3106420"/>
            </a:xfrm>
            <a:custGeom>
              <a:avLst/>
              <a:gdLst/>
              <a:ahLst/>
              <a:cxnLst/>
              <a:rect l="l" t="t" r="r" b="b"/>
              <a:pathLst>
                <a:path w="1016000" h="3106420">
                  <a:moveTo>
                    <a:pt x="1015860" y="0"/>
                  </a:moveTo>
                  <a:lnTo>
                    <a:pt x="0" y="3106229"/>
                  </a:lnTo>
                  <a:lnTo>
                    <a:pt x="301193" y="3106229"/>
                  </a:lnTo>
                  <a:lnTo>
                    <a:pt x="1015860" y="913828"/>
                  </a:lnTo>
                  <a:lnTo>
                    <a:pt x="1015860" y="0"/>
                  </a:lnTo>
                  <a:close/>
                </a:path>
              </a:pathLst>
            </a:custGeom>
            <a:solidFill>
              <a:srgbClr val="3835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55232" y="7865477"/>
              <a:ext cx="717550" cy="2193290"/>
            </a:xfrm>
            <a:custGeom>
              <a:avLst/>
              <a:gdLst/>
              <a:ahLst/>
              <a:cxnLst/>
              <a:rect l="l" t="t" r="r" b="b"/>
              <a:pathLst>
                <a:path w="717550" h="2193290">
                  <a:moveTo>
                    <a:pt x="717169" y="0"/>
                  </a:moveTo>
                  <a:lnTo>
                    <a:pt x="0" y="2192921"/>
                  </a:lnTo>
                  <a:lnTo>
                    <a:pt x="164604" y="2192921"/>
                  </a:lnTo>
                  <a:lnTo>
                    <a:pt x="717169" y="497801"/>
                  </a:lnTo>
                  <a:lnTo>
                    <a:pt x="717169" y="0"/>
                  </a:lnTo>
                  <a:close/>
                </a:path>
              </a:pathLst>
            </a:custGeom>
            <a:solidFill>
              <a:srgbClr val="73C0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30393" y="3153810"/>
              <a:ext cx="2142490" cy="6596380"/>
            </a:xfrm>
            <a:custGeom>
              <a:avLst/>
              <a:gdLst/>
              <a:ahLst/>
              <a:cxnLst/>
              <a:rect l="l" t="t" r="r" b="b"/>
              <a:pathLst>
                <a:path w="2142490" h="6596380">
                  <a:moveTo>
                    <a:pt x="2142005" y="0"/>
                  </a:moveTo>
                  <a:lnTo>
                    <a:pt x="0" y="6595994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83468" y="3317266"/>
              <a:ext cx="2089150" cy="6432550"/>
            </a:xfrm>
            <a:custGeom>
              <a:avLst/>
              <a:gdLst/>
              <a:ahLst/>
              <a:cxnLst/>
              <a:rect l="l" t="t" r="r" b="b"/>
              <a:pathLst>
                <a:path w="2089150" h="6432550">
                  <a:moveTo>
                    <a:pt x="2088931" y="0"/>
                  </a:moveTo>
                  <a:lnTo>
                    <a:pt x="0" y="643253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36555" y="3480740"/>
              <a:ext cx="2036445" cy="6269355"/>
            </a:xfrm>
            <a:custGeom>
              <a:avLst/>
              <a:gdLst/>
              <a:ahLst/>
              <a:cxnLst/>
              <a:rect l="l" t="t" r="r" b="b"/>
              <a:pathLst>
                <a:path w="2036445" h="6269355">
                  <a:moveTo>
                    <a:pt x="2035844" y="0"/>
                  </a:moveTo>
                  <a:lnTo>
                    <a:pt x="0" y="6269064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89643" y="3644215"/>
              <a:ext cx="1983105" cy="6106160"/>
            </a:xfrm>
            <a:custGeom>
              <a:avLst/>
              <a:gdLst/>
              <a:ahLst/>
              <a:cxnLst/>
              <a:rect l="l" t="t" r="r" b="b"/>
              <a:pathLst>
                <a:path w="1983104" h="6106159">
                  <a:moveTo>
                    <a:pt x="1982757" y="0"/>
                  </a:moveTo>
                  <a:lnTo>
                    <a:pt x="0" y="6105589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42730" y="3807689"/>
              <a:ext cx="1929764" cy="5942330"/>
            </a:xfrm>
            <a:custGeom>
              <a:avLst/>
              <a:gdLst/>
              <a:ahLst/>
              <a:cxnLst/>
              <a:rect l="l" t="t" r="r" b="b"/>
              <a:pathLst>
                <a:path w="1929765" h="5942330">
                  <a:moveTo>
                    <a:pt x="1929669" y="0"/>
                  </a:moveTo>
                  <a:lnTo>
                    <a:pt x="0" y="594211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95817" y="3971164"/>
              <a:ext cx="1877060" cy="5779135"/>
            </a:xfrm>
            <a:custGeom>
              <a:avLst/>
              <a:gdLst/>
              <a:ahLst/>
              <a:cxnLst/>
              <a:rect l="l" t="t" r="r" b="b"/>
              <a:pathLst>
                <a:path w="1877059" h="5779134">
                  <a:moveTo>
                    <a:pt x="1876582" y="0"/>
                  </a:moveTo>
                  <a:lnTo>
                    <a:pt x="0" y="577864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48917" y="4134656"/>
              <a:ext cx="1823720" cy="5615305"/>
            </a:xfrm>
            <a:custGeom>
              <a:avLst/>
              <a:gdLst/>
              <a:ahLst/>
              <a:cxnLst/>
              <a:rect l="l" t="t" r="r" b="b"/>
              <a:pathLst>
                <a:path w="1823720" h="5615305">
                  <a:moveTo>
                    <a:pt x="1823482" y="0"/>
                  </a:moveTo>
                  <a:lnTo>
                    <a:pt x="0" y="5615149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01993" y="4298115"/>
              <a:ext cx="1771014" cy="5452110"/>
            </a:xfrm>
            <a:custGeom>
              <a:avLst/>
              <a:gdLst/>
              <a:ahLst/>
              <a:cxnLst/>
              <a:rect l="l" t="t" r="r" b="b"/>
              <a:pathLst>
                <a:path w="1771015" h="5452109">
                  <a:moveTo>
                    <a:pt x="1770406" y="0"/>
                  </a:moveTo>
                  <a:lnTo>
                    <a:pt x="0" y="5451689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55092" y="4461606"/>
              <a:ext cx="1717675" cy="5288280"/>
            </a:xfrm>
            <a:custGeom>
              <a:avLst/>
              <a:gdLst/>
              <a:ahLst/>
              <a:cxnLst/>
              <a:rect l="l" t="t" r="r" b="b"/>
              <a:pathLst>
                <a:path w="1717675" h="5288280">
                  <a:moveTo>
                    <a:pt x="1717307" y="0"/>
                  </a:moveTo>
                  <a:lnTo>
                    <a:pt x="0" y="528819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08166" y="4625060"/>
              <a:ext cx="1664335" cy="5125085"/>
            </a:xfrm>
            <a:custGeom>
              <a:avLst/>
              <a:gdLst/>
              <a:ahLst/>
              <a:cxnLst/>
              <a:rect l="l" t="t" r="r" b="b"/>
              <a:pathLst>
                <a:path w="1664334" h="5125084">
                  <a:moveTo>
                    <a:pt x="1664233" y="0"/>
                  </a:moveTo>
                  <a:lnTo>
                    <a:pt x="0" y="512474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61253" y="4788532"/>
              <a:ext cx="1611630" cy="4961890"/>
            </a:xfrm>
            <a:custGeom>
              <a:avLst/>
              <a:gdLst/>
              <a:ahLst/>
              <a:cxnLst/>
              <a:rect l="l" t="t" r="r" b="b"/>
              <a:pathLst>
                <a:path w="1611629" h="4961890">
                  <a:moveTo>
                    <a:pt x="1611146" y="0"/>
                  </a:moveTo>
                  <a:lnTo>
                    <a:pt x="0" y="4961272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14342" y="4952011"/>
              <a:ext cx="1558290" cy="4798060"/>
            </a:xfrm>
            <a:custGeom>
              <a:avLst/>
              <a:gdLst/>
              <a:ahLst/>
              <a:cxnLst/>
              <a:rect l="l" t="t" r="r" b="b"/>
              <a:pathLst>
                <a:path w="1558290" h="4798059">
                  <a:moveTo>
                    <a:pt x="1558057" y="0"/>
                  </a:moveTo>
                  <a:lnTo>
                    <a:pt x="0" y="4797793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67429" y="5115483"/>
              <a:ext cx="1505585" cy="4634865"/>
            </a:xfrm>
            <a:custGeom>
              <a:avLst/>
              <a:gdLst/>
              <a:ahLst/>
              <a:cxnLst/>
              <a:rect l="l" t="t" r="r" b="b"/>
              <a:pathLst>
                <a:path w="1505584" h="4634865">
                  <a:moveTo>
                    <a:pt x="1504970" y="0"/>
                  </a:moveTo>
                  <a:lnTo>
                    <a:pt x="0" y="4634321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320516" y="5278958"/>
              <a:ext cx="1452245" cy="4471035"/>
            </a:xfrm>
            <a:custGeom>
              <a:avLst/>
              <a:gdLst/>
              <a:ahLst/>
              <a:cxnLst/>
              <a:rect l="l" t="t" r="r" b="b"/>
              <a:pathLst>
                <a:path w="1452245" h="4471034">
                  <a:moveTo>
                    <a:pt x="1451883" y="0"/>
                  </a:moveTo>
                  <a:lnTo>
                    <a:pt x="0" y="4470847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73604" y="5442432"/>
              <a:ext cx="1398905" cy="4307840"/>
            </a:xfrm>
            <a:custGeom>
              <a:avLst/>
              <a:gdLst/>
              <a:ahLst/>
              <a:cxnLst/>
              <a:rect l="l" t="t" r="r" b="b"/>
              <a:pathLst>
                <a:path w="1398904" h="4307840">
                  <a:moveTo>
                    <a:pt x="1398795" y="0"/>
                  </a:moveTo>
                  <a:lnTo>
                    <a:pt x="0" y="4307372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26704" y="5605931"/>
              <a:ext cx="1346200" cy="4144010"/>
            </a:xfrm>
            <a:custGeom>
              <a:avLst/>
              <a:gdLst/>
              <a:ahLst/>
              <a:cxnLst/>
              <a:rect l="l" t="t" r="r" b="b"/>
              <a:pathLst>
                <a:path w="1346200" h="4144009">
                  <a:moveTo>
                    <a:pt x="1345695" y="0"/>
                  </a:moveTo>
                  <a:lnTo>
                    <a:pt x="0" y="4143873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479778" y="5769379"/>
              <a:ext cx="1292860" cy="3980815"/>
            </a:xfrm>
            <a:custGeom>
              <a:avLst/>
              <a:gdLst/>
              <a:ahLst/>
              <a:cxnLst/>
              <a:rect l="l" t="t" r="r" b="b"/>
              <a:pathLst>
                <a:path w="1292859" h="3980815">
                  <a:moveTo>
                    <a:pt x="1292621" y="0"/>
                  </a:moveTo>
                  <a:lnTo>
                    <a:pt x="0" y="3980425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532878" y="5932879"/>
              <a:ext cx="1239520" cy="3816985"/>
            </a:xfrm>
            <a:custGeom>
              <a:avLst/>
              <a:gdLst/>
              <a:ahLst/>
              <a:cxnLst/>
              <a:rect l="l" t="t" r="r" b="b"/>
              <a:pathLst>
                <a:path w="1239520" h="3816984">
                  <a:moveTo>
                    <a:pt x="1239521" y="0"/>
                  </a:moveTo>
                  <a:lnTo>
                    <a:pt x="0" y="3816925"/>
                  </a:lnTo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585966" y="6096354"/>
              <a:ext cx="1186815" cy="3653790"/>
            </a:xfrm>
            <a:custGeom>
              <a:avLst/>
              <a:gdLst/>
              <a:ahLst/>
              <a:cxnLst/>
              <a:rect l="l" t="t" r="r" b="b"/>
              <a:pathLst>
                <a:path w="1186815" h="3653790">
                  <a:moveTo>
                    <a:pt x="1186434" y="0"/>
                  </a:moveTo>
                  <a:lnTo>
                    <a:pt x="0" y="365345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30634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4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77547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4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24459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71372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18285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65198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612109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59023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05935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52847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399760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46673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293586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240498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187411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34324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081237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028149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975062" y="7768865"/>
              <a:ext cx="654685" cy="1981200"/>
            </a:xfrm>
            <a:custGeom>
              <a:avLst/>
              <a:gdLst/>
              <a:ahLst/>
              <a:cxnLst/>
              <a:rect l="l" t="t" r="r" b="b"/>
              <a:pathLst>
                <a:path w="654685" h="1981200">
                  <a:moveTo>
                    <a:pt x="0" y="0"/>
                  </a:moveTo>
                  <a:lnTo>
                    <a:pt x="654583" y="1980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34015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287103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340190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393278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446365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499452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552539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605627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58714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711801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764889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817976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871063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924150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977239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030326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083414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136501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189588" y="7769569"/>
              <a:ext cx="742315" cy="2289175"/>
            </a:xfrm>
            <a:custGeom>
              <a:avLst/>
              <a:gdLst/>
              <a:ahLst/>
              <a:cxnLst/>
              <a:rect l="l" t="t" r="r" b="b"/>
              <a:pathLst>
                <a:path w="742314" h="2289175">
                  <a:moveTo>
                    <a:pt x="742098" y="0"/>
                  </a:moveTo>
                  <a:lnTo>
                    <a:pt x="0" y="228883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407923" y="7481238"/>
            <a:ext cx="5208905" cy="1569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100" b="1" i="1" spc="885" dirty="0">
                <a:solidFill>
                  <a:srgbClr val="FFFFFF"/>
                </a:solidFill>
                <a:latin typeface="Calibri"/>
                <a:cs typeface="Calibri"/>
              </a:rPr>
              <a:t>2021-</a:t>
            </a:r>
            <a:r>
              <a:rPr sz="10100" b="1" i="1" spc="1200" dirty="0">
                <a:solidFill>
                  <a:srgbClr val="FFFFFF"/>
                </a:solidFill>
                <a:latin typeface="Calibri"/>
                <a:cs typeface="Calibri"/>
              </a:rPr>
              <a:t>22</a:t>
            </a:r>
            <a:endParaRPr sz="101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60461" y="6130019"/>
            <a:ext cx="5123180" cy="12331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4740"/>
              </a:lnSpc>
              <a:spcBef>
                <a:spcPts val="125"/>
              </a:spcBef>
            </a:pPr>
            <a:r>
              <a:rPr sz="4500" b="1" spc="-30" dirty="0">
                <a:solidFill>
                  <a:srgbClr val="FFFFFF"/>
                </a:solidFill>
                <a:latin typeface="Calibri"/>
                <a:cs typeface="Calibri"/>
              </a:rPr>
              <a:t>GUIDE</a:t>
            </a:r>
            <a:r>
              <a:rPr sz="4500" b="1" spc="-5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endParaRPr sz="4500">
              <a:latin typeface="Calibri"/>
              <a:cs typeface="Calibri"/>
            </a:endParaRPr>
          </a:p>
          <a:p>
            <a:pPr marL="12700">
              <a:lnSpc>
                <a:spcPts val="4740"/>
              </a:lnSpc>
            </a:pPr>
            <a:r>
              <a:rPr sz="4500" b="1" spc="1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4500" b="1" spc="-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b="1" dirty="0">
                <a:solidFill>
                  <a:srgbClr val="FFFFFF"/>
                </a:solidFill>
                <a:latin typeface="Calibri"/>
                <a:cs typeface="Calibri"/>
              </a:rPr>
              <a:t>COLLEGE-</a:t>
            </a:r>
            <a:r>
              <a:rPr sz="4500" b="1" spc="-70" dirty="0">
                <a:solidFill>
                  <a:srgbClr val="FFFFFF"/>
                </a:solidFill>
                <a:latin typeface="Calibri"/>
                <a:cs typeface="Calibri"/>
              </a:rPr>
              <a:t>BOUND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60461" y="7165246"/>
            <a:ext cx="4478020" cy="715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00" b="1" spc="-70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r>
              <a:rPr sz="4500" b="1" spc="-10" dirty="0">
                <a:solidFill>
                  <a:srgbClr val="FFFFFF"/>
                </a:solidFill>
                <a:latin typeface="Calibri"/>
                <a:cs typeface="Calibri"/>
              </a:rPr>
              <a:t>ATHLETE</a:t>
            </a:r>
            <a:endParaRPr sz="4500">
              <a:latin typeface="Calibri"/>
              <a:cs typeface="Calibr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-25400" y="-25400"/>
            <a:ext cx="6534150" cy="6212840"/>
            <a:chOff x="-25400" y="-25400"/>
            <a:chExt cx="6534150" cy="6212840"/>
          </a:xfrm>
        </p:grpSpPr>
        <p:sp>
          <p:nvSpPr>
            <p:cNvPr id="70" name="object 70"/>
            <p:cNvSpPr/>
            <p:nvPr/>
          </p:nvSpPr>
          <p:spPr>
            <a:xfrm>
              <a:off x="0" y="0"/>
              <a:ext cx="206375" cy="635000"/>
            </a:xfrm>
            <a:custGeom>
              <a:avLst/>
              <a:gdLst/>
              <a:ahLst/>
              <a:cxnLst/>
              <a:rect l="l" t="t" r="r" b="b"/>
              <a:pathLst>
                <a:path w="206375" h="635000">
                  <a:moveTo>
                    <a:pt x="205986" y="0"/>
                  </a:moveTo>
                  <a:lnTo>
                    <a:pt x="0" y="634467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0" y="0"/>
              <a:ext cx="121285" cy="373380"/>
            </a:xfrm>
            <a:custGeom>
              <a:avLst/>
              <a:gdLst/>
              <a:ahLst/>
              <a:cxnLst/>
              <a:rect l="l" t="t" r="r" b="b"/>
              <a:pathLst>
                <a:path w="121285" h="373380">
                  <a:moveTo>
                    <a:pt x="121126" y="0"/>
                  </a:moveTo>
                  <a:lnTo>
                    <a:pt x="0" y="373086"/>
                  </a:lnTo>
                </a:path>
              </a:pathLst>
            </a:custGeom>
            <a:ln w="6349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0" y="0"/>
              <a:ext cx="291465" cy="895985"/>
            </a:xfrm>
            <a:custGeom>
              <a:avLst/>
              <a:gdLst/>
              <a:ahLst/>
              <a:cxnLst/>
              <a:rect l="l" t="t" r="r" b="b"/>
              <a:pathLst>
                <a:path w="291465" h="895985">
                  <a:moveTo>
                    <a:pt x="290846" y="0"/>
                  </a:moveTo>
                  <a:lnTo>
                    <a:pt x="0" y="895849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0" y="0"/>
              <a:ext cx="375920" cy="1157605"/>
            </a:xfrm>
            <a:custGeom>
              <a:avLst/>
              <a:gdLst/>
              <a:ahLst/>
              <a:cxnLst/>
              <a:rect l="l" t="t" r="r" b="b"/>
              <a:pathLst>
                <a:path w="375920" h="1157605">
                  <a:moveTo>
                    <a:pt x="375706" y="0"/>
                  </a:moveTo>
                  <a:lnTo>
                    <a:pt x="0" y="1157231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0" y="0"/>
              <a:ext cx="461009" cy="1419225"/>
            </a:xfrm>
            <a:custGeom>
              <a:avLst/>
              <a:gdLst/>
              <a:ahLst/>
              <a:cxnLst/>
              <a:rect l="l" t="t" r="r" b="b"/>
              <a:pathLst>
                <a:path w="461009" h="1419225">
                  <a:moveTo>
                    <a:pt x="460566" y="0"/>
                  </a:moveTo>
                  <a:lnTo>
                    <a:pt x="0" y="1418613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0" y="0"/>
              <a:ext cx="545465" cy="1680210"/>
            </a:xfrm>
            <a:custGeom>
              <a:avLst/>
              <a:gdLst/>
              <a:ahLst/>
              <a:cxnLst/>
              <a:rect l="l" t="t" r="r" b="b"/>
              <a:pathLst>
                <a:path w="545465" h="1680210">
                  <a:moveTo>
                    <a:pt x="545427" y="0"/>
                  </a:moveTo>
                  <a:lnTo>
                    <a:pt x="0" y="1679998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0" y="0"/>
              <a:ext cx="630555" cy="1941830"/>
            </a:xfrm>
            <a:custGeom>
              <a:avLst/>
              <a:gdLst/>
              <a:ahLst/>
              <a:cxnLst/>
              <a:rect l="l" t="t" r="r" b="b"/>
              <a:pathLst>
                <a:path w="630555" h="1941830">
                  <a:moveTo>
                    <a:pt x="630288" y="0"/>
                  </a:moveTo>
                  <a:lnTo>
                    <a:pt x="0" y="1941380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0" y="0"/>
              <a:ext cx="715645" cy="2202815"/>
            </a:xfrm>
            <a:custGeom>
              <a:avLst/>
              <a:gdLst/>
              <a:ahLst/>
              <a:cxnLst/>
              <a:rect l="l" t="t" r="r" b="b"/>
              <a:pathLst>
                <a:path w="715645" h="2202815">
                  <a:moveTo>
                    <a:pt x="715148" y="0"/>
                  </a:moveTo>
                  <a:lnTo>
                    <a:pt x="0" y="2202762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0" y="0"/>
              <a:ext cx="800100" cy="2464435"/>
            </a:xfrm>
            <a:custGeom>
              <a:avLst/>
              <a:gdLst/>
              <a:ahLst/>
              <a:cxnLst/>
              <a:rect l="l" t="t" r="r" b="b"/>
              <a:pathLst>
                <a:path w="800100" h="2464435">
                  <a:moveTo>
                    <a:pt x="800008" y="0"/>
                  </a:moveTo>
                  <a:lnTo>
                    <a:pt x="0" y="2464144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0" y="0"/>
              <a:ext cx="885190" cy="2726055"/>
            </a:xfrm>
            <a:custGeom>
              <a:avLst/>
              <a:gdLst/>
              <a:ahLst/>
              <a:cxnLst/>
              <a:rect l="l" t="t" r="r" b="b"/>
              <a:pathLst>
                <a:path w="885190" h="2726055">
                  <a:moveTo>
                    <a:pt x="884868" y="0"/>
                  </a:moveTo>
                  <a:lnTo>
                    <a:pt x="0" y="2725525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0" y="0"/>
              <a:ext cx="970280" cy="2987040"/>
            </a:xfrm>
            <a:custGeom>
              <a:avLst/>
              <a:gdLst/>
              <a:ahLst/>
              <a:cxnLst/>
              <a:rect l="l" t="t" r="r" b="b"/>
              <a:pathLst>
                <a:path w="970280" h="2987040">
                  <a:moveTo>
                    <a:pt x="969728" y="0"/>
                  </a:moveTo>
                  <a:lnTo>
                    <a:pt x="0" y="2986907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0" y="0"/>
              <a:ext cx="1054735" cy="3248660"/>
            </a:xfrm>
            <a:custGeom>
              <a:avLst/>
              <a:gdLst/>
              <a:ahLst/>
              <a:cxnLst/>
              <a:rect l="l" t="t" r="r" b="b"/>
              <a:pathLst>
                <a:path w="1054735" h="3248660">
                  <a:moveTo>
                    <a:pt x="1054588" y="0"/>
                  </a:moveTo>
                  <a:lnTo>
                    <a:pt x="0" y="3248289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0" y="0"/>
              <a:ext cx="1139825" cy="3510279"/>
            </a:xfrm>
            <a:custGeom>
              <a:avLst/>
              <a:gdLst/>
              <a:ahLst/>
              <a:cxnLst/>
              <a:rect l="l" t="t" r="r" b="b"/>
              <a:pathLst>
                <a:path w="1139825" h="3510279">
                  <a:moveTo>
                    <a:pt x="1139450" y="0"/>
                  </a:moveTo>
                  <a:lnTo>
                    <a:pt x="0" y="3509675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0" y="0"/>
              <a:ext cx="1224915" cy="3771265"/>
            </a:xfrm>
            <a:custGeom>
              <a:avLst/>
              <a:gdLst/>
              <a:ahLst/>
              <a:cxnLst/>
              <a:rect l="l" t="t" r="r" b="b"/>
              <a:pathLst>
                <a:path w="1224915" h="3771265">
                  <a:moveTo>
                    <a:pt x="1224310" y="0"/>
                  </a:moveTo>
                  <a:lnTo>
                    <a:pt x="0" y="3771056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0" y="0"/>
              <a:ext cx="1309370" cy="4032885"/>
            </a:xfrm>
            <a:custGeom>
              <a:avLst/>
              <a:gdLst/>
              <a:ahLst/>
              <a:cxnLst/>
              <a:rect l="l" t="t" r="r" b="b"/>
              <a:pathLst>
                <a:path w="1309370" h="4032885">
                  <a:moveTo>
                    <a:pt x="1309170" y="0"/>
                  </a:moveTo>
                  <a:lnTo>
                    <a:pt x="0" y="4032438"/>
                  </a:lnTo>
                </a:path>
              </a:pathLst>
            </a:custGeom>
            <a:ln w="50799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0" y="0"/>
              <a:ext cx="1394460" cy="4293870"/>
            </a:xfrm>
            <a:custGeom>
              <a:avLst/>
              <a:gdLst/>
              <a:ahLst/>
              <a:cxnLst/>
              <a:rect l="l" t="t" r="r" b="b"/>
              <a:pathLst>
                <a:path w="1394460" h="4293870">
                  <a:moveTo>
                    <a:pt x="1394030" y="0"/>
                  </a:moveTo>
                  <a:lnTo>
                    <a:pt x="0" y="4293820"/>
                  </a:lnTo>
                </a:path>
              </a:pathLst>
            </a:custGeom>
            <a:ln w="2540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0" y="0"/>
              <a:ext cx="1478915" cy="4555490"/>
            </a:xfrm>
            <a:custGeom>
              <a:avLst/>
              <a:gdLst/>
              <a:ahLst/>
              <a:cxnLst/>
              <a:rect l="l" t="t" r="r" b="b"/>
              <a:pathLst>
                <a:path w="1478915" h="4555490">
                  <a:moveTo>
                    <a:pt x="1478890" y="0"/>
                  </a:moveTo>
                  <a:lnTo>
                    <a:pt x="0" y="4555201"/>
                  </a:lnTo>
                </a:path>
              </a:pathLst>
            </a:custGeom>
            <a:ln w="2540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0" y="0"/>
              <a:ext cx="1564005" cy="4817110"/>
            </a:xfrm>
            <a:custGeom>
              <a:avLst/>
              <a:gdLst/>
              <a:ahLst/>
              <a:cxnLst/>
              <a:rect l="l" t="t" r="r" b="b"/>
              <a:pathLst>
                <a:path w="1564005" h="4817110">
                  <a:moveTo>
                    <a:pt x="1563750" y="0"/>
                  </a:moveTo>
                  <a:lnTo>
                    <a:pt x="0" y="4816583"/>
                  </a:lnTo>
                </a:path>
              </a:pathLst>
            </a:custGeom>
            <a:ln w="1270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0" y="0"/>
              <a:ext cx="1649095" cy="5078095"/>
            </a:xfrm>
            <a:custGeom>
              <a:avLst/>
              <a:gdLst/>
              <a:ahLst/>
              <a:cxnLst/>
              <a:rect l="l" t="t" r="r" b="b"/>
              <a:pathLst>
                <a:path w="1649095" h="5078095">
                  <a:moveTo>
                    <a:pt x="1648610" y="0"/>
                  </a:moveTo>
                  <a:lnTo>
                    <a:pt x="0" y="5077965"/>
                  </a:lnTo>
                </a:path>
              </a:pathLst>
            </a:custGeom>
            <a:ln w="635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0" y="0"/>
              <a:ext cx="1259840" cy="3855720"/>
            </a:xfrm>
            <a:custGeom>
              <a:avLst/>
              <a:gdLst/>
              <a:ahLst/>
              <a:cxnLst/>
              <a:rect l="l" t="t" r="r" b="b"/>
              <a:pathLst>
                <a:path w="1259840" h="3855720">
                  <a:moveTo>
                    <a:pt x="1259306" y="0"/>
                  </a:moveTo>
                  <a:lnTo>
                    <a:pt x="0" y="0"/>
                  </a:lnTo>
                  <a:lnTo>
                    <a:pt x="0" y="3855135"/>
                  </a:lnTo>
                  <a:lnTo>
                    <a:pt x="1259306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>
              <a:hlinkClick r:id="rId4"/>
            </p:cNvPr>
            <p:cNvSpPr/>
            <p:nvPr/>
          </p:nvSpPr>
          <p:spPr>
            <a:xfrm>
              <a:off x="2594660" y="535368"/>
              <a:ext cx="3914140" cy="281940"/>
            </a:xfrm>
            <a:custGeom>
              <a:avLst/>
              <a:gdLst/>
              <a:ahLst/>
              <a:cxnLst/>
              <a:rect l="l" t="t" r="r" b="b"/>
              <a:pathLst>
                <a:path w="3914140" h="281940">
                  <a:moveTo>
                    <a:pt x="172389" y="4483"/>
                  </a:moveTo>
                  <a:lnTo>
                    <a:pt x="0" y="4483"/>
                  </a:lnTo>
                  <a:lnTo>
                    <a:pt x="0" y="26073"/>
                  </a:lnTo>
                  <a:lnTo>
                    <a:pt x="0" y="126403"/>
                  </a:lnTo>
                  <a:lnTo>
                    <a:pt x="0" y="147993"/>
                  </a:lnTo>
                  <a:lnTo>
                    <a:pt x="0" y="254673"/>
                  </a:lnTo>
                  <a:lnTo>
                    <a:pt x="0" y="276263"/>
                  </a:lnTo>
                  <a:lnTo>
                    <a:pt x="172389" y="276263"/>
                  </a:lnTo>
                  <a:lnTo>
                    <a:pt x="172389" y="254673"/>
                  </a:lnTo>
                  <a:lnTo>
                    <a:pt x="23241" y="254673"/>
                  </a:lnTo>
                  <a:lnTo>
                    <a:pt x="23241" y="147993"/>
                  </a:lnTo>
                  <a:lnTo>
                    <a:pt x="169545" y="147993"/>
                  </a:lnTo>
                  <a:lnTo>
                    <a:pt x="169545" y="126403"/>
                  </a:lnTo>
                  <a:lnTo>
                    <a:pt x="23241" y="126403"/>
                  </a:lnTo>
                  <a:lnTo>
                    <a:pt x="23241" y="26073"/>
                  </a:lnTo>
                  <a:lnTo>
                    <a:pt x="172389" y="26073"/>
                  </a:lnTo>
                  <a:lnTo>
                    <a:pt x="172389" y="4483"/>
                  </a:lnTo>
                  <a:close/>
                </a:path>
                <a:path w="3914140" h="281940">
                  <a:moveTo>
                    <a:pt x="405104" y="254673"/>
                  </a:moveTo>
                  <a:lnTo>
                    <a:pt x="273469" y="254673"/>
                  </a:lnTo>
                  <a:lnTo>
                    <a:pt x="273469" y="4483"/>
                  </a:lnTo>
                  <a:lnTo>
                    <a:pt x="250228" y="4483"/>
                  </a:lnTo>
                  <a:lnTo>
                    <a:pt x="250228" y="254673"/>
                  </a:lnTo>
                  <a:lnTo>
                    <a:pt x="250228" y="276263"/>
                  </a:lnTo>
                  <a:lnTo>
                    <a:pt x="405104" y="276263"/>
                  </a:lnTo>
                  <a:lnTo>
                    <a:pt x="405104" y="254673"/>
                  </a:lnTo>
                  <a:close/>
                </a:path>
                <a:path w="3914140" h="281940">
                  <a:moveTo>
                    <a:pt x="499237" y="4483"/>
                  </a:moveTo>
                  <a:lnTo>
                    <a:pt x="476008" y="4483"/>
                  </a:lnTo>
                  <a:lnTo>
                    <a:pt x="476008" y="276313"/>
                  </a:lnTo>
                  <a:lnTo>
                    <a:pt x="499237" y="276313"/>
                  </a:lnTo>
                  <a:lnTo>
                    <a:pt x="499237" y="4483"/>
                  </a:lnTo>
                  <a:close/>
                </a:path>
                <a:path w="3914140" h="281940">
                  <a:moveTo>
                    <a:pt x="817918" y="141414"/>
                  </a:moveTo>
                  <a:lnTo>
                    <a:pt x="691591" y="141414"/>
                  </a:lnTo>
                  <a:lnTo>
                    <a:pt x="691591" y="162610"/>
                  </a:lnTo>
                  <a:lnTo>
                    <a:pt x="794702" y="162610"/>
                  </a:lnTo>
                  <a:lnTo>
                    <a:pt x="794702" y="227406"/>
                  </a:lnTo>
                  <a:lnTo>
                    <a:pt x="780961" y="238937"/>
                  </a:lnTo>
                  <a:lnTo>
                    <a:pt x="762711" y="249580"/>
                  </a:lnTo>
                  <a:lnTo>
                    <a:pt x="740486" y="257390"/>
                  </a:lnTo>
                  <a:lnTo>
                    <a:pt x="714819" y="260426"/>
                  </a:lnTo>
                  <a:lnTo>
                    <a:pt x="670128" y="251561"/>
                  </a:lnTo>
                  <a:lnTo>
                    <a:pt x="634174" y="226809"/>
                  </a:lnTo>
                  <a:lnTo>
                    <a:pt x="610235" y="188899"/>
                  </a:lnTo>
                  <a:lnTo>
                    <a:pt x="601522" y="140601"/>
                  </a:lnTo>
                  <a:lnTo>
                    <a:pt x="610235" y="92024"/>
                  </a:lnTo>
                  <a:lnTo>
                    <a:pt x="634174" y="54305"/>
                  </a:lnTo>
                  <a:lnTo>
                    <a:pt x="670128" y="29883"/>
                  </a:lnTo>
                  <a:lnTo>
                    <a:pt x="714819" y="21196"/>
                  </a:lnTo>
                  <a:lnTo>
                    <a:pt x="739990" y="23914"/>
                  </a:lnTo>
                  <a:lnTo>
                    <a:pt x="763016" y="31584"/>
                  </a:lnTo>
                  <a:lnTo>
                    <a:pt x="783132" y="43548"/>
                  </a:lnTo>
                  <a:lnTo>
                    <a:pt x="799579" y="59093"/>
                  </a:lnTo>
                  <a:lnTo>
                    <a:pt x="817105" y="46456"/>
                  </a:lnTo>
                  <a:lnTo>
                    <a:pt x="796950" y="27165"/>
                  </a:lnTo>
                  <a:lnTo>
                    <a:pt x="773455" y="12534"/>
                  </a:lnTo>
                  <a:lnTo>
                    <a:pt x="746226" y="3251"/>
                  </a:lnTo>
                  <a:lnTo>
                    <a:pt x="714819" y="0"/>
                  </a:lnTo>
                  <a:lnTo>
                    <a:pt x="671080" y="6565"/>
                  </a:lnTo>
                  <a:lnTo>
                    <a:pt x="633234" y="25323"/>
                  </a:lnTo>
                  <a:lnTo>
                    <a:pt x="603491" y="54851"/>
                  </a:lnTo>
                  <a:lnTo>
                    <a:pt x="584034" y="93751"/>
                  </a:lnTo>
                  <a:lnTo>
                    <a:pt x="577062" y="140601"/>
                  </a:lnTo>
                  <a:lnTo>
                    <a:pt x="584034" y="187515"/>
                  </a:lnTo>
                  <a:lnTo>
                    <a:pt x="603491" y="226517"/>
                  </a:lnTo>
                  <a:lnTo>
                    <a:pt x="633234" y="256159"/>
                  </a:lnTo>
                  <a:lnTo>
                    <a:pt x="671080" y="275005"/>
                  </a:lnTo>
                  <a:lnTo>
                    <a:pt x="714819" y="281609"/>
                  </a:lnTo>
                  <a:lnTo>
                    <a:pt x="745540" y="278333"/>
                  </a:lnTo>
                  <a:lnTo>
                    <a:pt x="773252" y="269087"/>
                  </a:lnTo>
                  <a:lnTo>
                    <a:pt x="797521" y="254800"/>
                  </a:lnTo>
                  <a:lnTo>
                    <a:pt x="817918" y="236372"/>
                  </a:lnTo>
                  <a:lnTo>
                    <a:pt x="817918" y="141414"/>
                  </a:lnTo>
                  <a:close/>
                </a:path>
                <a:path w="3914140" h="281940">
                  <a:moveTo>
                    <a:pt x="920623" y="4483"/>
                  </a:moveTo>
                  <a:lnTo>
                    <a:pt x="897394" y="4483"/>
                  </a:lnTo>
                  <a:lnTo>
                    <a:pt x="897394" y="276313"/>
                  </a:lnTo>
                  <a:lnTo>
                    <a:pt x="920623" y="276313"/>
                  </a:lnTo>
                  <a:lnTo>
                    <a:pt x="920623" y="4483"/>
                  </a:lnTo>
                  <a:close/>
                </a:path>
                <a:path w="3914140" h="281940">
                  <a:moveTo>
                    <a:pt x="1200607" y="202971"/>
                  </a:moveTo>
                  <a:lnTo>
                    <a:pt x="1196403" y="179743"/>
                  </a:lnTo>
                  <a:lnTo>
                    <a:pt x="1184973" y="159308"/>
                  </a:lnTo>
                  <a:lnTo>
                    <a:pt x="1176159" y="151307"/>
                  </a:lnTo>
                  <a:lnTo>
                    <a:pt x="1176159" y="201333"/>
                  </a:lnTo>
                  <a:lnTo>
                    <a:pt x="1172286" y="223659"/>
                  </a:lnTo>
                  <a:lnTo>
                    <a:pt x="1161072" y="240614"/>
                  </a:lnTo>
                  <a:lnTo>
                    <a:pt x="1143139" y="251371"/>
                  </a:lnTo>
                  <a:lnTo>
                    <a:pt x="1119098" y="255130"/>
                  </a:lnTo>
                  <a:lnTo>
                    <a:pt x="1031887" y="255130"/>
                  </a:lnTo>
                  <a:lnTo>
                    <a:pt x="1031887" y="147535"/>
                  </a:lnTo>
                  <a:lnTo>
                    <a:pt x="1119098" y="147535"/>
                  </a:lnTo>
                  <a:lnTo>
                    <a:pt x="1144003" y="152044"/>
                  </a:lnTo>
                  <a:lnTo>
                    <a:pt x="1161834" y="164045"/>
                  </a:lnTo>
                  <a:lnTo>
                    <a:pt x="1172565" y="181229"/>
                  </a:lnTo>
                  <a:lnTo>
                    <a:pt x="1176159" y="201333"/>
                  </a:lnTo>
                  <a:lnTo>
                    <a:pt x="1176159" y="151307"/>
                  </a:lnTo>
                  <a:lnTo>
                    <a:pt x="1172006" y="147535"/>
                  </a:lnTo>
                  <a:lnTo>
                    <a:pt x="1168107" y="143992"/>
                  </a:lnTo>
                  <a:lnTo>
                    <a:pt x="1147622" y="136131"/>
                  </a:lnTo>
                  <a:lnTo>
                    <a:pt x="1180642" y="115951"/>
                  </a:lnTo>
                  <a:lnTo>
                    <a:pt x="1195311" y="73774"/>
                  </a:lnTo>
                  <a:lnTo>
                    <a:pt x="1189951" y="44894"/>
                  </a:lnTo>
                  <a:lnTo>
                    <a:pt x="1176591" y="25679"/>
                  </a:lnTo>
                  <a:lnTo>
                    <a:pt x="1174775" y="23075"/>
                  </a:lnTo>
                  <a:lnTo>
                    <a:pt x="1170851" y="20789"/>
                  </a:lnTo>
                  <a:lnTo>
                    <a:pt x="1170851" y="76212"/>
                  </a:lnTo>
                  <a:lnTo>
                    <a:pt x="1167434" y="95910"/>
                  </a:lnTo>
                  <a:lnTo>
                    <a:pt x="1157300" y="111823"/>
                  </a:lnTo>
                  <a:lnTo>
                    <a:pt x="1140599" y="122466"/>
                  </a:lnTo>
                  <a:lnTo>
                    <a:pt x="1117473" y="126339"/>
                  </a:lnTo>
                  <a:lnTo>
                    <a:pt x="1031887" y="126339"/>
                  </a:lnTo>
                  <a:lnTo>
                    <a:pt x="1031887" y="25679"/>
                  </a:lnTo>
                  <a:lnTo>
                    <a:pt x="1117473" y="25679"/>
                  </a:lnTo>
                  <a:lnTo>
                    <a:pt x="1140599" y="29679"/>
                  </a:lnTo>
                  <a:lnTo>
                    <a:pt x="1157300" y="40551"/>
                  </a:lnTo>
                  <a:lnTo>
                    <a:pt x="1167434" y="56629"/>
                  </a:lnTo>
                  <a:lnTo>
                    <a:pt x="1170851" y="76212"/>
                  </a:lnTo>
                  <a:lnTo>
                    <a:pt x="1170851" y="20789"/>
                  </a:lnTo>
                  <a:lnTo>
                    <a:pt x="1151115" y="9283"/>
                  </a:lnTo>
                  <a:lnTo>
                    <a:pt x="1120317" y="4483"/>
                  </a:lnTo>
                  <a:lnTo>
                    <a:pt x="1008646" y="4483"/>
                  </a:lnTo>
                  <a:lnTo>
                    <a:pt x="1008646" y="276326"/>
                  </a:lnTo>
                  <a:lnTo>
                    <a:pt x="1122349" y="276326"/>
                  </a:lnTo>
                  <a:lnTo>
                    <a:pt x="1155204" y="271221"/>
                  </a:lnTo>
                  <a:lnTo>
                    <a:pt x="1179817" y="256603"/>
                  </a:lnTo>
                  <a:lnTo>
                    <a:pt x="1180807" y="255130"/>
                  </a:lnTo>
                  <a:lnTo>
                    <a:pt x="1195260" y="233514"/>
                  </a:lnTo>
                  <a:lnTo>
                    <a:pt x="1200607" y="202971"/>
                  </a:lnTo>
                  <a:close/>
                </a:path>
                <a:path w="3914140" h="281940">
                  <a:moveTo>
                    <a:pt x="1302486" y="4483"/>
                  </a:moveTo>
                  <a:lnTo>
                    <a:pt x="1279258" y="4483"/>
                  </a:lnTo>
                  <a:lnTo>
                    <a:pt x="1279258" y="276313"/>
                  </a:lnTo>
                  <a:lnTo>
                    <a:pt x="1302486" y="276313"/>
                  </a:lnTo>
                  <a:lnTo>
                    <a:pt x="1302486" y="4483"/>
                  </a:lnTo>
                  <a:close/>
                </a:path>
                <a:path w="3914140" h="281940">
                  <a:moveTo>
                    <a:pt x="1545386" y="254673"/>
                  </a:moveTo>
                  <a:lnTo>
                    <a:pt x="1413751" y="254673"/>
                  </a:lnTo>
                  <a:lnTo>
                    <a:pt x="1413751" y="4483"/>
                  </a:lnTo>
                  <a:lnTo>
                    <a:pt x="1390510" y="4483"/>
                  </a:lnTo>
                  <a:lnTo>
                    <a:pt x="1390510" y="254673"/>
                  </a:lnTo>
                  <a:lnTo>
                    <a:pt x="1390510" y="276263"/>
                  </a:lnTo>
                  <a:lnTo>
                    <a:pt x="1545386" y="276263"/>
                  </a:lnTo>
                  <a:lnTo>
                    <a:pt x="1545386" y="254673"/>
                  </a:lnTo>
                  <a:close/>
                </a:path>
                <a:path w="3914140" h="281940">
                  <a:moveTo>
                    <a:pt x="1639519" y="4483"/>
                  </a:moveTo>
                  <a:lnTo>
                    <a:pt x="1616290" y="4483"/>
                  </a:lnTo>
                  <a:lnTo>
                    <a:pt x="1616290" y="276313"/>
                  </a:lnTo>
                  <a:lnTo>
                    <a:pt x="1639519" y="276313"/>
                  </a:lnTo>
                  <a:lnTo>
                    <a:pt x="1639519" y="4483"/>
                  </a:lnTo>
                  <a:close/>
                </a:path>
                <a:path w="3914140" h="281940">
                  <a:moveTo>
                    <a:pt x="1909305" y="4089"/>
                  </a:moveTo>
                  <a:lnTo>
                    <a:pt x="1707972" y="4089"/>
                  </a:lnTo>
                  <a:lnTo>
                    <a:pt x="1707972" y="25679"/>
                  </a:lnTo>
                  <a:lnTo>
                    <a:pt x="1796821" y="25679"/>
                  </a:lnTo>
                  <a:lnTo>
                    <a:pt x="1796821" y="275869"/>
                  </a:lnTo>
                  <a:lnTo>
                    <a:pt x="1820456" y="275869"/>
                  </a:lnTo>
                  <a:lnTo>
                    <a:pt x="1820456" y="25679"/>
                  </a:lnTo>
                  <a:lnTo>
                    <a:pt x="1909305" y="25679"/>
                  </a:lnTo>
                  <a:lnTo>
                    <a:pt x="1909305" y="4089"/>
                  </a:lnTo>
                  <a:close/>
                </a:path>
                <a:path w="3914140" h="281940">
                  <a:moveTo>
                    <a:pt x="2189696" y="4483"/>
                  </a:moveTo>
                  <a:lnTo>
                    <a:pt x="2161578" y="4483"/>
                  </a:lnTo>
                  <a:lnTo>
                    <a:pt x="2069884" y="138163"/>
                  </a:lnTo>
                  <a:lnTo>
                    <a:pt x="1978177" y="4483"/>
                  </a:lnTo>
                  <a:lnTo>
                    <a:pt x="1950046" y="4483"/>
                  </a:lnTo>
                  <a:lnTo>
                    <a:pt x="2058060" y="160172"/>
                  </a:lnTo>
                  <a:lnTo>
                    <a:pt x="2058060" y="276326"/>
                  </a:lnTo>
                  <a:lnTo>
                    <a:pt x="2081695" y="276326"/>
                  </a:lnTo>
                  <a:lnTo>
                    <a:pt x="2081695" y="160172"/>
                  </a:lnTo>
                  <a:lnTo>
                    <a:pt x="2189696" y="4483"/>
                  </a:lnTo>
                  <a:close/>
                </a:path>
                <a:path w="3914140" h="281940">
                  <a:moveTo>
                    <a:pt x="2602534" y="48082"/>
                  </a:moveTo>
                  <a:lnTo>
                    <a:pt x="2583307" y="28371"/>
                  </a:lnTo>
                  <a:lnTo>
                    <a:pt x="2560396" y="13195"/>
                  </a:lnTo>
                  <a:lnTo>
                    <a:pt x="2533573" y="3454"/>
                  </a:lnTo>
                  <a:lnTo>
                    <a:pt x="2502674" y="0"/>
                  </a:lnTo>
                  <a:lnTo>
                    <a:pt x="2459164" y="6604"/>
                  </a:lnTo>
                  <a:lnTo>
                    <a:pt x="2421547" y="25438"/>
                  </a:lnTo>
                  <a:lnTo>
                    <a:pt x="2391994" y="55016"/>
                  </a:lnTo>
                  <a:lnTo>
                    <a:pt x="2372664" y="93903"/>
                  </a:lnTo>
                  <a:lnTo>
                    <a:pt x="2365743" y="140601"/>
                  </a:lnTo>
                  <a:lnTo>
                    <a:pt x="2372664" y="187312"/>
                  </a:lnTo>
                  <a:lnTo>
                    <a:pt x="2391994" y="226187"/>
                  </a:lnTo>
                  <a:lnTo>
                    <a:pt x="2421547" y="255778"/>
                  </a:lnTo>
                  <a:lnTo>
                    <a:pt x="2459164" y="274612"/>
                  </a:lnTo>
                  <a:lnTo>
                    <a:pt x="2502674" y="281203"/>
                  </a:lnTo>
                  <a:lnTo>
                    <a:pt x="2533459" y="277812"/>
                  </a:lnTo>
                  <a:lnTo>
                    <a:pt x="2560091" y="268122"/>
                  </a:lnTo>
                  <a:lnTo>
                    <a:pt x="2582964" y="252844"/>
                  </a:lnTo>
                  <a:lnTo>
                    <a:pt x="2602534" y="232702"/>
                  </a:lnTo>
                  <a:lnTo>
                    <a:pt x="2582964" y="220484"/>
                  </a:lnTo>
                  <a:lnTo>
                    <a:pt x="2567902" y="236639"/>
                  </a:lnTo>
                  <a:lnTo>
                    <a:pt x="2548928" y="249123"/>
                  </a:lnTo>
                  <a:lnTo>
                    <a:pt x="2526906" y="257175"/>
                  </a:lnTo>
                  <a:lnTo>
                    <a:pt x="2502674" y="260019"/>
                  </a:lnTo>
                  <a:lnTo>
                    <a:pt x="2458440" y="251231"/>
                  </a:lnTo>
                  <a:lnTo>
                    <a:pt x="2422741" y="226606"/>
                  </a:lnTo>
                  <a:lnTo>
                    <a:pt x="2398877" y="188836"/>
                  </a:lnTo>
                  <a:lnTo>
                    <a:pt x="2390190" y="140601"/>
                  </a:lnTo>
                  <a:lnTo>
                    <a:pt x="2398877" y="92036"/>
                  </a:lnTo>
                  <a:lnTo>
                    <a:pt x="2422741" y="54305"/>
                  </a:lnTo>
                  <a:lnTo>
                    <a:pt x="2458440" y="29870"/>
                  </a:lnTo>
                  <a:lnTo>
                    <a:pt x="2502674" y="21183"/>
                  </a:lnTo>
                  <a:lnTo>
                    <a:pt x="2526906" y="24041"/>
                  </a:lnTo>
                  <a:lnTo>
                    <a:pt x="2548928" y="32092"/>
                  </a:lnTo>
                  <a:lnTo>
                    <a:pt x="2567902" y="44577"/>
                  </a:lnTo>
                  <a:lnTo>
                    <a:pt x="2582964" y="60718"/>
                  </a:lnTo>
                  <a:lnTo>
                    <a:pt x="2602534" y="48082"/>
                  </a:lnTo>
                  <a:close/>
                </a:path>
                <a:path w="3914140" h="281940">
                  <a:moveTo>
                    <a:pt x="2842564" y="4483"/>
                  </a:moveTo>
                  <a:lnTo>
                    <a:pt x="2670175" y="4483"/>
                  </a:lnTo>
                  <a:lnTo>
                    <a:pt x="2670175" y="26073"/>
                  </a:lnTo>
                  <a:lnTo>
                    <a:pt x="2670175" y="126403"/>
                  </a:lnTo>
                  <a:lnTo>
                    <a:pt x="2670175" y="147993"/>
                  </a:lnTo>
                  <a:lnTo>
                    <a:pt x="2670175" y="254673"/>
                  </a:lnTo>
                  <a:lnTo>
                    <a:pt x="2670175" y="276263"/>
                  </a:lnTo>
                  <a:lnTo>
                    <a:pt x="2842564" y="276263"/>
                  </a:lnTo>
                  <a:lnTo>
                    <a:pt x="2842564" y="254673"/>
                  </a:lnTo>
                  <a:lnTo>
                    <a:pt x="2693403" y="254673"/>
                  </a:lnTo>
                  <a:lnTo>
                    <a:pt x="2693403" y="147993"/>
                  </a:lnTo>
                  <a:lnTo>
                    <a:pt x="2839707" y="147993"/>
                  </a:lnTo>
                  <a:lnTo>
                    <a:pt x="2839707" y="126403"/>
                  </a:lnTo>
                  <a:lnTo>
                    <a:pt x="2693403" y="126403"/>
                  </a:lnTo>
                  <a:lnTo>
                    <a:pt x="2693403" y="26073"/>
                  </a:lnTo>
                  <a:lnTo>
                    <a:pt x="2842564" y="26073"/>
                  </a:lnTo>
                  <a:lnTo>
                    <a:pt x="2842564" y="4483"/>
                  </a:lnTo>
                  <a:close/>
                </a:path>
                <a:path w="3914140" h="281940">
                  <a:moveTo>
                    <a:pt x="3137611" y="4483"/>
                  </a:moveTo>
                  <a:lnTo>
                    <a:pt x="3114395" y="4483"/>
                  </a:lnTo>
                  <a:lnTo>
                    <a:pt x="3114395" y="235966"/>
                  </a:lnTo>
                  <a:lnTo>
                    <a:pt x="2944037" y="4483"/>
                  </a:lnTo>
                  <a:lnTo>
                    <a:pt x="2920390" y="4483"/>
                  </a:lnTo>
                  <a:lnTo>
                    <a:pt x="2920390" y="276313"/>
                  </a:lnTo>
                  <a:lnTo>
                    <a:pt x="2943618" y="276313"/>
                  </a:lnTo>
                  <a:lnTo>
                    <a:pt x="2943618" y="41567"/>
                  </a:lnTo>
                  <a:lnTo>
                    <a:pt x="3114802" y="276313"/>
                  </a:lnTo>
                  <a:lnTo>
                    <a:pt x="3137611" y="276313"/>
                  </a:lnTo>
                  <a:lnTo>
                    <a:pt x="3137611" y="4483"/>
                  </a:lnTo>
                  <a:close/>
                </a:path>
                <a:path w="3914140" h="281940">
                  <a:moveTo>
                    <a:pt x="3407410" y="4089"/>
                  </a:moveTo>
                  <a:lnTo>
                    <a:pt x="3206077" y="4089"/>
                  </a:lnTo>
                  <a:lnTo>
                    <a:pt x="3206077" y="25679"/>
                  </a:lnTo>
                  <a:lnTo>
                    <a:pt x="3294926" y="25679"/>
                  </a:lnTo>
                  <a:lnTo>
                    <a:pt x="3294926" y="275869"/>
                  </a:lnTo>
                  <a:lnTo>
                    <a:pt x="3318573" y="275869"/>
                  </a:lnTo>
                  <a:lnTo>
                    <a:pt x="3318573" y="25679"/>
                  </a:lnTo>
                  <a:lnTo>
                    <a:pt x="3407410" y="25679"/>
                  </a:lnTo>
                  <a:lnTo>
                    <a:pt x="3407410" y="4089"/>
                  </a:lnTo>
                  <a:close/>
                </a:path>
                <a:path w="3914140" h="281940">
                  <a:moveTo>
                    <a:pt x="3648252" y="4483"/>
                  </a:moveTo>
                  <a:lnTo>
                    <a:pt x="3475863" y="4483"/>
                  </a:lnTo>
                  <a:lnTo>
                    <a:pt x="3475863" y="26073"/>
                  </a:lnTo>
                  <a:lnTo>
                    <a:pt x="3475863" y="126403"/>
                  </a:lnTo>
                  <a:lnTo>
                    <a:pt x="3475863" y="147993"/>
                  </a:lnTo>
                  <a:lnTo>
                    <a:pt x="3475863" y="254673"/>
                  </a:lnTo>
                  <a:lnTo>
                    <a:pt x="3475863" y="276263"/>
                  </a:lnTo>
                  <a:lnTo>
                    <a:pt x="3648252" y="276263"/>
                  </a:lnTo>
                  <a:lnTo>
                    <a:pt x="3648252" y="254673"/>
                  </a:lnTo>
                  <a:lnTo>
                    <a:pt x="3499104" y="254673"/>
                  </a:lnTo>
                  <a:lnTo>
                    <a:pt x="3499104" y="147993"/>
                  </a:lnTo>
                  <a:lnTo>
                    <a:pt x="3645408" y="147993"/>
                  </a:lnTo>
                  <a:lnTo>
                    <a:pt x="3645408" y="126403"/>
                  </a:lnTo>
                  <a:lnTo>
                    <a:pt x="3499104" y="126403"/>
                  </a:lnTo>
                  <a:lnTo>
                    <a:pt x="3499104" y="26073"/>
                  </a:lnTo>
                  <a:lnTo>
                    <a:pt x="3648252" y="26073"/>
                  </a:lnTo>
                  <a:lnTo>
                    <a:pt x="3648252" y="4483"/>
                  </a:lnTo>
                  <a:close/>
                </a:path>
                <a:path w="3914140" h="281940">
                  <a:moveTo>
                    <a:pt x="3913568" y="276326"/>
                  </a:moveTo>
                  <a:lnTo>
                    <a:pt x="3836035" y="163842"/>
                  </a:lnTo>
                  <a:lnTo>
                    <a:pt x="3834904" y="162204"/>
                  </a:lnTo>
                  <a:lnTo>
                    <a:pt x="3863708" y="156222"/>
                  </a:lnTo>
                  <a:lnTo>
                    <a:pt x="3885095" y="142646"/>
                  </a:lnTo>
                  <a:lnTo>
                    <a:pt x="3887736" y="140970"/>
                  </a:lnTo>
                  <a:lnTo>
                    <a:pt x="3904196" y="116763"/>
                  </a:lnTo>
                  <a:lnTo>
                    <a:pt x="3910304" y="83959"/>
                  </a:lnTo>
                  <a:lnTo>
                    <a:pt x="3903967" y="50571"/>
                  </a:lnTo>
                  <a:lnTo>
                    <a:pt x="3886581" y="25679"/>
                  </a:lnTo>
                  <a:lnTo>
                    <a:pt x="3885857" y="25184"/>
                  </a:lnTo>
                  <a:lnTo>
                    <a:pt x="3885857" y="83959"/>
                  </a:lnTo>
                  <a:lnTo>
                    <a:pt x="3881475" y="107569"/>
                  </a:lnTo>
                  <a:lnTo>
                    <a:pt x="3869144" y="126136"/>
                  </a:lnTo>
                  <a:lnTo>
                    <a:pt x="3850094" y="138290"/>
                  </a:lnTo>
                  <a:lnTo>
                    <a:pt x="3825532" y="142646"/>
                  </a:lnTo>
                  <a:lnTo>
                    <a:pt x="3749319" y="142646"/>
                  </a:lnTo>
                  <a:lnTo>
                    <a:pt x="3749319" y="25679"/>
                  </a:lnTo>
                  <a:lnTo>
                    <a:pt x="3825532" y="25679"/>
                  </a:lnTo>
                  <a:lnTo>
                    <a:pt x="3850094" y="29972"/>
                  </a:lnTo>
                  <a:lnTo>
                    <a:pt x="3869144" y="41973"/>
                  </a:lnTo>
                  <a:lnTo>
                    <a:pt x="3881475" y="60413"/>
                  </a:lnTo>
                  <a:lnTo>
                    <a:pt x="3885857" y="83959"/>
                  </a:lnTo>
                  <a:lnTo>
                    <a:pt x="3885857" y="25184"/>
                  </a:lnTo>
                  <a:lnTo>
                    <a:pt x="3860266" y="9906"/>
                  </a:lnTo>
                  <a:lnTo>
                    <a:pt x="3827564" y="4483"/>
                  </a:lnTo>
                  <a:lnTo>
                    <a:pt x="3726091" y="4483"/>
                  </a:lnTo>
                  <a:lnTo>
                    <a:pt x="3726091" y="276326"/>
                  </a:lnTo>
                  <a:lnTo>
                    <a:pt x="3749319" y="276326"/>
                  </a:lnTo>
                  <a:lnTo>
                    <a:pt x="3749319" y="163842"/>
                  </a:lnTo>
                  <a:lnTo>
                    <a:pt x="3809225" y="163842"/>
                  </a:lnTo>
                  <a:lnTo>
                    <a:pt x="3885450" y="276326"/>
                  </a:lnTo>
                  <a:lnTo>
                    <a:pt x="3913568" y="2763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>
              <a:hlinkClick r:id="rId4"/>
            </p:cNvPr>
            <p:cNvSpPr/>
            <p:nvPr/>
          </p:nvSpPr>
          <p:spPr>
            <a:xfrm>
              <a:off x="1737360" y="384047"/>
              <a:ext cx="608330" cy="584835"/>
            </a:xfrm>
            <a:custGeom>
              <a:avLst/>
              <a:gdLst/>
              <a:ahLst/>
              <a:cxnLst/>
              <a:rect l="l" t="t" r="r" b="b"/>
              <a:pathLst>
                <a:path w="608330" h="584835">
                  <a:moveTo>
                    <a:pt x="397484" y="375754"/>
                  </a:moveTo>
                  <a:lnTo>
                    <a:pt x="395922" y="331292"/>
                  </a:lnTo>
                  <a:lnTo>
                    <a:pt x="366623" y="375754"/>
                  </a:lnTo>
                  <a:lnTo>
                    <a:pt x="397484" y="375754"/>
                  </a:lnTo>
                  <a:close/>
                </a:path>
                <a:path w="608330" h="584835">
                  <a:moveTo>
                    <a:pt x="514540" y="375145"/>
                  </a:moveTo>
                  <a:lnTo>
                    <a:pt x="513054" y="330860"/>
                  </a:lnTo>
                  <a:lnTo>
                    <a:pt x="483844" y="375145"/>
                  </a:lnTo>
                  <a:lnTo>
                    <a:pt x="514540" y="375145"/>
                  </a:lnTo>
                  <a:close/>
                </a:path>
                <a:path w="608330" h="584835">
                  <a:moveTo>
                    <a:pt x="584530" y="292265"/>
                  </a:moveTo>
                  <a:lnTo>
                    <a:pt x="580694" y="244856"/>
                  </a:lnTo>
                  <a:lnTo>
                    <a:pt x="569620" y="199885"/>
                  </a:lnTo>
                  <a:lnTo>
                    <a:pt x="551903" y="157949"/>
                  </a:lnTo>
                  <a:lnTo>
                    <a:pt x="528129" y="119659"/>
                  </a:lnTo>
                  <a:lnTo>
                    <a:pt x="498919" y="85610"/>
                  </a:lnTo>
                  <a:lnTo>
                    <a:pt x="464858" y="56388"/>
                  </a:lnTo>
                  <a:lnTo>
                    <a:pt x="426567" y="32626"/>
                  </a:lnTo>
                  <a:lnTo>
                    <a:pt x="384632" y="14897"/>
                  </a:lnTo>
                  <a:lnTo>
                    <a:pt x="339661" y="3822"/>
                  </a:lnTo>
                  <a:lnTo>
                    <a:pt x="292265" y="0"/>
                  </a:lnTo>
                  <a:lnTo>
                    <a:pt x="244856" y="3822"/>
                  </a:lnTo>
                  <a:lnTo>
                    <a:pt x="199885" y="14897"/>
                  </a:lnTo>
                  <a:lnTo>
                    <a:pt x="157949" y="32626"/>
                  </a:lnTo>
                  <a:lnTo>
                    <a:pt x="119646" y="56388"/>
                  </a:lnTo>
                  <a:lnTo>
                    <a:pt x="85598" y="85610"/>
                  </a:lnTo>
                  <a:lnTo>
                    <a:pt x="56388" y="119659"/>
                  </a:lnTo>
                  <a:lnTo>
                    <a:pt x="32613" y="157949"/>
                  </a:lnTo>
                  <a:lnTo>
                    <a:pt x="14897" y="199885"/>
                  </a:lnTo>
                  <a:lnTo>
                    <a:pt x="3822" y="244856"/>
                  </a:lnTo>
                  <a:lnTo>
                    <a:pt x="0" y="292265"/>
                  </a:lnTo>
                  <a:lnTo>
                    <a:pt x="3822" y="339674"/>
                  </a:lnTo>
                  <a:lnTo>
                    <a:pt x="14897" y="384644"/>
                  </a:lnTo>
                  <a:lnTo>
                    <a:pt x="32613" y="426580"/>
                  </a:lnTo>
                  <a:lnTo>
                    <a:pt x="56388" y="464883"/>
                  </a:lnTo>
                  <a:lnTo>
                    <a:pt x="85598" y="498932"/>
                  </a:lnTo>
                  <a:lnTo>
                    <a:pt x="119646" y="528142"/>
                  </a:lnTo>
                  <a:lnTo>
                    <a:pt x="157949" y="551916"/>
                  </a:lnTo>
                  <a:lnTo>
                    <a:pt x="199885" y="569633"/>
                  </a:lnTo>
                  <a:lnTo>
                    <a:pt x="244856" y="580707"/>
                  </a:lnTo>
                  <a:lnTo>
                    <a:pt x="292265" y="584530"/>
                  </a:lnTo>
                  <a:lnTo>
                    <a:pt x="339331" y="580758"/>
                  </a:lnTo>
                  <a:lnTo>
                    <a:pt x="383997" y="569849"/>
                  </a:lnTo>
                  <a:lnTo>
                    <a:pt x="425678" y="552373"/>
                  </a:lnTo>
                  <a:lnTo>
                    <a:pt x="463804" y="528916"/>
                  </a:lnTo>
                  <a:lnTo>
                    <a:pt x="497751" y="500087"/>
                  </a:lnTo>
                  <a:lnTo>
                    <a:pt x="526961" y="466471"/>
                  </a:lnTo>
                  <a:lnTo>
                    <a:pt x="550824" y="428637"/>
                  </a:lnTo>
                  <a:lnTo>
                    <a:pt x="517067" y="428637"/>
                  </a:lnTo>
                  <a:lnTo>
                    <a:pt x="514883" y="408724"/>
                  </a:lnTo>
                  <a:lnTo>
                    <a:pt x="459790" y="408724"/>
                  </a:lnTo>
                  <a:lnTo>
                    <a:pt x="447497" y="428637"/>
                  </a:lnTo>
                  <a:lnTo>
                    <a:pt x="399910" y="428637"/>
                  </a:lnTo>
                  <a:lnTo>
                    <a:pt x="398818" y="408724"/>
                  </a:lnTo>
                  <a:lnTo>
                    <a:pt x="344970" y="408724"/>
                  </a:lnTo>
                  <a:lnTo>
                    <a:pt x="331787" y="428637"/>
                  </a:lnTo>
                  <a:lnTo>
                    <a:pt x="255473" y="428637"/>
                  </a:lnTo>
                  <a:lnTo>
                    <a:pt x="212458" y="407009"/>
                  </a:lnTo>
                  <a:lnTo>
                    <a:pt x="205282" y="376199"/>
                  </a:lnTo>
                  <a:lnTo>
                    <a:pt x="205638" y="368427"/>
                  </a:lnTo>
                  <a:lnTo>
                    <a:pt x="206641" y="360768"/>
                  </a:lnTo>
                  <a:lnTo>
                    <a:pt x="187350" y="428637"/>
                  </a:lnTo>
                  <a:lnTo>
                    <a:pt x="145326" y="428637"/>
                  </a:lnTo>
                  <a:lnTo>
                    <a:pt x="117767" y="362077"/>
                  </a:lnTo>
                  <a:lnTo>
                    <a:pt x="99415" y="428637"/>
                  </a:lnTo>
                  <a:lnTo>
                    <a:pt x="61671" y="428637"/>
                  </a:lnTo>
                  <a:lnTo>
                    <a:pt x="90982" y="321843"/>
                  </a:lnTo>
                  <a:lnTo>
                    <a:pt x="78028" y="321843"/>
                  </a:lnTo>
                  <a:lnTo>
                    <a:pt x="86906" y="290220"/>
                  </a:lnTo>
                  <a:lnTo>
                    <a:pt x="134035" y="290220"/>
                  </a:lnTo>
                  <a:lnTo>
                    <a:pt x="167157" y="368096"/>
                  </a:lnTo>
                  <a:lnTo>
                    <a:pt x="180289" y="321843"/>
                  </a:lnTo>
                  <a:lnTo>
                    <a:pt x="167259" y="321843"/>
                  </a:lnTo>
                  <a:lnTo>
                    <a:pt x="176136" y="290220"/>
                  </a:lnTo>
                  <a:lnTo>
                    <a:pt x="226644" y="290220"/>
                  </a:lnTo>
                  <a:lnTo>
                    <a:pt x="211899" y="341414"/>
                  </a:lnTo>
                  <a:lnTo>
                    <a:pt x="222110" y="322453"/>
                  </a:lnTo>
                  <a:lnTo>
                    <a:pt x="238442" y="306070"/>
                  </a:lnTo>
                  <a:lnTo>
                    <a:pt x="259702" y="294563"/>
                  </a:lnTo>
                  <a:lnTo>
                    <a:pt x="284695" y="290220"/>
                  </a:lnTo>
                  <a:lnTo>
                    <a:pt x="341452" y="290220"/>
                  </a:lnTo>
                  <a:lnTo>
                    <a:pt x="328218" y="338289"/>
                  </a:lnTo>
                  <a:lnTo>
                    <a:pt x="291401" y="338289"/>
                  </a:lnTo>
                  <a:lnTo>
                    <a:pt x="295783" y="322605"/>
                  </a:lnTo>
                  <a:lnTo>
                    <a:pt x="287362" y="322402"/>
                  </a:lnTo>
                  <a:lnTo>
                    <a:pt x="272707" y="327431"/>
                  </a:lnTo>
                  <a:lnTo>
                    <a:pt x="259981" y="340017"/>
                  </a:lnTo>
                  <a:lnTo>
                    <a:pt x="251002" y="356514"/>
                  </a:lnTo>
                  <a:lnTo>
                    <a:pt x="247611" y="373189"/>
                  </a:lnTo>
                  <a:lnTo>
                    <a:pt x="250291" y="385762"/>
                  </a:lnTo>
                  <a:lnTo>
                    <a:pt x="256514" y="393280"/>
                  </a:lnTo>
                  <a:lnTo>
                    <a:pt x="263550" y="396925"/>
                  </a:lnTo>
                  <a:lnTo>
                    <a:pt x="268668" y="397878"/>
                  </a:lnTo>
                  <a:lnTo>
                    <a:pt x="310045" y="398056"/>
                  </a:lnTo>
                  <a:lnTo>
                    <a:pt x="349415" y="338289"/>
                  </a:lnTo>
                  <a:lnTo>
                    <a:pt x="360248" y="321843"/>
                  </a:lnTo>
                  <a:lnTo>
                    <a:pt x="348513" y="321691"/>
                  </a:lnTo>
                  <a:lnTo>
                    <a:pt x="357276" y="290220"/>
                  </a:lnTo>
                  <a:lnTo>
                    <a:pt x="434174" y="290220"/>
                  </a:lnTo>
                  <a:lnTo>
                    <a:pt x="439445" y="381215"/>
                  </a:lnTo>
                  <a:lnTo>
                    <a:pt x="476859" y="321843"/>
                  </a:lnTo>
                  <a:lnTo>
                    <a:pt x="465086" y="321843"/>
                  </a:lnTo>
                  <a:lnTo>
                    <a:pt x="474027" y="290220"/>
                  </a:lnTo>
                  <a:lnTo>
                    <a:pt x="549871" y="290220"/>
                  </a:lnTo>
                  <a:lnTo>
                    <a:pt x="558317" y="413397"/>
                  </a:lnTo>
                  <a:lnTo>
                    <a:pt x="569506" y="384975"/>
                  </a:lnTo>
                  <a:lnTo>
                    <a:pt x="577723" y="355193"/>
                  </a:lnTo>
                  <a:lnTo>
                    <a:pt x="582790" y="324231"/>
                  </a:lnTo>
                  <a:lnTo>
                    <a:pt x="584530" y="292265"/>
                  </a:lnTo>
                  <a:close/>
                </a:path>
                <a:path w="608330" h="584835">
                  <a:moveTo>
                    <a:pt x="608164" y="452272"/>
                  </a:moveTo>
                  <a:lnTo>
                    <a:pt x="606348" y="443039"/>
                  </a:lnTo>
                  <a:lnTo>
                    <a:pt x="603186" y="438302"/>
                  </a:lnTo>
                  <a:lnTo>
                    <a:pt x="603186" y="452272"/>
                  </a:lnTo>
                  <a:lnTo>
                    <a:pt x="601726" y="459498"/>
                  </a:lnTo>
                  <a:lnTo>
                    <a:pt x="597750" y="465391"/>
                  </a:lnTo>
                  <a:lnTo>
                    <a:pt x="596760" y="466064"/>
                  </a:lnTo>
                  <a:lnTo>
                    <a:pt x="589826" y="455688"/>
                  </a:lnTo>
                  <a:lnTo>
                    <a:pt x="589648" y="455422"/>
                  </a:lnTo>
                  <a:lnTo>
                    <a:pt x="591883" y="454850"/>
                  </a:lnTo>
                  <a:lnTo>
                    <a:pt x="595947" y="452577"/>
                  </a:lnTo>
                  <a:lnTo>
                    <a:pt x="595947" y="451040"/>
                  </a:lnTo>
                  <a:lnTo>
                    <a:pt x="595947" y="443128"/>
                  </a:lnTo>
                  <a:lnTo>
                    <a:pt x="595947" y="441871"/>
                  </a:lnTo>
                  <a:lnTo>
                    <a:pt x="591032" y="438594"/>
                  </a:lnTo>
                  <a:lnTo>
                    <a:pt x="590651" y="438594"/>
                  </a:lnTo>
                  <a:lnTo>
                    <a:pt x="590651" y="444677"/>
                  </a:lnTo>
                  <a:lnTo>
                    <a:pt x="590651" y="449491"/>
                  </a:lnTo>
                  <a:lnTo>
                    <a:pt x="588492" y="451040"/>
                  </a:lnTo>
                  <a:lnTo>
                    <a:pt x="580364" y="451040"/>
                  </a:lnTo>
                  <a:lnTo>
                    <a:pt x="580364" y="443128"/>
                  </a:lnTo>
                  <a:lnTo>
                    <a:pt x="588479" y="443128"/>
                  </a:lnTo>
                  <a:lnTo>
                    <a:pt x="590651" y="444677"/>
                  </a:lnTo>
                  <a:lnTo>
                    <a:pt x="590651" y="438594"/>
                  </a:lnTo>
                  <a:lnTo>
                    <a:pt x="575170" y="438594"/>
                  </a:lnTo>
                  <a:lnTo>
                    <a:pt x="575170" y="466077"/>
                  </a:lnTo>
                  <a:lnTo>
                    <a:pt x="580364" y="466077"/>
                  </a:lnTo>
                  <a:lnTo>
                    <a:pt x="580364" y="455688"/>
                  </a:lnTo>
                  <a:lnTo>
                    <a:pt x="583679" y="455688"/>
                  </a:lnTo>
                  <a:lnTo>
                    <a:pt x="590486" y="466077"/>
                  </a:lnTo>
                  <a:lnTo>
                    <a:pt x="596722" y="466077"/>
                  </a:lnTo>
                  <a:lnTo>
                    <a:pt x="591858" y="469366"/>
                  </a:lnTo>
                  <a:lnTo>
                    <a:pt x="584631" y="470827"/>
                  </a:lnTo>
                  <a:lnTo>
                    <a:pt x="577430" y="469366"/>
                  </a:lnTo>
                  <a:lnTo>
                    <a:pt x="571538" y="465391"/>
                  </a:lnTo>
                  <a:lnTo>
                    <a:pt x="567550" y="459498"/>
                  </a:lnTo>
                  <a:lnTo>
                    <a:pt x="566089" y="452272"/>
                  </a:lnTo>
                  <a:lnTo>
                    <a:pt x="567524" y="444982"/>
                  </a:lnTo>
                  <a:lnTo>
                    <a:pt x="571461" y="439089"/>
                  </a:lnTo>
                  <a:lnTo>
                    <a:pt x="577354" y="435152"/>
                  </a:lnTo>
                  <a:lnTo>
                    <a:pt x="584631" y="433717"/>
                  </a:lnTo>
                  <a:lnTo>
                    <a:pt x="591921" y="435152"/>
                  </a:lnTo>
                  <a:lnTo>
                    <a:pt x="597814" y="439089"/>
                  </a:lnTo>
                  <a:lnTo>
                    <a:pt x="601751" y="444982"/>
                  </a:lnTo>
                  <a:lnTo>
                    <a:pt x="603186" y="452272"/>
                  </a:lnTo>
                  <a:lnTo>
                    <a:pt x="603186" y="438302"/>
                  </a:lnTo>
                  <a:lnTo>
                    <a:pt x="601357" y="435559"/>
                  </a:lnTo>
                  <a:lnTo>
                    <a:pt x="598601" y="433717"/>
                  </a:lnTo>
                  <a:lnTo>
                    <a:pt x="593877" y="430568"/>
                  </a:lnTo>
                  <a:lnTo>
                    <a:pt x="584631" y="428739"/>
                  </a:lnTo>
                  <a:lnTo>
                    <a:pt x="575487" y="430593"/>
                  </a:lnTo>
                  <a:lnTo>
                    <a:pt x="568020" y="435648"/>
                  </a:lnTo>
                  <a:lnTo>
                    <a:pt x="562965" y="443128"/>
                  </a:lnTo>
                  <a:lnTo>
                    <a:pt x="561111" y="452272"/>
                  </a:lnTo>
                  <a:lnTo>
                    <a:pt x="562965" y="461429"/>
                  </a:lnTo>
                  <a:lnTo>
                    <a:pt x="568020" y="468909"/>
                  </a:lnTo>
                  <a:lnTo>
                    <a:pt x="575487" y="473951"/>
                  </a:lnTo>
                  <a:lnTo>
                    <a:pt x="584631" y="475805"/>
                  </a:lnTo>
                  <a:lnTo>
                    <a:pt x="593788" y="473951"/>
                  </a:lnTo>
                  <a:lnTo>
                    <a:pt x="598424" y="470827"/>
                  </a:lnTo>
                  <a:lnTo>
                    <a:pt x="601268" y="468909"/>
                  </a:lnTo>
                  <a:lnTo>
                    <a:pt x="606323" y="461429"/>
                  </a:lnTo>
                  <a:lnTo>
                    <a:pt x="608164" y="452272"/>
                  </a:lnTo>
                  <a:close/>
                </a:path>
              </a:pathLst>
            </a:custGeom>
            <a:solidFill>
              <a:srgbClr val="00A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93775" y="5498900"/>
              <a:ext cx="2475230" cy="688340"/>
            </a:xfrm>
            <a:custGeom>
              <a:avLst/>
              <a:gdLst/>
              <a:ahLst/>
              <a:cxnLst/>
              <a:rect l="l" t="t" r="r" b="b"/>
              <a:pathLst>
                <a:path w="2475230" h="688339">
                  <a:moveTo>
                    <a:pt x="359816" y="0"/>
                  </a:moveTo>
                  <a:lnTo>
                    <a:pt x="125463" y="0"/>
                  </a:lnTo>
                  <a:lnTo>
                    <a:pt x="81356" y="157225"/>
                  </a:lnTo>
                  <a:lnTo>
                    <a:pt x="145732" y="157225"/>
                  </a:lnTo>
                  <a:lnTo>
                    <a:pt x="0" y="688212"/>
                  </a:lnTo>
                  <a:lnTo>
                    <a:pt x="187680" y="688212"/>
                  </a:lnTo>
                  <a:lnTo>
                    <a:pt x="278917" y="357314"/>
                  </a:lnTo>
                  <a:lnTo>
                    <a:pt x="511801" y="357314"/>
                  </a:lnTo>
                  <a:lnTo>
                    <a:pt x="359816" y="0"/>
                  </a:lnTo>
                  <a:close/>
                </a:path>
                <a:path w="2475230" h="688339">
                  <a:moveTo>
                    <a:pt x="511801" y="357314"/>
                  </a:moveTo>
                  <a:lnTo>
                    <a:pt x="278917" y="357314"/>
                  </a:lnTo>
                  <a:lnTo>
                    <a:pt x="415925" y="688212"/>
                  </a:lnTo>
                  <a:lnTo>
                    <a:pt x="624928" y="688212"/>
                  </a:lnTo>
                  <a:lnTo>
                    <a:pt x="710451" y="387222"/>
                  </a:lnTo>
                  <a:lnTo>
                    <a:pt x="524522" y="387222"/>
                  </a:lnTo>
                  <a:lnTo>
                    <a:pt x="511801" y="357314"/>
                  </a:lnTo>
                  <a:close/>
                </a:path>
                <a:path w="2475230" h="688339">
                  <a:moveTo>
                    <a:pt x="935211" y="350799"/>
                  </a:moveTo>
                  <a:lnTo>
                    <a:pt x="720801" y="350799"/>
                  </a:lnTo>
                  <a:lnTo>
                    <a:pt x="715881" y="388863"/>
                  </a:lnTo>
                  <a:lnTo>
                    <a:pt x="714117" y="427508"/>
                  </a:lnTo>
                  <a:lnTo>
                    <a:pt x="715625" y="466490"/>
                  </a:lnTo>
                  <a:lnTo>
                    <a:pt x="720521" y="505561"/>
                  </a:lnTo>
                  <a:lnTo>
                    <a:pt x="733600" y="550457"/>
                  </a:lnTo>
                  <a:lnTo>
                    <a:pt x="756220" y="590074"/>
                  </a:lnTo>
                  <a:lnTo>
                    <a:pt x="786987" y="623821"/>
                  </a:lnTo>
                  <a:lnTo>
                    <a:pt x="824508" y="651101"/>
                  </a:lnTo>
                  <a:lnTo>
                    <a:pt x="867388" y="671323"/>
                  </a:lnTo>
                  <a:lnTo>
                    <a:pt x="914233" y="683891"/>
                  </a:lnTo>
                  <a:lnTo>
                    <a:pt x="963650" y="688212"/>
                  </a:lnTo>
                  <a:lnTo>
                    <a:pt x="1343101" y="688212"/>
                  </a:lnTo>
                  <a:lnTo>
                    <a:pt x="1408633" y="589241"/>
                  </a:lnTo>
                  <a:lnTo>
                    <a:pt x="2467878" y="589241"/>
                  </a:lnTo>
                  <a:lnTo>
                    <a:pt x="2464237" y="536181"/>
                  </a:lnTo>
                  <a:lnTo>
                    <a:pt x="1234986" y="536181"/>
                  </a:lnTo>
                  <a:lnTo>
                    <a:pt x="1029258" y="535292"/>
                  </a:lnTo>
                  <a:lnTo>
                    <a:pt x="1003834" y="530562"/>
                  </a:lnTo>
                  <a:lnTo>
                    <a:pt x="968851" y="512448"/>
                  </a:lnTo>
                  <a:lnTo>
                    <a:pt x="937897" y="475059"/>
                  </a:lnTo>
                  <a:lnTo>
                    <a:pt x="924560" y="412508"/>
                  </a:lnTo>
                  <a:lnTo>
                    <a:pt x="928969" y="372063"/>
                  </a:lnTo>
                  <a:lnTo>
                    <a:pt x="935211" y="350799"/>
                  </a:lnTo>
                  <a:close/>
                </a:path>
                <a:path w="2475230" h="688339">
                  <a:moveTo>
                    <a:pt x="1979574" y="589241"/>
                  </a:moveTo>
                  <a:lnTo>
                    <a:pt x="1676400" y="589241"/>
                  </a:lnTo>
                  <a:lnTo>
                    <a:pt x="1681835" y="688212"/>
                  </a:lnTo>
                  <a:lnTo>
                    <a:pt x="1918411" y="688212"/>
                  </a:lnTo>
                  <a:lnTo>
                    <a:pt x="1979574" y="589241"/>
                  </a:lnTo>
                  <a:close/>
                </a:path>
                <a:path w="2475230" h="688339">
                  <a:moveTo>
                    <a:pt x="2467878" y="589241"/>
                  </a:moveTo>
                  <a:lnTo>
                    <a:pt x="2253488" y="589241"/>
                  </a:lnTo>
                  <a:lnTo>
                    <a:pt x="2264346" y="688212"/>
                  </a:lnTo>
                  <a:lnTo>
                    <a:pt x="2474671" y="688212"/>
                  </a:lnTo>
                  <a:lnTo>
                    <a:pt x="2467878" y="589241"/>
                  </a:lnTo>
                  <a:close/>
                </a:path>
                <a:path w="2475230" h="688339">
                  <a:moveTo>
                    <a:pt x="1852193" y="0"/>
                  </a:moveTo>
                  <a:lnTo>
                    <a:pt x="1469834" y="0"/>
                  </a:lnTo>
                  <a:lnTo>
                    <a:pt x="1426260" y="156476"/>
                  </a:lnTo>
                  <a:lnTo>
                    <a:pt x="1484604" y="157225"/>
                  </a:lnTo>
                  <a:lnTo>
                    <a:pt x="1234986" y="536181"/>
                  </a:lnTo>
                  <a:lnTo>
                    <a:pt x="2464237" y="536181"/>
                  </a:lnTo>
                  <a:lnTo>
                    <a:pt x="2458489" y="452424"/>
                  </a:lnTo>
                  <a:lnTo>
                    <a:pt x="1878380" y="452424"/>
                  </a:lnTo>
                  <a:lnTo>
                    <a:pt x="1876810" y="425297"/>
                  </a:lnTo>
                  <a:lnTo>
                    <a:pt x="1516291" y="425297"/>
                  </a:lnTo>
                  <a:lnTo>
                    <a:pt x="1661972" y="204241"/>
                  </a:lnTo>
                  <a:lnTo>
                    <a:pt x="1864015" y="204241"/>
                  </a:lnTo>
                  <a:lnTo>
                    <a:pt x="1852193" y="0"/>
                  </a:lnTo>
                  <a:close/>
                </a:path>
                <a:path w="2475230" h="688339">
                  <a:moveTo>
                    <a:pt x="2427439" y="0"/>
                  </a:moveTo>
                  <a:lnTo>
                    <a:pt x="2050364" y="0"/>
                  </a:lnTo>
                  <a:lnTo>
                    <a:pt x="2005876" y="157225"/>
                  </a:lnTo>
                  <a:lnTo>
                    <a:pt x="2064435" y="157225"/>
                  </a:lnTo>
                  <a:lnTo>
                    <a:pt x="1878380" y="452424"/>
                  </a:lnTo>
                  <a:lnTo>
                    <a:pt x="2458489" y="452424"/>
                  </a:lnTo>
                  <a:lnTo>
                    <a:pt x="2456421" y="422287"/>
                  </a:lnTo>
                  <a:lnTo>
                    <a:pt x="2099132" y="422287"/>
                  </a:lnTo>
                  <a:lnTo>
                    <a:pt x="2244369" y="202044"/>
                  </a:lnTo>
                  <a:lnTo>
                    <a:pt x="2441305" y="202044"/>
                  </a:lnTo>
                  <a:lnTo>
                    <a:pt x="2427439" y="0"/>
                  </a:lnTo>
                  <a:close/>
                </a:path>
                <a:path w="2475230" h="688339">
                  <a:moveTo>
                    <a:pt x="1864015" y="204241"/>
                  </a:moveTo>
                  <a:lnTo>
                    <a:pt x="1661972" y="204241"/>
                  </a:lnTo>
                  <a:lnTo>
                    <a:pt x="1669732" y="425297"/>
                  </a:lnTo>
                  <a:lnTo>
                    <a:pt x="1876810" y="425297"/>
                  </a:lnTo>
                  <a:lnTo>
                    <a:pt x="1864015" y="204241"/>
                  </a:lnTo>
                  <a:close/>
                </a:path>
                <a:path w="2475230" h="688339">
                  <a:moveTo>
                    <a:pt x="2441305" y="202044"/>
                  </a:moveTo>
                  <a:lnTo>
                    <a:pt x="2244369" y="202044"/>
                  </a:lnTo>
                  <a:lnTo>
                    <a:pt x="2251773" y="422287"/>
                  </a:lnTo>
                  <a:lnTo>
                    <a:pt x="2456421" y="422287"/>
                  </a:lnTo>
                  <a:lnTo>
                    <a:pt x="2441305" y="202044"/>
                  </a:lnTo>
                  <a:close/>
                </a:path>
                <a:path w="2475230" h="688339">
                  <a:moveTo>
                    <a:pt x="775071" y="157048"/>
                  </a:moveTo>
                  <a:lnTo>
                    <a:pt x="589889" y="157048"/>
                  </a:lnTo>
                  <a:lnTo>
                    <a:pt x="524522" y="387222"/>
                  </a:lnTo>
                  <a:lnTo>
                    <a:pt x="710451" y="387222"/>
                  </a:lnTo>
                  <a:lnTo>
                    <a:pt x="720801" y="350799"/>
                  </a:lnTo>
                  <a:lnTo>
                    <a:pt x="935211" y="350799"/>
                  </a:lnTo>
                  <a:lnTo>
                    <a:pt x="941442" y="329569"/>
                  </a:lnTo>
                  <a:lnTo>
                    <a:pt x="960847" y="287322"/>
                  </a:lnTo>
                  <a:lnTo>
                    <a:pt x="981642" y="254558"/>
                  </a:lnTo>
                  <a:lnTo>
                    <a:pt x="747001" y="254558"/>
                  </a:lnTo>
                  <a:lnTo>
                    <a:pt x="775071" y="157048"/>
                  </a:lnTo>
                  <a:close/>
                </a:path>
                <a:path w="2475230" h="688339">
                  <a:moveTo>
                    <a:pt x="1391132" y="0"/>
                  </a:moveTo>
                  <a:lnTo>
                    <a:pt x="1108913" y="0"/>
                  </a:lnTo>
                  <a:lnTo>
                    <a:pt x="1057364" y="3636"/>
                  </a:lnTo>
                  <a:lnTo>
                    <a:pt x="1008217" y="14062"/>
                  </a:lnTo>
                  <a:lnTo>
                    <a:pt x="961851" y="30549"/>
                  </a:lnTo>
                  <a:lnTo>
                    <a:pt x="918646" y="52370"/>
                  </a:lnTo>
                  <a:lnTo>
                    <a:pt x="878979" y="78797"/>
                  </a:lnTo>
                  <a:lnTo>
                    <a:pt x="843231" y="109102"/>
                  </a:lnTo>
                  <a:lnTo>
                    <a:pt x="811780" y="142558"/>
                  </a:lnTo>
                  <a:lnTo>
                    <a:pt x="785005" y="178438"/>
                  </a:lnTo>
                  <a:lnTo>
                    <a:pt x="763286" y="216014"/>
                  </a:lnTo>
                  <a:lnTo>
                    <a:pt x="747001" y="254558"/>
                  </a:lnTo>
                  <a:lnTo>
                    <a:pt x="981642" y="254558"/>
                  </a:lnTo>
                  <a:lnTo>
                    <a:pt x="986050" y="247613"/>
                  </a:lnTo>
                  <a:lnTo>
                    <a:pt x="1015919" y="212736"/>
                  </a:lnTo>
                  <a:lnTo>
                    <a:pt x="1049322" y="184985"/>
                  </a:lnTo>
                  <a:lnTo>
                    <a:pt x="1085125" y="166653"/>
                  </a:lnTo>
                  <a:lnTo>
                    <a:pt x="1122197" y="160032"/>
                  </a:lnTo>
                  <a:lnTo>
                    <a:pt x="1347087" y="160032"/>
                  </a:lnTo>
                  <a:lnTo>
                    <a:pt x="1391132" y="0"/>
                  </a:lnTo>
                  <a:close/>
                </a:path>
                <a:path w="2475230" h="688339">
                  <a:moveTo>
                    <a:pt x="1347087" y="160032"/>
                  </a:moveTo>
                  <a:lnTo>
                    <a:pt x="1122197" y="160032"/>
                  </a:lnTo>
                  <a:lnTo>
                    <a:pt x="1164082" y="161048"/>
                  </a:lnTo>
                  <a:lnTo>
                    <a:pt x="1142276" y="239026"/>
                  </a:lnTo>
                  <a:lnTo>
                    <a:pt x="1325346" y="239026"/>
                  </a:lnTo>
                  <a:lnTo>
                    <a:pt x="1347087" y="160032"/>
                  </a:lnTo>
                  <a:close/>
                </a:path>
                <a:path w="2475230" h="688339">
                  <a:moveTo>
                    <a:pt x="820280" y="0"/>
                  </a:moveTo>
                  <a:lnTo>
                    <a:pt x="569125" y="0"/>
                  </a:lnTo>
                  <a:lnTo>
                    <a:pt x="524992" y="157225"/>
                  </a:lnTo>
                  <a:lnTo>
                    <a:pt x="775071" y="157048"/>
                  </a:lnTo>
                  <a:lnTo>
                    <a:pt x="8202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1811" y="6121126"/>
              <a:ext cx="66001" cy="660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359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40" dirty="0">
                <a:latin typeface="Calibri"/>
                <a:cs typeface="Calibri"/>
              </a:rPr>
              <a:t>27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867280"/>
            <a:ext cx="6556375" cy="288925"/>
          </a:xfrm>
          <a:prstGeom prst="rect">
            <a:avLst/>
          </a:prstGeom>
          <a:solidFill>
            <a:srgbClr val="0074C8"/>
          </a:solidFill>
        </p:spPr>
        <p:txBody>
          <a:bodyPr vert="horz" wrap="square" lIns="0" tIns="7175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565"/>
              </a:spcBef>
            </a:pPr>
            <a:r>
              <a:rPr sz="950" b="1" spc="145" dirty="0">
                <a:solidFill>
                  <a:srgbClr val="FFFFFF"/>
                </a:solidFill>
                <a:latin typeface="Calibri"/>
                <a:cs typeface="Calibri"/>
              </a:rPr>
              <a:t>ENGLISH</a:t>
            </a:r>
            <a:r>
              <a:rPr sz="9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FFFFFF"/>
                </a:solidFill>
                <a:latin typeface="Calibri"/>
                <a:cs typeface="Calibri"/>
              </a:rPr>
              <a:t>(3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150" dirty="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REQUIRED)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57200" y="2153030"/>
          <a:ext cx="6551930" cy="6165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486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3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COURSE</a:t>
                      </a:r>
                      <a:r>
                        <a:rPr sz="900" b="1" spc="6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TITLE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1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=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POINTS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(MULTIPLY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14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113664">
                        <a:lnSpc>
                          <a:spcPts val="980"/>
                        </a:lnSpc>
                      </a:pPr>
                      <a:r>
                        <a:rPr sz="90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Example:</a:t>
                      </a:r>
                      <a:r>
                        <a:rPr sz="900" spc="215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English</a:t>
                      </a:r>
                      <a:r>
                        <a:rPr sz="900" spc="215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spc="3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.50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980"/>
                        </a:lnSpc>
                      </a:pPr>
                      <a:r>
                        <a:rPr sz="90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(.5</a:t>
                      </a:r>
                      <a:r>
                        <a:rPr sz="900" spc="45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7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900" spc="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4)</a:t>
                      </a:r>
                      <a:r>
                        <a:rPr sz="900" spc="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sz="900" spc="45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545"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90" dirty="0">
                          <a:latin typeface="Calibri"/>
                          <a:cs typeface="Calibri"/>
                        </a:rPr>
                        <a:t>ENGLISH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UNITS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8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POINTS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020">
                <a:tc gridSpan="6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95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MATHEMATICS</a:t>
                      </a:r>
                      <a:r>
                        <a:rPr sz="95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9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9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REQUIRED)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74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3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COURSE</a:t>
                      </a:r>
                      <a:r>
                        <a:rPr sz="900" b="1" spc="6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TITLE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1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=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POINTS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(MULTIPLY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14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113664">
                        <a:lnSpc>
                          <a:spcPts val="980"/>
                        </a:lnSpc>
                      </a:pPr>
                      <a:r>
                        <a:rPr sz="90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Example:</a:t>
                      </a:r>
                      <a:r>
                        <a:rPr sz="900" spc="215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Algebra</a:t>
                      </a:r>
                      <a:r>
                        <a:rPr sz="900" spc="215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spc="-25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1.0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980"/>
                        </a:lnSpc>
                      </a:pPr>
                      <a:r>
                        <a:rPr sz="90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(1.0</a:t>
                      </a:r>
                      <a:r>
                        <a:rPr sz="900" spc="2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7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900" spc="2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3)</a:t>
                      </a:r>
                      <a:r>
                        <a:rPr sz="900" spc="2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5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sz="900" spc="20" dirty="0">
                          <a:solidFill>
                            <a:srgbClr val="B2292E"/>
                          </a:solidFill>
                          <a:latin typeface="Calibri"/>
                          <a:cs typeface="Calibri"/>
                        </a:rPr>
                        <a:t> 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9545"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5" dirty="0">
                          <a:latin typeface="Calibri"/>
                          <a:cs typeface="Calibri"/>
                        </a:rPr>
                        <a:t>MATHEMATICS</a:t>
                      </a:r>
                      <a:r>
                        <a:rPr sz="7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UNITS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8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POINTS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020">
                <a:tc gridSpan="6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50" b="1" spc="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NATURAL/PHYSICAL</a:t>
                      </a:r>
                      <a:r>
                        <a:rPr sz="9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SCIENCE</a:t>
                      </a:r>
                      <a:r>
                        <a:rPr sz="9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95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9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REQUIRED)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T w="3175">
                      <a:solidFill>
                        <a:srgbClr val="939598"/>
                      </a:solidFill>
                      <a:prstDash val="solid"/>
                    </a:lnT>
                    <a:solidFill>
                      <a:srgbClr val="0074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3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COURSE</a:t>
                      </a:r>
                      <a:r>
                        <a:rPr sz="900" b="1" spc="6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TITLE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1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=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POINTS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(MULTIPLY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14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14300" marR="696595">
                        <a:lnSpc>
                          <a:spcPts val="800"/>
                        </a:lnSpc>
                        <a:spcBef>
                          <a:spcPts val="340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NATURAL/PHYSICAL 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SCIENCE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UNITS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8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POINTS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7020">
                <a:tc gridSpan="6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95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ADDITIONAL</a:t>
                      </a:r>
                      <a:r>
                        <a:rPr sz="9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9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9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ENGLISH,</a:t>
                      </a:r>
                      <a:r>
                        <a:rPr sz="95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MATHEMATICS</a:t>
                      </a:r>
                      <a:r>
                        <a:rPr sz="9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9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NATURAL/PHYSICAL</a:t>
                      </a:r>
                      <a:r>
                        <a:rPr sz="9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SCIENCE</a:t>
                      </a:r>
                      <a:r>
                        <a:rPr sz="9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(3</a:t>
                      </a:r>
                      <a:r>
                        <a:rPr sz="95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9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REQUIRED)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T w="6350">
                      <a:solidFill>
                        <a:srgbClr val="939598"/>
                      </a:solidFill>
                      <a:prstDash val="solid"/>
                    </a:lnT>
                    <a:solidFill>
                      <a:srgbClr val="0074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3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COURSE</a:t>
                      </a:r>
                      <a:r>
                        <a:rPr sz="900" b="1" spc="6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TITLE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1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=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POINTS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(MULTIPLY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14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ADDITIONAL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UNITS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8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POINTS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7655">
                <a:tc gridSpan="6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950" b="1" spc="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SOCIAL</a:t>
                      </a:r>
                      <a:r>
                        <a:rPr sz="9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SCIENCE</a:t>
                      </a:r>
                      <a:r>
                        <a:rPr sz="9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9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95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REQUIRED)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T w="6350">
                      <a:solidFill>
                        <a:srgbClr val="939598"/>
                      </a:solidFill>
                      <a:prstDash val="solid"/>
                    </a:lnT>
                    <a:solidFill>
                      <a:srgbClr val="0074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3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COURSE</a:t>
                      </a:r>
                      <a:r>
                        <a:rPr sz="900" b="1" spc="6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TITLE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1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=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POINTS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(MULTIPLY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14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9545"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90" dirty="0">
                          <a:latin typeface="Calibri"/>
                          <a:cs typeface="Calibri"/>
                        </a:rPr>
                        <a:t>SOCIAL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SCIENCE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UNITS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8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POINTS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87020">
                <a:tc gridSpan="6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950" b="1" spc="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ADDITIONAL</a:t>
                      </a:r>
                      <a:r>
                        <a:rPr sz="9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ACADEMIC</a:t>
                      </a:r>
                      <a:r>
                        <a:rPr sz="9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1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COURSES</a:t>
                      </a:r>
                      <a:r>
                        <a:rPr sz="9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(4 </a:t>
                      </a:r>
                      <a:r>
                        <a:rPr sz="95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95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5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REQUIRED)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T w="6350">
                      <a:solidFill>
                        <a:srgbClr val="939598"/>
                      </a:solidFill>
                      <a:prstDash val="solid"/>
                    </a:lnT>
                    <a:solidFill>
                      <a:srgbClr val="0074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3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COURSE</a:t>
                      </a:r>
                      <a:r>
                        <a:rPr sz="900" b="1" spc="6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TITLE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1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=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POINTS</a:t>
                      </a:r>
                      <a:r>
                        <a:rPr sz="900" b="1" spc="1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6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(MULTIPLY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05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CREDIT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114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900" b="1" spc="2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1E384B"/>
                          </a:solidFill>
                          <a:latin typeface="Calibri"/>
                          <a:cs typeface="Calibri"/>
                        </a:rPr>
                        <a:t>GRADE)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0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50" dirty="0">
                          <a:latin typeface="Calibri"/>
                          <a:cs typeface="Calibri"/>
                        </a:rPr>
                        <a:t>ADDITIONAL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60" dirty="0">
                          <a:latin typeface="Calibri"/>
                          <a:cs typeface="Calibri"/>
                        </a:rPr>
                        <a:t>ACADEMIC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45" dirty="0">
                          <a:latin typeface="Calibri"/>
                          <a:cs typeface="Calibri"/>
                        </a:rPr>
                        <a:t>UNITS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b="1" spc="7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8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POINTS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  <a:solidFill>
                      <a:srgbClr val="E9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57200" y="8494394"/>
          <a:ext cx="6551930" cy="68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486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114300" marR="329565">
                        <a:lnSpc>
                          <a:spcPts val="800"/>
                        </a:lnSpc>
                        <a:spcBef>
                          <a:spcPts val="395"/>
                        </a:spcBef>
                      </a:pPr>
                      <a:r>
                        <a:rPr sz="700" b="1" spc="6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7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POINTS</a:t>
                      </a:r>
                      <a:r>
                        <a:rPr sz="7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7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SUBJECT</a:t>
                      </a:r>
                      <a:r>
                        <a:rPr sz="7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5" dirty="0">
                          <a:latin typeface="Calibri"/>
                          <a:cs typeface="Calibri"/>
                        </a:rPr>
                        <a:t>AREA</a:t>
                      </a:r>
                      <a:r>
                        <a:rPr sz="7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7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7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85" dirty="0">
                          <a:latin typeface="Calibri"/>
                          <a:cs typeface="Calibri"/>
                        </a:rPr>
                        <a:t>CREDITS</a:t>
                      </a:r>
                      <a:r>
                        <a:rPr sz="7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700" b="1" spc="80" dirty="0">
                          <a:latin typeface="Calibri"/>
                          <a:cs typeface="Calibri"/>
                        </a:rPr>
                        <a:t>CORE-</a:t>
                      </a:r>
                      <a:r>
                        <a:rPr sz="700" b="1" spc="90" dirty="0">
                          <a:latin typeface="Calibri"/>
                          <a:cs typeface="Calibri"/>
                        </a:rPr>
                        <a:t>COURSE</a:t>
                      </a:r>
                      <a:r>
                        <a:rPr sz="700" b="1" spc="40" dirty="0">
                          <a:latin typeface="Calibri"/>
                          <a:cs typeface="Calibri"/>
                        </a:rPr>
                        <a:t> GPA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939598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939598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/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939598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939598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=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939598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39598"/>
                      </a:solidFill>
                      <a:prstDash val="solid"/>
                    </a:lnL>
                    <a:lnR w="6350">
                      <a:solidFill>
                        <a:srgbClr val="939598"/>
                      </a:solidFill>
                      <a:prstDash val="solid"/>
                    </a:lnR>
                    <a:lnT w="6350">
                      <a:solidFill>
                        <a:srgbClr val="939598"/>
                      </a:solidFill>
                      <a:prstDash val="solid"/>
                    </a:lnT>
                    <a:lnB w="6350">
                      <a:solidFill>
                        <a:srgbClr val="93959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 gridSpan="2">
                  <a:txBody>
                    <a:bodyPr/>
                    <a:lstStyle/>
                    <a:p>
                      <a:pPr marL="2123440" marR="12065" indent="-37465">
                        <a:lnSpc>
                          <a:spcPct val="74100"/>
                        </a:lnSpc>
                        <a:spcBef>
                          <a:spcPts val="445"/>
                        </a:spcBef>
                      </a:pP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QUALITY POINTS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T w="6350">
                      <a:solidFill>
                        <a:srgbClr val="939598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70"/>
                        </a:spcBef>
                        <a:tabLst>
                          <a:tab pos="263525" algn="l"/>
                        </a:tabLst>
                      </a:pPr>
                      <a:r>
                        <a:rPr sz="9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90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CREDITS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T w="6350">
                      <a:solidFill>
                        <a:srgbClr val="939598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=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T w="6350">
                      <a:solidFill>
                        <a:srgbClr val="939598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90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CORE-</a:t>
                      </a:r>
                      <a:r>
                        <a:rPr sz="900" b="1" spc="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COURSE</a:t>
                      </a:r>
                      <a:r>
                        <a:rPr sz="90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GPA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T w="6350">
                      <a:solidFill>
                        <a:srgbClr val="939598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6807" y="527304"/>
            <a:ext cx="35248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DIVISION</a:t>
            </a:r>
            <a:r>
              <a:rPr spc="-45" dirty="0"/>
              <a:t> </a:t>
            </a:r>
            <a:r>
              <a:rPr spc="65" dirty="0"/>
              <a:t>II</a:t>
            </a:r>
            <a:r>
              <a:rPr spc="-45" dirty="0"/>
              <a:t> </a:t>
            </a:r>
            <a:r>
              <a:rPr spc="70" dirty="0"/>
              <a:t>WORKSHEET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4500" y="882904"/>
            <a:ext cx="6471920" cy="7734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50" dirty="0">
                <a:latin typeface="Calibri"/>
                <a:cs typeface="Calibri"/>
              </a:rPr>
              <a:t>This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worksheet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assist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monitoring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progress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meeting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initial-eligibility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standards.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NCAA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determine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status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graduate.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Remember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check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school’s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latin typeface="Calibri"/>
                <a:cs typeface="Calibri"/>
              </a:rPr>
              <a:t>list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NCAA-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classes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take.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50" b="1" spc="85" dirty="0">
                <a:latin typeface="Calibri"/>
                <a:cs typeface="Calibri"/>
              </a:rPr>
              <a:t>Use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the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following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scale: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90" dirty="0">
                <a:latin typeface="Calibri"/>
                <a:cs typeface="Calibri"/>
              </a:rPr>
              <a:t>A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b="1" spc="160" dirty="0">
                <a:latin typeface="Calibri"/>
                <a:cs typeface="Calibri"/>
              </a:rPr>
              <a:t>=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130" dirty="0">
                <a:latin typeface="Calibri"/>
                <a:cs typeface="Calibri"/>
              </a:rPr>
              <a:t>4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quality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points;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105" dirty="0">
                <a:latin typeface="Calibri"/>
                <a:cs typeface="Calibri"/>
              </a:rPr>
              <a:t>B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b="1" spc="160" dirty="0">
                <a:latin typeface="Calibri"/>
                <a:cs typeface="Calibri"/>
              </a:rPr>
              <a:t>=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114" dirty="0">
                <a:latin typeface="Calibri"/>
                <a:cs typeface="Calibri"/>
              </a:rPr>
              <a:t>3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quality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points;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195" dirty="0">
                <a:latin typeface="Calibri"/>
                <a:cs typeface="Calibri"/>
              </a:rPr>
              <a:t>C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b="1" spc="160" dirty="0">
                <a:latin typeface="Calibri"/>
                <a:cs typeface="Calibri"/>
              </a:rPr>
              <a:t>=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85" dirty="0">
                <a:latin typeface="Calibri"/>
                <a:cs typeface="Calibri"/>
              </a:rPr>
              <a:t>2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quality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points;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105" dirty="0">
                <a:latin typeface="Calibri"/>
                <a:cs typeface="Calibri"/>
              </a:rPr>
              <a:t>D</a:t>
            </a:r>
            <a:r>
              <a:rPr sz="950" b="1" spc="40" dirty="0">
                <a:latin typeface="Calibri"/>
                <a:cs typeface="Calibri"/>
              </a:rPr>
              <a:t> </a:t>
            </a:r>
            <a:r>
              <a:rPr sz="950" b="1" spc="160" dirty="0">
                <a:latin typeface="Calibri"/>
                <a:cs typeface="Calibri"/>
              </a:rPr>
              <a:t>=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-110" dirty="0">
                <a:latin typeface="Calibri"/>
                <a:cs typeface="Calibri"/>
              </a:rPr>
              <a:t>1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quality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point.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315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70" dirty="0">
                <a:latin typeface="Calibri"/>
                <a:cs typeface="Calibri"/>
              </a:rPr>
              <a:t>29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65010" y="6000750"/>
          <a:ext cx="6769096" cy="12147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0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9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7180">
                <a:tc gridSpan="2">
                  <a:txBody>
                    <a:bodyPr/>
                    <a:lstStyle/>
                    <a:p>
                      <a:pPr marL="3092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114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M&amp;W</a:t>
                      </a:r>
                      <a:r>
                        <a:rPr sz="1400" b="1" spc="-35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TENNIS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10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MEN’S</a:t>
                      </a:r>
                      <a:r>
                        <a:rPr sz="1400" b="1" spc="-40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45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ICE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78803">
                      <a:solidFill>
                        <a:srgbClr val="FFFFFF"/>
                      </a:solidFill>
                      <a:prstDash val="solid"/>
                    </a:lnL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40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HOCKEY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512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114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M&amp;W</a:t>
                      </a:r>
                      <a:r>
                        <a:rPr sz="1400" b="1" spc="-35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SKIING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8050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1400" b="1" spc="60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OTHER</a:t>
                      </a:r>
                      <a:r>
                        <a:rPr sz="1400" b="1" spc="60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CB56"/>
                          </a:solidFill>
                          <a:latin typeface="Calibri"/>
                          <a:cs typeface="Calibri"/>
                        </a:rPr>
                        <a:t>SPORTS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80505">
                      <a:solidFill>
                        <a:srgbClr val="FFFFFF"/>
                      </a:solidFill>
                      <a:prstDash val="solid"/>
                    </a:lnL>
                    <a:solidFill>
                      <a:srgbClr val="0024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18415" algn="ctr">
                        <a:lnSpc>
                          <a:spcPts val="1580"/>
                        </a:lnSpc>
                      </a:pPr>
                      <a:r>
                        <a:rPr sz="1700" b="1" i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ctr">
                        <a:lnSpc>
                          <a:spcPts val="1580"/>
                        </a:lnSpc>
                      </a:pPr>
                      <a:r>
                        <a:rPr sz="1700" b="1" i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DII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360045" marR="12065">
                        <a:lnSpc>
                          <a:spcPts val="1580"/>
                        </a:lnSpc>
                      </a:pPr>
                      <a:r>
                        <a:rPr sz="1700" b="1" i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ts val="1580"/>
                        </a:lnSpc>
                      </a:pPr>
                      <a:r>
                        <a:rPr sz="1700" b="1" i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DII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ts val="1580"/>
                        </a:lnSpc>
                      </a:pPr>
                      <a:r>
                        <a:rPr sz="1700" b="1" i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37465" algn="ctr">
                        <a:lnSpc>
                          <a:spcPts val="1580"/>
                        </a:lnSpc>
                      </a:pPr>
                      <a:r>
                        <a:rPr sz="1700" b="1" i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DII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8050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ts val="1580"/>
                        </a:lnSpc>
                      </a:pPr>
                      <a:r>
                        <a:rPr sz="1700" b="1" i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050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3500" algn="ctr">
                        <a:lnSpc>
                          <a:spcPts val="1580"/>
                        </a:lnSpc>
                      </a:pPr>
                      <a:r>
                        <a:rPr sz="1700" b="1" i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DII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0024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314">
                <a:tc>
                  <a:txBody>
                    <a:bodyPr/>
                    <a:lstStyle/>
                    <a:p>
                      <a:pPr marL="20320" algn="ctr">
                        <a:lnSpc>
                          <a:spcPts val="725"/>
                        </a:lnSpc>
                      </a:pPr>
                      <a:r>
                        <a:rPr sz="7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Grace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Period*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725"/>
                        </a:lnSpc>
                      </a:pPr>
                      <a:r>
                        <a:rPr sz="7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Grace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Period*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360680" marR="12065">
                        <a:lnSpc>
                          <a:spcPts val="725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70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6040" algn="ctr">
                        <a:lnSpc>
                          <a:spcPts val="725"/>
                        </a:lnSpc>
                      </a:pPr>
                      <a:r>
                        <a:rPr sz="7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Grace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Period*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ts val="725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70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ts val="725"/>
                        </a:lnSpc>
                      </a:pPr>
                      <a:r>
                        <a:rPr sz="7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Grace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Period*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8050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60960" algn="ctr">
                        <a:lnSpc>
                          <a:spcPts val="725"/>
                        </a:lnSpc>
                      </a:pPr>
                      <a:r>
                        <a:rPr sz="7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Grace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Period*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050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ts val="725"/>
                        </a:lnSpc>
                      </a:pPr>
                      <a:r>
                        <a:rPr sz="7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Grace</a:t>
                      </a:r>
                      <a:r>
                        <a:rPr sz="7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Period*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0024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marL="2540" algn="ctr">
                        <a:lnSpc>
                          <a:spcPts val="2910"/>
                        </a:lnSpc>
                      </a:pPr>
                      <a:r>
                        <a:rPr sz="3000" b="1" i="1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ts val="2910"/>
                        </a:lnSpc>
                      </a:pPr>
                      <a:r>
                        <a:rPr sz="3000" b="1" i="1" spc="95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12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132715" marR="12065">
                        <a:lnSpc>
                          <a:spcPts val="2160"/>
                        </a:lnSpc>
                      </a:pPr>
                      <a:r>
                        <a:rPr sz="4500" b="1" i="1" spc="89" baseline="-18518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sz="1750" b="1" i="1" spc="60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ST</a:t>
                      </a:r>
                      <a:endParaRPr sz="1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6040" algn="ctr">
                        <a:lnSpc>
                          <a:spcPts val="2910"/>
                        </a:lnSpc>
                      </a:pPr>
                      <a:r>
                        <a:rPr sz="3000" b="1" i="1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ts val="2160"/>
                        </a:lnSpc>
                      </a:pPr>
                      <a:r>
                        <a:rPr sz="4500" b="1" i="1" spc="89" baseline="-18518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sz="1750" b="1" i="1" spc="60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ST</a:t>
                      </a:r>
                      <a:endParaRPr sz="1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ts val="2910"/>
                        </a:lnSpc>
                      </a:pPr>
                      <a:r>
                        <a:rPr sz="3000" b="1" i="1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8050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ts val="2910"/>
                        </a:lnSpc>
                      </a:pPr>
                      <a:r>
                        <a:rPr sz="3000" b="1" i="1" spc="95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12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050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5405" algn="ctr">
                        <a:lnSpc>
                          <a:spcPts val="2910"/>
                        </a:lnSpc>
                      </a:pPr>
                      <a:r>
                        <a:rPr sz="3000" b="1" i="1" spc="95" dirty="0">
                          <a:solidFill>
                            <a:srgbClr val="FFCB56"/>
                          </a:solidFill>
                          <a:latin typeface="Times New Roman"/>
                          <a:cs typeface="Times New Roman"/>
                        </a:rPr>
                        <a:t>12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0024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265">
                <a:tc>
                  <a:txBody>
                    <a:bodyPr/>
                    <a:lstStyle/>
                    <a:p>
                      <a:pPr marL="3175" algn="ctr">
                        <a:lnSpc>
                          <a:spcPts val="1225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9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148590" marR="12065">
                        <a:lnSpc>
                          <a:spcPts val="119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BIRTHDAY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6040" algn="ctr">
                        <a:lnSpc>
                          <a:spcPts val="119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78803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ts val="119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BIRTHDAY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8803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ts val="119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YEARS**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8050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L="61594" algn="ctr">
                        <a:lnSpc>
                          <a:spcPts val="119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8050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002453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ts val="119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0024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267" y="422909"/>
            <a:ext cx="19831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AMATEURISM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7040" y="5102759"/>
            <a:ext cx="6873240" cy="7226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17170" algn="just">
              <a:lnSpc>
                <a:spcPct val="101800"/>
              </a:lnSpc>
              <a:spcBef>
                <a:spcPts val="80"/>
              </a:spcBef>
            </a:pPr>
            <a:r>
              <a:rPr sz="900" spc="60" dirty="0">
                <a:latin typeface="Calibri"/>
                <a:cs typeface="Calibri"/>
              </a:rPr>
              <a:t>After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you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graduate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high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school,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you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have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a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certain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amount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time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229" dirty="0">
                <a:latin typeface="Calibri"/>
                <a:cs typeface="Calibri"/>
              </a:rPr>
              <a:t>—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called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a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“grace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period”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229" dirty="0">
                <a:latin typeface="Calibri"/>
                <a:cs typeface="Calibri"/>
              </a:rPr>
              <a:t>—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to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enroll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full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time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any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two-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year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or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four-</a:t>
            </a:r>
            <a:r>
              <a:rPr sz="900" spc="50" dirty="0">
                <a:latin typeface="Calibri"/>
                <a:cs typeface="Calibri"/>
              </a:rPr>
              <a:t>year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college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or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university.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If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you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do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not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enroll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the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first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opportunity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your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grace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period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and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continue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to</a:t>
            </a:r>
            <a:endParaRPr sz="900">
              <a:latin typeface="Calibri"/>
              <a:cs typeface="Calibri"/>
            </a:endParaRPr>
          </a:p>
          <a:p>
            <a:pPr marL="12700" marR="5080" algn="just">
              <a:lnSpc>
                <a:spcPts val="1100"/>
              </a:lnSpc>
              <a:spcBef>
                <a:spcPts val="40"/>
              </a:spcBef>
            </a:pPr>
            <a:r>
              <a:rPr sz="900" spc="50" dirty="0">
                <a:latin typeface="Calibri"/>
                <a:cs typeface="Calibri"/>
              </a:rPr>
              <a:t>compete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organized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competition,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use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season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NCAA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each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calendar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year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during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which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continue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compete.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also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serve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academic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year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residence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NCAA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institution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compete. </a:t>
            </a:r>
            <a:r>
              <a:rPr sz="900" spc="60" dirty="0">
                <a:latin typeface="Calibri"/>
                <a:cs typeface="Calibri"/>
              </a:rPr>
              <a:t>For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more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delayed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enrollment,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please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review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chart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page</a:t>
            </a:r>
            <a:r>
              <a:rPr sz="950" b="1" spc="24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</a:rPr>
              <a:t>30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7040" y="4226852"/>
            <a:ext cx="3373754" cy="886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b="1" spc="75" dirty="0">
                <a:latin typeface="Calibri"/>
                <a:cs typeface="Calibri"/>
              </a:rPr>
              <a:t>Fall</a:t>
            </a:r>
            <a:r>
              <a:rPr sz="900" b="1" spc="195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enrollment:</a:t>
            </a:r>
            <a:r>
              <a:rPr sz="900" b="1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enrolling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fall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semester,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request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amateurism</a:t>
            </a:r>
            <a:endParaRPr sz="900">
              <a:latin typeface="Calibri"/>
              <a:cs typeface="Calibri"/>
            </a:endParaRPr>
          </a:p>
          <a:p>
            <a:pPr marL="12700" marR="167005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decision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from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NCAA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April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1</a:t>
            </a:r>
            <a:r>
              <a:rPr sz="900" dirty="0">
                <a:latin typeface="Calibri"/>
                <a:cs typeface="Calibri"/>
              </a:rPr>
              <a:t> before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enrollment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NCAA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school.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400" b="1" spc="90" dirty="0">
                <a:solidFill>
                  <a:srgbClr val="F5841F"/>
                </a:solidFill>
                <a:latin typeface="Calibri"/>
                <a:cs typeface="Calibri"/>
              </a:rPr>
              <a:t>Delayed</a:t>
            </a:r>
            <a:r>
              <a:rPr sz="1400" b="1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85" dirty="0">
                <a:solidFill>
                  <a:srgbClr val="F5841F"/>
                </a:solidFill>
                <a:latin typeface="Calibri"/>
                <a:cs typeface="Calibri"/>
              </a:rPr>
              <a:t>Enrollment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0501" y="1948067"/>
            <a:ext cx="2513965" cy="10521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0" marR="5080" indent="-11430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6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Delaying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full-time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collegiate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enrollment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participate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organized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competition.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Playing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professionals.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5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Signing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contract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professional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team.</a:t>
            </a:r>
            <a:endParaRPr sz="900">
              <a:latin typeface="Calibri"/>
              <a:cs typeface="Calibri"/>
            </a:endParaRPr>
          </a:p>
          <a:p>
            <a:pPr marL="127000" marR="24447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7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Participating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tryouts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practices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 professional</a:t>
            </a:r>
            <a:r>
              <a:rPr sz="900" spc="3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team.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14482" y="1948067"/>
            <a:ext cx="2901315" cy="9124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0" marR="66040" indent="-11430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5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Receiving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payment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preferential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treatment/benefits</a:t>
            </a:r>
            <a:r>
              <a:rPr sz="900" dirty="0">
                <a:latin typeface="Calibri"/>
                <a:cs typeface="Calibri"/>
              </a:rPr>
              <a:t> for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playing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sports.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Receiving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prize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money.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5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Receiving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benefits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agent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prospective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agent.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Involvement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recruiting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service.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040" y="882586"/>
            <a:ext cx="6339840" cy="1078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1300"/>
              </a:lnSpc>
              <a:spcBef>
                <a:spcPts val="100"/>
              </a:spcBef>
            </a:pPr>
            <a:r>
              <a:rPr sz="1100" spc="60" dirty="0">
                <a:latin typeface="Calibri"/>
                <a:cs typeface="Calibri"/>
              </a:rPr>
              <a:t>When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you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register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for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Certification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account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with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the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NCAA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Eligibility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Center,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you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asked </a:t>
            </a:r>
            <a:r>
              <a:rPr sz="1100" spc="55" dirty="0">
                <a:latin typeface="Calibri"/>
                <a:cs typeface="Calibri"/>
              </a:rPr>
              <a:t>a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series </a:t>
            </a:r>
            <a:r>
              <a:rPr sz="1100" spc="65" dirty="0">
                <a:latin typeface="Calibri"/>
                <a:cs typeface="Calibri"/>
              </a:rPr>
              <a:t>of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questions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about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your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sports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participation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to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determine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your</a:t>
            </a:r>
            <a:r>
              <a:rPr sz="1100" spc="70" dirty="0">
                <a:latin typeface="Calibri"/>
                <a:cs typeface="Calibri"/>
              </a:rPr>
              <a:t> amateur</a:t>
            </a:r>
            <a:r>
              <a:rPr sz="1100" spc="75" dirty="0">
                <a:latin typeface="Calibri"/>
                <a:cs typeface="Calibri"/>
              </a:rPr>
              <a:t> status.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some </a:t>
            </a:r>
            <a:r>
              <a:rPr sz="1100" spc="70" dirty="0">
                <a:latin typeface="Calibri"/>
                <a:cs typeface="Calibri"/>
              </a:rPr>
              <a:t>instances,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the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Eligibility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Center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staff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may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to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gather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additional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information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to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evaluate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your </a:t>
            </a:r>
            <a:r>
              <a:rPr sz="1100" spc="70" dirty="0">
                <a:latin typeface="Calibri"/>
                <a:cs typeface="Calibri"/>
              </a:rPr>
              <a:t>amateur </a:t>
            </a:r>
            <a:r>
              <a:rPr sz="1100" spc="65" dirty="0">
                <a:latin typeface="Calibri"/>
                <a:cs typeface="Calibri"/>
              </a:rPr>
              <a:t>status.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09"/>
              </a:spcBef>
            </a:pPr>
            <a:r>
              <a:rPr sz="1400" b="1" spc="120" dirty="0">
                <a:solidFill>
                  <a:srgbClr val="F5841F"/>
                </a:solidFill>
                <a:latin typeface="Calibri"/>
                <a:cs typeface="Calibri"/>
              </a:rPr>
              <a:t>Issues</a:t>
            </a:r>
            <a:r>
              <a:rPr sz="1400" b="1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95" dirty="0">
                <a:solidFill>
                  <a:srgbClr val="F5841F"/>
                </a:solidFill>
                <a:latin typeface="Calibri"/>
                <a:cs typeface="Calibri"/>
              </a:rPr>
              <a:t>Reviewed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40" dirty="0">
                <a:solidFill>
                  <a:srgbClr val="F5841F"/>
                </a:solidFill>
                <a:latin typeface="Calibri"/>
                <a:cs typeface="Calibri"/>
              </a:rPr>
              <a:t>as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40" dirty="0">
                <a:solidFill>
                  <a:srgbClr val="F5841F"/>
                </a:solidFill>
                <a:latin typeface="Calibri"/>
                <a:cs typeface="Calibri"/>
              </a:rPr>
              <a:t>Part</a:t>
            </a:r>
            <a:r>
              <a:rPr sz="1400" b="1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95" dirty="0">
                <a:solidFill>
                  <a:srgbClr val="F5841F"/>
                </a:solidFill>
                <a:latin typeface="Calibri"/>
                <a:cs typeface="Calibri"/>
              </a:rPr>
              <a:t>of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95" dirty="0">
                <a:solidFill>
                  <a:srgbClr val="F5841F"/>
                </a:solidFill>
                <a:latin typeface="Calibri"/>
                <a:cs typeface="Calibri"/>
              </a:rPr>
              <a:t>the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14" dirty="0">
                <a:solidFill>
                  <a:srgbClr val="F5841F"/>
                </a:solidFill>
                <a:latin typeface="Calibri"/>
                <a:cs typeface="Calibri"/>
              </a:rPr>
              <a:t>Amateurism</a:t>
            </a:r>
            <a:r>
              <a:rPr sz="1400" b="1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14" dirty="0">
                <a:solidFill>
                  <a:srgbClr val="F5841F"/>
                </a:solidFill>
                <a:latin typeface="Calibri"/>
                <a:cs typeface="Calibri"/>
              </a:rPr>
              <a:t>Certification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35" dirty="0">
                <a:solidFill>
                  <a:srgbClr val="F5841F"/>
                </a:solidFill>
                <a:latin typeface="Calibri"/>
                <a:cs typeface="Calibri"/>
              </a:rPr>
              <a:t>Process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500" y="3038579"/>
            <a:ext cx="6760845" cy="11137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b="1" spc="105" dirty="0">
                <a:solidFill>
                  <a:srgbClr val="F5841F"/>
                </a:solidFill>
                <a:latin typeface="Calibri"/>
                <a:cs typeface="Calibri"/>
              </a:rPr>
              <a:t>Requesting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90" dirty="0">
                <a:solidFill>
                  <a:srgbClr val="F5841F"/>
                </a:solidFill>
                <a:latin typeface="Calibri"/>
                <a:cs typeface="Calibri"/>
              </a:rPr>
              <a:t>Final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14" dirty="0">
                <a:solidFill>
                  <a:srgbClr val="F5841F"/>
                </a:solidFill>
                <a:latin typeface="Calibri"/>
                <a:cs typeface="Calibri"/>
              </a:rPr>
              <a:t>Amateurism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05" dirty="0">
                <a:solidFill>
                  <a:srgbClr val="F5841F"/>
                </a:solidFill>
                <a:latin typeface="Calibri"/>
                <a:cs typeface="Calibri"/>
              </a:rPr>
              <a:t>Certification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College-bound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student-athletes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enrolling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first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must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final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amateurism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certification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being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eligible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compete.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(This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includes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transfers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junior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colleges,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NAIA,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international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transfers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Division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III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school.)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must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request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their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amateurism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certification</a:t>
            </a:r>
            <a:r>
              <a:rPr sz="900" dirty="0">
                <a:latin typeface="Calibri"/>
                <a:cs typeface="Calibri"/>
              </a:rPr>
              <a:t> through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their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Center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account;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Center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staff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cannot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finalize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amateurism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certification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without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request.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b="1" i="1" dirty="0">
                <a:latin typeface="Calibri"/>
                <a:cs typeface="Calibri"/>
              </a:rPr>
              <a:t>Note:</a:t>
            </a:r>
            <a:r>
              <a:rPr sz="900" b="1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can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request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your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final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amateurism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certification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even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if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other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tasks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are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still</a:t>
            </a:r>
            <a:r>
              <a:rPr sz="900" i="1" spc="1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open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in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your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account.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When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can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request</a:t>
            </a:r>
            <a:r>
              <a:rPr sz="900" i="1" spc="160" dirty="0">
                <a:latin typeface="Calibri"/>
                <a:cs typeface="Calibri"/>
              </a:rPr>
              <a:t> </a:t>
            </a:r>
            <a:r>
              <a:rPr sz="900" i="1" spc="-20" dirty="0">
                <a:latin typeface="Calibri"/>
                <a:cs typeface="Calibri"/>
              </a:rPr>
              <a:t>your</a:t>
            </a:r>
            <a:r>
              <a:rPr sz="900" i="1" dirty="0">
                <a:latin typeface="Calibri"/>
                <a:cs typeface="Calibri"/>
              </a:rPr>
              <a:t> final</a:t>
            </a:r>
            <a:r>
              <a:rPr sz="900" i="1" spc="1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amateurism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certification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depends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on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when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you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are</a:t>
            </a:r>
            <a:r>
              <a:rPr sz="900" i="1" spc="1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starting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at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Division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or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II</a:t>
            </a:r>
            <a:r>
              <a:rPr sz="900" i="1" spc="14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school: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5930" y="7684091"/>
            <a:ext cx="3559810" cy="194056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400" b="1" spc="100" dirty="0">
                <a:solidFill>
                  <a:srgbClr val="F5841F"/>
                </a:solidFill>
                <a:latin typeface="Calibri"/>
                <a:cs typeface="Calibri"/>
              </a:rPr>
              <a:t>Frequently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14" dirty="0">
                <a:solidFill>
                  <a:srgbClr val="F5841F"/>
                </a:solidFill>
                <a:latin typeface="Calibri"/>
                <a:cs typeface="Calibri"/>
              </a:rPr>
              <a:t>Asked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114" dirty="0">
                <a:solidFill>
                  <a:srgbClr val="F5841F"/>
                </a:solidFill>
                <a:latin typeface="Calibri"/>
                <a:cs typeface="Calibri"/>
              </a:rPr>
              <a:t>Amateurism</a:t>
            </a:r>
            <a:r>
              <a:rPr sz="140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95" dirty="0">
                <a:solidFill>
                  <a:srgbClr val="F5841F"/>
                </a:solidFill>
                <a:latin typeface="Calibri"/>
                <a:cs typeface="Calibri"/>
              </a:rPr>
              <a:t>Questions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50" b="1" spc="80" dirty="0">
                <a:solidFill>
                  <a:srgbClr val="1E384B"/>
                </a:solidFill>
                <a:latin typeface="Calibri"/>
                <a:cs typeface="Calibri"/>
              </a:rPr>
              <a:t>What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1E384B"/>
                </a:solidFill>
                <a:latin typeface="Calibri"/>
                <a:cs typeface="Calibri"/>
              </a:rPr>
              <a:t>is</a:t>
            </a:r>
            <a:r>
              <a:rPr sz="950" b="1" spc="3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1E384B"/>
                </a:solidFill>
                <a:latin typeface="Calibri"/>
                <a:cs typeface="Calibri"/>
              </a:rPr>
              <a:t>Organized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1E384B"/>
                </a:solidFill>
                <a:latin typeface="Calibri"/>
                <a:cs typeface="Calibri"/>
              </a:rPr>
              <a:t>Competition?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900" spc="50" dirty="0">
                <a:latin typeface="Calibri"/>
                <a:cs typeface="Calibri"/>
              </a:rPr>
              <a:t>Competition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considered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organized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ANY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following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exist:</a:t>
            </a:r>
            <a:endParaRPr sz="9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565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score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kept.</a:t>
            </a:r>
            <a:endParaRPr sz="9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6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Standings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statistics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maintained.</a:t>
            </a:r>
            <a:endParaRPr sz="9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game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used.</a:t>
            </a:r>
            <a:endParaRPr sz="9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Admission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charged.</a:t>
            </a:r>
            <a:endParaRPr sz="900">
              <a:latin typeface="Calibri"/>
              <a:cs typeface="Calibri"/>
            </a:endParaRPr>
          </a:p>
          <a:p>
            <a:pPr marL="181610" marR="114808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3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Teams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regularly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formed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team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rosters</a:t>
            </a:r>
            <a:r>
              <a:rPr sz="900" dirty="0">
                <a:latin typeface="Calibri"/>
                <a:cs typeface="Calibri"/>
              </a:rPr>
              <a:t> are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predetermined.</a:t>
            </a:r>
            <a:endParaRPr sz="9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Team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uniforms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used.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24033" y="8240039"/>
            <a:ext cx="3199765" cy="125793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individual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team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privately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commercially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sponsored.</a:t>
            </a:r>
            <a:endParaRPr sz="900">
              <a:latin typeface="Calibri"/>
              <a:cs typeface="Calibri"/>
            </a:endParaRPr>
          </a:p>
          <a:p>
            <a:pPr marL="127000" marR="11747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competition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either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directly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indirectly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sponsored,</a:t>
            </a:r>
            <a:r>
              <a:rPr sz="900" dirty="0">
                <a:latin typeface="Calibri"/>
                <a:cs typeface="Calibri"/>
              </a:rPr>
              <a:t> promoted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administered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individual,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organization</a:t>
            </a:r>
            <a:r>
              <a:rPr sz="900" dirty="0">
                <a:latin typeface="Calibri"/>
                <a:cs typeface="Calibri"/>
              </a:rPr>
              <a:t> or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agency.</a:t>
            </a:r>
            <a:endParaRPr sz="900">
              <a:latin typeface="Calibri"/>
              <a:cs typeface="Calibri"/>
            </a:endParaRPr>
          </a:p>
          <a:p>
            <a:pPr marL="127000" marR="29972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9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Division</a:t>
            </a:r>
            <a:r>
              <a:rPr sz="900" b="1" spc="1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I:</a:t>
            </a:r>
            <a:r>
              <a:rPr sz="900" b="1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competition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scheduled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publicized</a:t>
            </a:r>
            <a:r>
              <a:rPr sz="900" dirty="0">
                <a:latin typeface="Calibri"/>
                <a:cs typeface="Calibri"/>
              </a:rPr>
              <a:t> in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advance.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9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Division</a:t>
            </a:r>
            <a:r>
              <a:rPr sz="900" b="1" spc="1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II:</a:t>
            </a:r>
            <a:r>
              <a:rPr sz="900" b="1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competition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scheduled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advance.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4881" y="4226737"/>
            <a:ext cx="3380740" cy="5816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b="1" spc="90" dirty="0">
                <a:latin typeface="Calibri"/>
                <a:cs typeface="Calibri"/>
              </a:rPr>
              <a:t>Winter/Spring</a:t>
            </a:r>
            <a:r>
              <a:rPr sz="900" b="1" spc="220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enrollment:</a:t>
            </a:r>
            <a:r>
              <a:rPr sz="900" b="1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enrolling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27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I</a:t>
            </a:r>
            <a:r>
              <a:rPr sz="900" dirty="0">
                <a:latin typeface="Calibri"/>
                <a:cs typeface="Calibri"/>
              </a:rPr>
              <a:t> or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school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spring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semester,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request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final</a:t>
            </a:r>
            <a:endParaRPr sz="900">
              <a:latin typeface="Calibri"/>
              <a:cs typeface="Calibri"/>
            </a:endParaRPr>
          </a:p>
          <a:p>
            <a:pPr marL="12700" marR="31115">
              <a:lnSpc>
                <a:spcPct val="101800"/>
              </a:lnSpc>
            </a:pPr>
            <a:r>
              <a:rPr sz="900" spc="55" dirty="0">
                <a:latin typeface="Calibri"/>
                <a:cs typeface="Calibri"/>
              </a:rPr>
              <a:t>amateurism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decision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Oct.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165" dirty="0">
                <a:latin typeface="Calibri"/>
                <a:cs typeface="Calibri"/>
              </a:rPr>
              <a:t>1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enrollment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NCAA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school.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3831" y="7395265"/>
            <a:ext cx="6269990" cy="234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 i="1" spc="-10" dirty="0">
                <a:latin typeface="Calibri"/>
                <a:cs typeface="Calibri"/>
              </a:rPr>
              <a:t>*A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college-bound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student-athlete’s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grace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period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is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the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period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between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their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expected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date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of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high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school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graduation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and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initial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full-time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collegiate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enrollment.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19"/>
              </a:lnSpc>
            </a:pPr>
            <a:r>
              <a:rPr sz="700" i="1" dirty="0">
                <a:latin typeface="Calibri"/>
                <a:cs typeface="Calibri"/>
              </a:rPr>
              <a:t>**Competition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must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be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sanctioned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by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the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U.S.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spc="50" dirty="0">
                <a:latin typeface="Calibri"/>
                <a:cs typeface="Calibri"/>
              </a:rPr>
              <a:t>Ski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and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Snowboard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Association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or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its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international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counterparts.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114" dirty="0">
                <a:latin typeface="Calibri"/>
                <a:cs typeface="Calibri"/>
              </a:rPr>
              <a:t>30</a:t>
            </a:r>
            <a:r>
              <a:rPr sz="800" b="1" spc="480" dirty="0">
                <a:latin typeface="Calibri"/>
                <a:cs typeface="Calibri"/>
              </a:rPr>
              <a:t>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65976" y="0"/>
            <a:ext cx="1106805" cy="4928870"/>
            <a:chOff x="6665976" y="0"/>
            <a:chExt cx="1106805" cy="49288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1987" y="2281872"/>
              <a:ext cx="760412" cy="22726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65976" y="0"/>
              <a:ext cx="1106805" cy="4928870"/>
            </a:xfrm>
            <a:custGeom>
              <a:avLst/>
              <a:gdLst/>
              <a:ahLst/>
              <a:cxnLst/>
              <a:rect l="l" t="t" r="r" b="b"/>
              <a:pathLst>
                <a:path w="1106804" h="4928870">
                  <a:moveTo>
                    <a:pt x="1106424" y="0"/>
                  </a:moveTo>
                  <a:lnTo>
                    <a:pt x="0" y="0"/>
                  </a:lnTo>
                  <a:lnTo>
                    <a:pt x="0" y="4928616"/>
                  </a:lnTo>
                  <a:lnTo>
                    <a:pt x="1106424" y="4928616"/>
                  </a:lnTo>
                  <a:lnTo>
                    <a:pt x="1106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55676" y="2850895"/>
            <a:ext cx="1824989" cy="437515"/>
          </a:xfrm>
          <a:custGeom>
            <a:avLst/>
            <a:gdLst/>
            <a:ahLst/>
            <a:cxnLst/>
            <a:rect l="l" t="t" r="r" b="b"/>
            <a:pathLst>
              <a:path w="1824989" h="437514">
                <a:moveTo>
                  <a:pt x="1824431" y="0"/>
                </a:moveTo>
                <a:lnTo>
                  <a:pt x="0" y="0"/>
                </a:lnTo>
                <a:lnTo>
                  <a:pt x="0" y="437388"/>
                </a:lnTo>
                <a:lnTo>
                  <a:pt x="1824431" y="437388"/>
                </a:lnTo>
                <a:lnTo>
                  <a:pt x="1824431" y="0"/>
                </a:lnTo>
                <a:close/>
              </a:path>
            </a:pathLst>
          </a:custGeom>
          <a:solidFill>
            <a:srgbClr val="23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7200" y="2850895"/>
          <a:ext cx="6852284" cy="5833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3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80">
                <a:tc rowSpan="2">
                  <a:txBody>
                    <a:bodyPr/>
                    <a:lstStyle/>
                    <a:p>
                      <a:pPr marL="64769" marR="101600">
                        <a:lnSpc>
                          <a:spcPts val="900"/>
                        </a:lnSpc>
                        <a:spcBef>
                          <a:spcPts val="400"/>
                        </a:spcBef>
                      </a:pPr>
                      <a:r>
                        <a:rPr sz="8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Before</a:t>
                      </a:r>
                      <a:r>
                        <a:rPr sz="8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initial</a:t>
                      </a:r>
                      <a:r>
                        <a:rPr sz="8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full-</a:t>
                      </a:r>
                      <a:r>
                        <a:rPr sz="8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sz="8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enrollment </a:t>
                      </a:r>
                      <a:r>
                        <a:rPr sz="8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sz="8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8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college</a:t>
                      </a:r>
                      <a:r>
                        <a:rPr sz="8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university,</a:t>
                      </a:r>
                      <a:r>
                        <a:rPr sz="8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sz="8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college-</a:t>
                      </a:r>
                      <a:r>
                        <a:rPr sz="8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bound</a:t>
                      </a:r>
                      <a:r>
                        <a:rPr sz="800" b="1" spc="2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student-</a:t>
                      </a:r>
                      <a:r>
                        <a:rPr sz="8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athlete</a:t>
                      </a:r>
                      <a:r>
                        <a:rPr sz="800" b="1" spc="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...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Delay</a:t>
                      </a:r>
                      <a:r>
                        <a:rPr sz="700" b="1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enrollment</a:t>
                      </a:r>
                      <a:r>
                        <a:rPr sz="700" b="1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(grace</a:t>
                      </a:r>
                      <a:r>
                        <a:rPr sz="700" b="1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period)?*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496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Permissible</a:t>
                      </a:r>
                      <a:r>
                        <a:rPr sz="800" b="1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b="1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800" b="1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0074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337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Permissible</a:t>
                      </a:r>
                      <a:r>
                        <a:rPr sz="800" b="1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b="1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800" b="1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8100">
                      <a:solidFill>
                        <a:srgbClr val="FFFFFF"/>
                      </a:solidFill>
                      <a:prstDash val="solid"/>
                    </a:lnL>
                    <a:solidFill>
                      <a:srgbClr val="007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8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0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700" b="1" spc="50" dirty="0">
                          <a:latin typeface="Calibri"/>
                          <a:cs typeface="Calibri"/>
                        </a:rPr>
                        <a:t>Tennis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(men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women):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Yes,</a:t>
                      </a:r>
                      <a:r>
                        <a:rPr sz="7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six</a:t>
                      </a:r>
                      <a:r>
                        <a:rPr sz="7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months.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Men’s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ice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hockey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skiing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(men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women):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Yes,</a:t>
                      </a:r>
                      <a:r>
                        <a:rPr sz="7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until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21st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birthday.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sports: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Yes,</a:t>
                      </a:r>
                      <a:r>
                        <a:rPr sz="7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7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months.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6350">
                      <a:solidFill>
                        <a:srgbClr val="000000"/>
                      </a:solidFill>
                      <a:prstDash val="dot"/>
                    </a:lnL>
                    <a:lnR w="6350">
                      <a:solidFill>
                        <a:srgbClr val="000000"/>
                      </a:solidFill>
                      <a:prstDash val="dot"/>
                    </a:lnR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819"/>
                        </a:lnSpc>
                        <a:spcBef>
                          <a:spcPts val="345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Men’s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ice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hockey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skiing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(men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women):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ts val="819"/>
                        </a:lnSpc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Yes,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three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years.**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sports: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Yes,</a:t>
                      </a:r>
                      <a:r>
                        <a:rPr sz="7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7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months.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dot"/>
                    </a:lnL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recruiting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scouting</a:t>
                      </a:r>
                      <a:r>
                        <a:rPr sz="7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service?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 marR="230504">
                        <a:lnSpc>
                          <a:spcPts val="800"/>
                        </a:lnSpc>
                        <a:spcBef>
                          <a:spcPts val="405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Yes.</a:t>
                      </a:r>
                      <a:r>
                        <a:rPr sz="700" b="1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fee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service</a:t>
                      </a:r>
                      <a:r>
                        <a:rPr sz="7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charges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cannot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based</a:t>
                      </a:r>
                      <a:r>
                        <a:rPr sz="7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receipt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amount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athletics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scholarship.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dot"/>
                    </a:lnL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 marR="233679">
                        <a:lnSpc>
                          <a:spcPts val="800"/>
                        </a:lnSpc>
                        <a:spcBef>
                          <a:spcPts val="405"/>
                        </a:spcBef>
                      </a:pPr>
                      <a:r>
                        <a:rPr sz="700" b="1" spc="50" dirty="0">
                          <a:latin typeface="Calibri"/>
                          <a:cs typeface="Calibri"/>
                        </a:rPr>
                        <a:t>Yes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fee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service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charges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cannot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based</a:t>
                      </a:r>
                      <a:r>
                        <a:rPr sz="7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receipt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amount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athletics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scholarship.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dot"/>
                    </a:lnL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530">
                <a:tc>
                  <a:txBody>
                    <a:bodyPr/>
                    <a:lstStyle/>
                    <a:p>
                      <a:pPr marL="64769" marR="707390">
                        <a:lnSpc>
                          <a:spcPts val="800"/>
                        </a:lnSpc>
                        <a:spcBef>
                          <a:spcPts val="405"/>
                        </a:spcBef>
                      </a:pPr>
                      <a:r>
                        <a:rPr sz="700" b="1" spc="50" dirty="0">
                          <a:latin typeface="Calibri"/>
                          <a:cs typeface="Calibri"/>
                        </a:rPr>
                        <a:t>Receive</a:t>
                      </a:r>
                      <a:r>
                        <a:rPr sz="700" b="1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funding</a:t>
                      </a:r>
                      <a:r>
                        <a:rPr sz="700" b="1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700" b="1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25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7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outside</a:t>
                      </a:r>
                      <a:r>
                        <a:rPr sz="700" b="1" spc="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source?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 marR="127635" indent="-635">
                        <a:lnSpc>
                          <a:spcPct val="94300"/>
                        </a:lnSpc>
                        <a:spcBef>
                          <a:spcPts val="340"/>
                        </a:spcBef>
                      </a:pPr>
                      <a:r>
                        <a:rPr sz="700" b="1" spc="50" dirty="0">
                          <a:latin typeface="Calibri"/>
                          <a:cs typeface="Calibri"/>
                        </a:rPr>
                        <a:t>Yes</a:t>
                      </a:r>
                      <a:r>
                        <a:rPr sz="1000" spc="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funding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less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than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equal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student-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athlete’s</a:t>
                      </a:r>
                      <a:r>
                        <a:rPr sz="700" spc="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actual</a:t>
                      </a:r>
                      <a:r>
                        <a:rPr sz="7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necessary</a:t>
                      </a:r>
                      <a:r>
                        <a:rPr sz="700" spc="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expenses</a:t>
                      </a:r>
                      <a:r>
                        <a:rPr sz="7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related</a:t>
                      </a:r>
                      <a:r>
                        <a:rPr sz="700" spc="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competition</a:t>
                      </a:r>
                      <a:r>
                        <a:rPr sz="700" spc="3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practice</a:t>
                      </a:r>
                      <a:r>
                        <a:rPr sz="700" spc="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directly</a:t>
                      </a:r>
                      <a:r>
                        <a:rPr sz="700" spc="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associated</a:t>
                      </a:r>
                      <a:r>
                        <a:rPr sz="700" spc="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competition.</a:t>
                      </a:r>
                      <a:r>
                        <a:rPr sz="7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Training</a:t>
                      </a:r>
                      <a:r>
                        <a:rPr sz="7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expenses</a:t>
                      </a:r>
                      <a:r>
                        <a:rPr sz="7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7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7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7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provided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U.S.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Olympic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Paralympic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Committee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(USOPC),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appropriate</a:t>
                      </a:r>
                      <a:r>
                        <a:rPr sz="70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national</a:t>
                      </a:r>
                      <a:r>
                        <a:rPr sz="700" spc="3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governing</a:t>
                      </a:r>
                      <a:r>
                        <a:rPr sz="700" spc="3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body</a:t>
                      </a:r>
                      <a:r>
                        <a:rPr sz="700" spc="3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(or</a:t>
                      </a:r>
                      <a:r>
                        <a:rPr sz="700" spc="3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international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equivalent</a:t>
                      </a:r>
                      <a:r>
                        <a:rPr sz="700" spc="3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organization</a:t>
                      </a:r>
                      <a:r>
                        <a:rPr sz="700" spc="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700" spc="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international</a:t>
                      </a:r>
                      <a:r>
                        <a:rPr sz="700" spc="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students)</a:t>
                      </a:r>
                      <a:r>
                        <a:rPr sz="700" spc="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spc="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governmental</a:t>
                      </a:r>
                      <a:r>
                        <a:rPr sz="700" spc="21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entity.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dot"/>
                    </a:lnL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b="1" spc="40" dirty="0">
                          <a:latin typeface="Calibri"/>
                          <a:cs typeface="Calibri"/>
                        </a:rPr>
                        <a:t>Yes.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dot"/>
                    </a:lnL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7105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b="1" spc="50" dirty="0">
                          <a:latin typeface="Calibri"/>
                          <a:cs typeface="Calibri"/>
                        </a:rPr>
                        <a:t>Receive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prize</a:t>
                      </a:r>
                      <a:r>
                        <a:rPr sz="7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40" dirty="0">
                          <a:latin typeface="Calibri"/>
                          <a:cs typeface="Calibri"/>
                        </a:rPr>
                        <a:t>money?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 marR="80645">
                        <a:lnSpc>
                          <a:spcPts val="800"/>
                        </a:lnSpc>
                        <a:spcBef>
                          <a:spcPts val="405"/>
                        </a:spcBef>
                      </a:pPr>
                      <a:r>
                        <a:rPr sz="700" b="1" spc="50" dirty="0">
                          <a:latin typeface="Calibri"/>
                          <a:cs typeface="Calibri"/>
                        </a:rPr>
                        <a:t>Tennis:</a:t>
                      </a:r>
                      <a:r>
                        <a:rPr sz="700" b="1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Yes,</a:t>
                      </a:r>
                      <a:r>
                        <a:rPr sz="7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7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7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7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7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exceed</a:t>
                      </a:r>
                      <a:r>
                        <a:rPr sz="7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$10,000</a:t>
                      </a:r>
                      <a:r>
                        <a:rPr sz="7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7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calendar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year</a:t>
                      </a:r>
                      <a:r>
                        <a:rPr sz="7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comes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sponsor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event.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Once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$10,000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limit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reached,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additional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prize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money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exceed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actual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necessary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expenses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subsequent</a:t>
                      </a:r>
                      <a:r>
                        <a:rPr sz="700" spc="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event</a:t>
                      </a:r>
                      <a:r>
                        <a:rPr sz="700" spc="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700" spc="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calendar</a:t>
                      </a:r>
                      <a:r>
                        <a:rPr sz="700" spc="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year.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 marR="68580">
                        <a:lnSpc>
                          <a:spcPts val="800"/>
                        </a:lnSpc>
                        <a:spcBef>
                          <a:spcPts val="450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700" b="1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700" b="1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sports:</a:t>
                      </a:r>
                      <a:r>
                        <a:rPr sz="700" b="1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Yes,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7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7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7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exceed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actual</a:t>
                      </a:r>
                      <a:r>
                        <a:rPr sz="7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 necessary</a:t>
                      </a:r>
                      <a:r>
                        <a:rPr sz="7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expenses</a:t>
                      </a:r>
                      <a:r>
                        <a:rPr sz="7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7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calendar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year</a:t>
                      </a:r>
                      <a:r>
                        <a:rPr sz="7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comes</a:t>
                      </a:r>
                      <a:r>
                        <a:rPr sz="7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sponsor</a:t>
                      </a:r>
                      <a:r>
                        <a:rPr sz="7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7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event.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dot"/>
                    </a:lnL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Precollegiate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enrollment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Yes.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Precollegiate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enrollment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Yes.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3025" marB="0">
                    <a:lnL w="6350">
                      <a:solidFill>
                        <a:srgbClr val="000000"/>
                      </a:solidFill>
                      <a:prstDash val="dot"/>
                    </a:lnL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7105">
                <a:tc>
                  <a:txBody>
                    <a:bodyPr/>
                    <a:lstStyle/>
                    <a:p>
                      <a:pPr marL="64769">
                        <a:lnSpc>
                          <a:spcPts val="819"/>
                        </a:lnSpc>
                        <a:spcBef>
                          <a:spcPts val="345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Enter</a:t>
                      </a:r>
                      <a:r>
                        <a:rPr sz="7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into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7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agreement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latin typeface="Calibri"/>
                          <a:cs typeface="Calibri"/>
                        </a:rPr>
                        <a:t>(verbal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4769" marR="20955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written)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 with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 agent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i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00" b="1" i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i="1" spc="-10" dirty="0">
                          <a:latin typeface="Calibri"/>
                          <a:cs typeface="Calibri"/>
                        </a:rPr>
                        <a:t>identify</a:t>
                      </a:r>
                      <a:r>
                        <a:rPr sz="700" b="1" i="1" spc="55" dirty="0">
                          <a:latin typeface="Calibri"/>
                          <a:cs typeface="Calibri"/>
                        </a:rPr>
                        <a:t> or</a:t>
                      </a:r>
                      <a:r>
                        <a:rPr sz="700" b="1" i="1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i="1" spc="55" dirty="0">
                          <a:latin typeface="Calibri"/>
                          <a:cs typeface="Calibri"/>
                        </a:rPr>
                        <a:t>secure</a:t>
                      </a:r>
                      <a:r>
                        <a:rPr sz="700" b="1" i="1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i="1" dirty="0">
                          <a:latin typeface="Calibri"/>
                          <a:cs typeface="Calibri"/>
                        </a:rPr>
                        <a:t>playing</a:t>
                      </a:r>
                      <a:r>
                        <a:rPr sz="700" b="1" i="1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i="1" spc="-10" dirty="0">
                          <a:latin typeface="Calibri"/>
                          <a:cs typeface="Calibri"/>
                        </a:rPr>
                        <a:t>opportunities?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 marR="232410">
                        <a:lnSpc>
                          <a:spcPts val="800"/>
                        </a:lnSpc>
                        <a:spcBef>
                          <a:spcPts val="405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Baseball</a:t>
                      </a:r>
                      <a:r>
                        <a:rPr sz="700" b="1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b="1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men’s</a:t>
                      </a:r>
                      <a:r>
                        <a:rPr sz="700" b="1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ice</a:t>
                      </a:r>
                      <a:r>
                        <a:rPr sz="700" b="1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hockey:</a:t>
                      </a:r>
                      <a:r>
                        <a:rPr sz="700" b="1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Yes,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provided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prior</a:t>
                      </a:r>
                      <a:r>
                        <a:rPr sz="700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00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collegiate</a:t>
                      </a:r>
                      <a:r>
                        <a:rPr sz="700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enrollment</a:t>
                      </a:r>
                      <a:r>
                        <a:rPr sz="700" spc="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individual</a:t>
                      </a:r>
                      <a:r>
                        <a:rPr sz="700" spc="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already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700" spc="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drafted.</a:t>
                      </a:r>
                      <a:r>
                        <a:rPr sz="700" spc="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agent</a:t>
                      </a:r>
                      <a:r>
                        <a:rPr sz="700" spc="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700" spc="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then</a:t>
                      </a:r>
                      <a:r>
                        <a:rPr sz="700" spc="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negotiate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700" spc="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professional</a:t>
                      </a:r>
                      <a:r>
                        <a:rPr sz="7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team,</a:t>
                      </a:r>
                      <a:r>
                        <a:rPr sz="7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provided</a:t>
                      </a:r>
                      <a:r>
                        <a:rPr sz="7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individual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awarded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any</a:t>
                      </a:r>
                      <a:r>
                        <a:rPr sz="7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benefits,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pays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going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rate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for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 marR="175895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representation</a:t>
                      </a:r>
                      <a:r>
                        <a:rPr sz="700" spc="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agreement</a:t>
                      </a:r>
                      <a:r>
                        <a:rPr sz="700" spc="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discontinued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before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enrolling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700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college.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7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7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sports:</a:t>
                      </a:r>
                      <a:r>
                        <a:rPr sz="7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No.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dot"/>
                    </a:lnL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00000"/>
                      </a:solidFill>
                      <a:prstDash val="dot"/>
                    </a:lnL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64769" marR="323215">
                        <a:lnSpc>
                          <a:spcPts val="800"/>
                        </a:lnSpc>
                        <a:spcBef>
                          <a:spcPts val="409"/>
                        </a:spcBef>
                      </a:pPr>
                      <a:r>
                        <a:rPr sz="700" b="1" spc="50" dirty="0">
                          <a:latin typeface="Calibri"/>
                          <a:cs typeface="Calibri"/>
                        </a:rPr>
                        <a:t>Receive benefits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agent</a:t>
                      </a:r>
                      <a:r>
                        <a:rPr sz="7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b="1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professional</a:t>
                      </a:r>
                      <a:r>
                        <a:rPr sz="700" b="1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service</a:t>
                      </a:r>
                      <a:r>
                        <a:rPr sz="700" b="1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40" dirty="0">
                          <a:latin typeface="Calibri"/>
                          <a:cs typeface="Calibri"/>
                        </a:rPr>
                        <a:t>provider?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00000"/>
                      </a:solidFill>
                      <a:prstDash val="dot"/>
                    </a:lnL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00000"/>
                      </a:solidFill>
                      <a:prstDash val="dot"/>
                    </a:lnL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7105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b="1" spc="55" dirty="0">
                          <a:latin typeface="Calibri"/>
                          <a:cs typeface="Calibri"/>
                        </a:rPr>
                        <a:t>Try</a:t>
                      </a:r>
                      <a:r>
                        <a:rPr sz="700" b="1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700" b="1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700" b="1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b="1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professional</a:t>
                      </a:r>
                      <a:r>
                        <a:rPr sz="700" b="1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45" dirty="0">
                          <a:latin typeface="Calibri"/>
                          <a:cs typeface="Calibri"/>
                        </a:rPr>
                        <a:t>team?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 marR="56515">
                        <a:lnSpc>
                          <a:spcPts val="800"/>
                        </a:lnSpc>
                        <a:spcBef>
                          <a:spcPts val="405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Men’s</a:t>
                      </a:r>
                      <a:r>
                        <a:rPr sz="700" b="1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ice</a:t>
                      </a:r>
                      <a:r>
                        <a:rPr sz="700" b="1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hockey</a:t>
                      </a:r>
                      <a:r>
                        <a:rPr sz="700" b="1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b="1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skiing:</a:t>
                      </a:r>
                      <a:r>
                        <a:rPr sz="700" b="1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Yes.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receive</a:t>
                      </a:r>
                      <a:r>
                        <a:rPr sz="7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actual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necessary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expenses</a:t>
                      </a:r>
                      <a:r>
                        <a:rPr sz="7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7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tryout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(up</a:t>
                      </a:r>
                      <a:r>
                        <a:rPr sz="7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75" dirty="0">
                          <a:latin typeface="Calibri"/>
                          <a:cs typeface="Calibri"/>
                        </a:rPr>
                        <a:t>48</a:t>
                      </a:r>
                      <a:r>
                        <a:rPr sz="7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hours)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from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professional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team.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Tryout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extend</a:t>
                      </a:r>
                      <a:r>
                        <a:rPr sz="7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past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700" spc="75" dirty="0">
                          <a:latin typeface="Calibri"/>
                          <a:cs typeface="Calibri"/>
                        </a:rPr>
                        <a:t>48</a:t>
                      </a:r>
                      <a:r>
                        <a:rPr sz="700" spc="2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hours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700" spc="2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expenses,</a:t>
                      </a:r>
                      <a:r>
                        <a:rPr sz="700" spc="2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return</a:t>
                      </a:r>
                      <a:r>
                        <a:rPr sz="700" spc="2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transportation,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self-funded.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Self-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financed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tryouts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exceed</a:t>
                      </a:r>
                      <a:r>
                        <a:rPr sz="70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48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hours.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040" marR="365125">
                        <a:lnSpc>
                          <a:spcPts val="800"/>
                        </a:lnSpc>
                        <a:spcBef>
                          <a:spcPts val="455"/>
                        </a:spcBef>
                      </a:pPr>
                      <a:r>
                        <a:rPr sz="7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700" b="1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700" b="1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sports:</a:t>
                      </a:r>
                      <a:r>
                        <a:rPr sz="700" b="1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Yes.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7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exceed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actual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 necessary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expenses.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dot"/>
                    </a:lnL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Precollegiate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enrollment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Yes.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Precollegiate</a:t>
                      </a:r>
                      <a:r>
                        <a:rPr sz="7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enrollment</a:t>
                      </a:r>
                      <a:r>
                        <a:rPr sz="70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Yes.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3025" marB="0">
                    <a:lnL w="6350">
                      <a:solidFill>
                        <a:srgbClr val="000000"/>
                      </a:solidFill>
                      <a:prstDash val="dot"/>
                    </a:lnL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700" b="1" spc="55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700" b="1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selected</a:t>
                      </a:r>
                      <a:r>
                        <a:rPr sz="700" b="1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700" b="1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b="1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latin typeface="Calibri"/>
                          <a:cs typeface="Calibri"/>
                        </a:rPr>
                        <a:t>professional</a:t>
                      </a:r>
                      <a:r>
                        <a:rPr sz="700" b="1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50" dirty="0">
                          <a:latin typeface="Calibri"/>
                          <a:cs typeface="Calibri"/>
                        </a:rPr>
                        <a:t>draft?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</a:tcPr>
                </a:tc>
                <a:tc>
                  <a:txBody>
                    <a:bodyPr/>
                    <a:lstStyle/>
                    <a:p>
                      <a:pPr marL="66040" marR="350520">
                        <a:lnSpc>
                          <a:spcPts val="800"/>
                        </a:lnSpc>
                        <a:spcBef>
                          <a:spcPts val="409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Yes.</a:t>
                      </a:r>
                      <a:r>
                        <a:rPr sz="700" b="1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Please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contact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75" dirty="0">
                          <a:latin typeface="Calibri"/>
                          <a:cs typeface="Calibri"/>
                        </a:rPr>
                        <a:t>NCAA</a:t>
                      </a:r>
                      <a:r>
                        <a:rPr sz="7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school’s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compliance</a:t>
                      </a:r>
                      <a:r>
                        <a:rPr sz="7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office</a:t>
                      </a:r>
                      <a:r>
                        <a:rPr sz="7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before</a:t>
                      </a:r>
                      <a:r>
                        <a:rPr sz="70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entering</a:t>
                      </a:r>
                      <a:r>
                        <a:rPr sz="7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70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opt-in</a:t>
                      </a:r>
                      <a:r>
                        <a:rPr sz="7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draft.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dot"/>
                    </a:lnL>
                    <a:lnR w="6350">
                      <a:solidFill>
                        <a:srgbClr val="000000"/>
                      </a:solidFill>
                      <a:prstDash val="dot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</a:tcPr>
                </a:tc>
                <a:tc>
                  <a:txBody>
                    <a:bodyPr/>
                    <a:lstStyle/>
                    <a:p>
                      <a:pPr marL="66040" marR="350520">
                        <a:lnSpc>
                          <a:spcPts val="800"/>
                        </a:lnSpc>
                        <a:spcBef>
                          <a:spcPts val="409"/>
                        </a:spcBef>
                      </a:pPr>
                      <a:r>
                        <a:rPr sz="700" b="1" spc="60" dirty="0">
                          <a:latin typeface="Calibri"/>
                          <a:cs typeface="Calibri"/>
                        </a:rPr>
                        <a:t>Yes.</a:t>
                      </a:r>
                      <a:r>
                        <a:rPr sz="700" b="1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Please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contact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75" dirty="0">
                          <a:latin typeface="Calibri"/>
                          <a:cs typeface="Calibri"/>
                        </a:rPr>
                        <a:t>NCAA</a:t>
                      </a:r>
                      <a:r>
                        <a:rPr sz="7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school’s</a:t>
                      </a:r>
                      <a:r>
                        <a:rPr sz="7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compliance</a:t>
                      </a:r>
                      <a:r>
                        <a:rPr sz="7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office</a:t>
                      </a:r>
                      <a:r>
                        <a:rPr sz="7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before</a:t>
                      </a:r>
                      <a:r>
                        <a:rPr sz="70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entering</a:t>
                      </a:r>
                      <a:r>
                        <a:rPr sz="7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70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opt-in</a:t>
                      </a:r>
                      <a:r>
                        <a:rPr sz="7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draft.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dot"/>
                    </a:lnL>
                    <a:lnT w="6350">
                      <a:solidFill>
                        <a:srgbClr val="000000"/>
                      </a:solidFill>
                      <a:prstDash val="dot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444500" y="589343"/>
            <a:ext cx="660145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70" dirty="0">
                <a:solidFill>
                  <a:srgbClr val="1E384B"/>
                </a:solidFill>
                <a:latin typeface="Calibri"/>
                <a:cs typeface="Calibri"/>
              </a:rPr>
              <a:t>Who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1E384B"/>
                </a:solidFill>
                <a:latin typeface="Calibri"/>
                <a:cs typeface="Calibri"/>
              </a:rPr>
              <a:t>is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1E384B"/>
                </a:solidFill>
                <a:latin typeface="Calibri"/>
                <a:cs typeface="Calibri"/>
              </a:rPr>
              <a:t>an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1E384B"/>
                </a:solidFill>
                <a:latin typeface="Calibri"/>
                <a:cs typeface="Calibri"/>
              </a:rPr>
              <a:t>Agent?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30"/>
              </a:spcBef>
            </a:pPr>
            <a:r>
              <a:rPr sz="900" dirty="0">
                <a:latin typeface="Calibri"/>
                <a:cs typeface="Calibri"/>
              </a:rPr>
              <a:t>An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agent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individual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directly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indirectly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represents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marketing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athletics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ability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reputation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professional</a:t>
            </a:r>
            <a:r>
              <a:rPr sz="900" dirty="0">
                <a:latin typeface="Calibri"/>
                <a:cs typeface="Calibri"/>
              </a:rPr>
              <a:t> opportunities.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agents,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visit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on.ncaa.com/NIL-</a:t>
            </a:r>
            <a:r>
              <a:rPr sz="950" b="1" spc="5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Q&amp;A</a:t>
            </a:r>
            <a:r>
              <a:rPr sz="900" spc="5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950" b="1" spc="80" dirty="0">
                <a:solidFill>
                  <a:srgbClr val="1E384B"/>
                </a:solidFill>
                <a:latin typeface="Calibri"/>
                <a:cs typeface="Calibri"/>
              </a:rPr>
              <a:t>What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1E384B"/>
                </a:solidFill>
                <a:latin typeface="Calibri"/>
                <a:cs typeface="Calibri"/>
              </a:rPr>
              <a:t>is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1E384B"/>
                </a:solidFill>
                <a:latin typeface="Calibri"/>
                <a:cs typeface="Calibri"/>
              </a:rPr>
              <a:t>a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1E384B"/>
                </a:solidFill>
                <a:latin typeface="Calibri"/>
                <a:cs typeface="Calibri"/>
              </a:rPr>
              <a:t>Professional</a:t>
            </a:r>
            <a:r>
              <a:rPr sz="95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1E384B"/>
                </a:solidFill>
                <a:latin typeface="Calibri"/>
                <a:cs typeface="Calibri"/>
              </a:rPr>
              <a:t>Team?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0" y="1230693"/>
            <a:ext cx="6716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A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professional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team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declares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itself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professional,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player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more</a:t>
            </a:r>
            <a:r>
              <a:rPr sz="900" i="1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their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actual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necessary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expenses.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500" y="1312875"/>
            <a:ext cx="3148330" cy="124079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900" dirty="0">
                <a:latin typeface="Calibri"/>
                <a:cs typeface="Calibri"/>
              </a:rPr>
              <a:t>Actual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necessary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expenses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defined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as:</a:t>
            </a:r>
            <a:endParaRPr sz="900">
              <a:latin typeface="Calibri"/>
              <a:cs typeface="Calibri"/>
            </a:endParaRPr>
          </a:p>
          <a:p>
            <a:pPr marL="190500" marR="70485" indent="-114300">
              <a:lnSpc>
                <a:spcPct val="101800"/>
              </a:lnSpc>
              <a:spcBef>
                <a:spcPts val="434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Meals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lodging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directly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competition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practice</a:t>
            </a:r>
            <a:r>
              <a:rPr sz="900" dirty="0">
                <a:latin typeface="Calibri"/>
                <a:cs typeface="Calibri"/>
              </a:rPr>
              <a:t> directly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related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competition.</a:t>
            </a:r>
            <a:endParaRPr sz="900">
              <a:latin typeface="Calibri"/>
              <a:cs typeface="Calibri"/>
            </a:endParaRPr>
          </a:p>
          <a:p>
            <a:pPr marL="190500" marR="17843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Transportation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expenses,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such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practice,</a:t>
            </a:r>
            <a:r>
              <a:rPr sz="900" dirty="0">
                <a:latin typeface="Calibri"/>
                <a:cs typeface="Calibri"/>
              </a:rPr>
              <a:t> training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competition.</a:t>
            </a:r>
            <a:endParaRPr sz="900">
              <a:latin typeface="Calibri"/>
              <a:cs typeface="Calibri"/>
            </a:endParaRPr>
          </a:p>
          <a:p>
            <a:pPr marL="190500" marR="508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Apparel,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equipment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supplies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related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competition,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or</a:t>
            </a:r>
            <a:r>
              <a:rPr sz="900" dirty="0">
                <a:latin typeface="Calibri"/>
                <a:cs typeface="Calibri"/>
              </a:rPr>
              <a:t> practice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directly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related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competition.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13288" y="1565020"/>
            <a:ext cx="27622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Coaching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instruction,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facilities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27588" y="1704695"/>
            <a:ext cx="565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entry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fees.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13288" y="1907920"/>
            <a:ext cx="3301365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0" marR="5080" indent="-11430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Health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medical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insurance,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medical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treatment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physical</a:t>
            </a:r>
            <a:r>
              <a:rPr sz="900" dirty="0">
                <a:latin typeface="Calibri"/>
                <a:cs typeface="Calibri"/>
              </a:rPr>
              <a:t> therapy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directly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associated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individual’s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participation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27588" y="2187270"/>
            <a:ext cx="1113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a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team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event.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13288" y="2390495"/>
            <a:ext cx="2718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reasonable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expenses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such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laundry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money.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8216" y="2576321"/>
            <a:ext cx="5424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Overview</a:t>
            </a: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of</a:t>
            </a: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NCAA</a:t>
            </a: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Divisions</a:t>
            </a: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I</a:t>
            </a: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and</a:t>
            </a: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II</a:t>
            </a:r>
            <a:r>
              <a:rPr sz="1400" b="1" spc="7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Pre-Enrollment</a:t>
            </a: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Amateurism</a:t>
            </a:r>
            <a:r>
              <a:rPr sz="14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Bylaws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7200" y="9269361"/>
            <a:ext cx="6749415" cy="335915"/>
          </a:xfrm>
          <a:prstGeom prst="rect">
            <a:avLst/>
          </a:prstGeom>
          <a:solidFill>
            <a:srgbClr val="F1F1F2"/>
          </a:solidFill>
        </p:spPr>
        <p:txBody>
          <a:bodyPr vert="horz" wrap="square" lIns="0" tIns="8890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700"/>
              </a:spcBef>
            </a:pPr>
            <a:r>
              <a:rPr sz="850" b="1" spc="90" dirty="0">
                <a:latin typeface="Calibri"/>
                <a:cs typeface="Calibri"/>
              </a:rPr>
              <a:t>Learn</a:t>
            </a:r>
            <a:r>
              <a:rPr sz="850" b="1" spc="80" dirty="0">
                <a:latin typeface="Calibri"/>
                <a:cs typeface="Calibri"/>
              </a:rPr>
              <a:t> more</a:t>
            </a:r>
            <a:r>
              <a:rPr sz="850" b="1" spc="85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about</a:t>
            </a:r>
            <a:r>
              <a:rPr sz="850" b="1" spc="85" dirty="0">
                <a:latin typeface="Calibri"/>
                <a:cs typeface="Calibri"/>
              </a:rPr>
              <a:t> </a:t>
            </a:r>
            <a:r>
              <a:rPr sz="850" b="1" spc="80" dirty="0">
                <a:latin typeface="Calibri"/>
                <a:cs typeface="Calibri"/>
              </a:rPr>
              <a:t>amateurism</a:t>
            </a:r>
            <a:r>
              <a:rPr sz="850" b="1" spc="8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and</a:t>
            </a:r>
            <a:r>
              <a:rPr sz="850" b="1" spc="80" dirty="0">
                <a:latin typeface="Calibri"/>
                <a:cs typeface="Calibri"/>
              </a:rPr>
              <a:t> </a:t>
            </a:r>
            <a:r>
              <a:rPr sz="850" b="1" spc="75" dirty="0">
                <a:latin typeface="Calibri"/>
                <a:cs typeface="Calibri"/>
              </a:rPr>
              <a:t>recruiting/scouting</a:t>
            </a:r>
            <a:r>
              <a:rPr sz="850" b="1" spc="85" dirty="0">
                <a:latin typeface="Calibri"/>
                <a:cs typeface="Calibri"/>
              </a:rPr>
              <a:t> </a:t>
            </a:r>
            <a:r>
              <a:rPr sz="850" b="1" spc="90" dirty="0">
                <a:latin typeface="Calibri"/>
                <a:cs typeface="Calibri"/>
              </a:rPr>
              <a:t>services</a:t>
            </a:r>
            <a:r>
              <a:rPr sz="850" b="1" spc="85" dirty="0">
                <a:latin typeface="Calibri"/>
                <a:cs typeface="Calibri"/>
              </a:rPr>
              <a:t> </a:t>
            </a:r>
            <a:r>
              <a:rPr sz="850" b="1" spc="80" dirty="0">
                <a:latin typeface="Calibri"/>
                <a:cs typeface="Calibri"/>
              </a:rPr>
              <a:t>at</a:t>
            </a:r>
            <a:r>
              <a:rPr sz="850" b="1" spc="85" dirty="0">
                <a:latin typeface="Calibri"/>
                <a:cs typeface="Calibri"/>
              </a:rPr>
              <a:t> </a:t>
            </a:r>
            <a:r>
              <a:rPr sz="850" b="1" spc="7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ncaa.org/student-</a:t>
            </a:r>
            <a:r>
              <a:rPr sz="850" b="1" spc="6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athletes/future/amateurism</a:t>
            </a:r>
            <a:r>
              <a:rPr sz="850" b="1" spc="60" dirty="0">
                <a:latin typeface="Calibri"/>
                <a:cs typeface="Calibri"/>
              </a:rPr>
              <a:t>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7200" y="9065450"/>
            <a:ext cx="6749415" cy="204470"/>
          </a:xfrm>
          <a:custGeom>
            <a:avLst/>
            <a:gdLst/>
            <a:ahLst/>
            <a:cxnLst/>
            <a:rect l="l" t="t" r="r" b="b"/>
            <a:pathLst>
              <a:path w="6749415" h="204470">
                <a:moveTo>
                  <a:pt x="6749326" y="0"/>
                </a:moveTo>
                <a:lnTo>
                  <a:pt x="0" y="0"/>
                </a:lnTo>
                <a:lnTo>
                  <a:pt x="0" y="203911"/>
                </a:lnTo>
                <a:lnTo>
                  <a:pt x="6749326" y="203911"/>
                </a:lnTo>
                <a:lnTo>
                  <a:pt x="6749326" y="0"/>
                </a:lnTo>
                <a:close/>
              </a:path>
            </a:pathLst>
          </a:custGeom>
          <a:solidFill>
            <a:srgbClr val="007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57200" y="9065450"/>
            <a:ext cx="6749415" cy="2044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5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r>
              <a:rPr sz="1200" b="1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29671" y="9065265"/>
            <a:ext cx="186055" cy="204470"/>
          </a:xfrm>
          <a:custGeom>
            <a:avLst/>
            <a:gdLst/>
            <a:ahLst/>
            <a:cxnLst/>
            <a:rect l="l" t="t" r="r" b="b"/>
            <a:pathLst>
              <a:path w="186054" h="204470">
                <a:moveTo>
                  <a:pt x="185534" y="0"/>
                </a:moveTo>
                <a:lnTo>
                  <a:pt x="69989" y="0"/>
                </a:lnTo>
                <a:lnTo>
                  <a:pt x="0" y="204089"/>
                </a:lnTo>
                <a:lnTo>
                  <a:pt x="115531" y="204089"/>
                </a:lnTo>
                <a:lnTo>
                  <a:pt x="185534" y="0"/>
                </a:lnTo>
                <a:close/>
              </a:path>
            </a:pathLst>
          </a:custGeom>
          <a:solidFill>
            <a:srgbClr val="FFCB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44500" y="8807032"/>
            <a:ext cx="6269990" cy="234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 i="1" spc="-10" dirty="0">
                <a:latin typeface="Calibri"/>
                <a:cs typeface="Calibri"/>
              </a:rPr>
              <a:t>*A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college-bound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student-athlete’s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grace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period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is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the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period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between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their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expected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date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of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high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school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graduation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and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initial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full-time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collegiate</a:t>
            </a:r>
            <a:r>
              <a:rPr sz="700" i="1" spc="18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enrollment.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19"/>
              </a:lnSpc>
            </a:pPr>
            <a:r>
              <a:rPr sz="700" i="1" dirty="0">
                <a:latin typeface="Calibri"/>
                <a:cs typeface="Calibri"/>
              </a:rPr>
              <a:t>**Competition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must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be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sanctioned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by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the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U.S.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spc="50" dirty="0">
                <a:latin typeface="Calibri"/>
                <a:cs typeface="Calibri"/>
              </a:rPr>
              <a:t>Ski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and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Snowboard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Association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or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its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international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counterparts.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450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-25" dirty="0">
                <a:latin typeface="Calibri"/>
                <a:cs typeface="Calibri"/>
              </a:rPr>
              <a:t>31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541770" cy="4839335"/>
            <a:chOff x="0" y="0"/>
            <a:chExt cx="6541770" cy="48393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97181" cy="45544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74920" y="0"/>
              <a:ext cx="1111250" cy="4480560"/>
            </a:xfrm>
            <a:custGeom>
              <a:avLst/>
              <a:gdLst/>
              <a:ahLst/>
              <a:cxnLst/>
              <a:rect l="l" t="t" r="r" b="b"/>
              <a:pathLst>
                <a:path w="1111250" h="4480560">
                  <a:moveTo>
                    <a:pt x="1110996" y="0"/>
                  </a:moveTo>
                  <a:lnTo>
                    <a:pt x="0" y="0"/>
                  </a:lnTo>
                  <a:lnTo>
                    <a:pt x="0" y="4480560"/>
                  </a:lnTo>
                  <a:lnTo>
                    <a:pt x="1110996" y="4480560"/>
                  </a:lnTo>
                  <a:lnTo>
                    <a:pt x="1110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77191" y="356628"/>
              <a:ext cx="464184" cy="4482465"/>
            </a:xfrm>
            <a:custGeom>
              <a:avLst/>
              <a:gdLst/>
              <a:ahLst/>
              <a:cxnLst/>
              <a:rect l="l" t="t" r="r" b="b"/>
              <a:pathLst>
                <a:path w="464184" h="4482465">
                  <a:moveTo>
                    <a:pt x="214782" y="4059923"/>
                  </a:moveTo>
                  <a:lnTo>
                    <a:pt x="17411" y="4059923"/>
                  </a:lnTo>
                  <a:lnTo>
                    <a:pt x="17411" y="4239349"/>
                  </a:lnTo>
                  <a:lnTo>
                    <a:pt x="101587" y="4239349"/>
                  </a:lnTo>
                  <a:lnTo>
                    <a:pt x="97155" y="4291050"/>
                  </a:lnTo>
                  <a:lnTo>
                    <a:pt x="86309" y="4332960"/>
                  </a:lnTo>
                  <a:lnTo>
                    <a:pt x="67525" y="4366260"/>
                  </a:lnTo>
                  <a:lnTo>
                    <a:pt x="39268" y="4392130"/>
                  </a:lnTo>
                  <a:lnTo>
                    <a:pt x="0" y="4411738"/>
                  </a:lnTo>
                  <a:lnTo>
                    <a:pt x="0" y="4482096"/>
                  </a:lnTo>
                  <a:lnTo>
                    <a:pt x="60896" y="4464316"/>
                  </a:lnTo>
                  <a:lnTo>
                    <a:pt x="109486" y="4441698"/>
                  </a:lnTo>
                  <a:lnTo>
                    <a:pt x="147053" y="4414875"/>
                  </a:lnTo>
                  <a:lnTo>
                    <a:pt x="174879" y="4384472"/>
                  </a:lnTo>
                  <a:lnTo>
                    <a:pt x="194284" y="4351096"/>
                  </a:lnTo>
                  <a:lnTo>
                    <a:pt x="212940" y="4277919"/>
                  </a:lnTo>
                  <a:lnTo>
                    <a:pt x="214782" y="4239349"/>
                  </a:lnTo>
                  <a:lnTo>
                    <a:pt x="214782" y="4059923"/>
                  </a:lnTo>
                  <a:close/>
                </a:path>
                <a:path w="464184" h="4482465">
                  <a:moveTo>
                    <a:pt x="222415" y="0"/>
                  </a:moveTo>
                  <a:lnTo>
                    <a:pt x="161505" y="17780"/>
                  </a:lnTo>
                  <a:lnTo>
                    <a:pt x="112928" y="40398"/>
                  </a:lnTo>
                  <a:lnTo>
                    <a:pt x="75361" y="67221"/>
                  </a:lnTo>
                  <a:lnTo>
                    <a:pt x="47536" y="97624"/>
                  </a:lnTo>
                  <a:lnTo>
                    <a:pt x="28130" y="131000"/>
                  </a:lnTo>
                  <a:lnTo>
                    <a:pt x="9474" y="204177"/>
                  </a:lnTo>
                  <a:lnTo>
                    <a:pt x="7632" y="242747"/>
                  </a:lnTo>
                  <a:lnTo>
                    <a:pt x="7632" y="422173"/>
                  </a:lnTo>
                  <a:lnTo>
                    <a:pt x="205003" y="422173"/>
                  </a:lnTo>
                  <a:lnTo>
                    <a:pt x="205003" y="242747"/>
                  </a:lnTo>
                  <a:lnTo>
                    <a:pt x="120827" y="242747"/>
                  </a:lnTo>
                  <a:lnTo>
                    <a:pt x="125260" y="191046"/>
                  </a:lnTo>
                  <a:lnTo>
                    <a:pt x="136105" y="149136"/>
                  </a:lnTo>
                  <a:lnTo>
                    <a:pt x="154889" y="115836"/>
                  </a:lnTo>
                  <a:lnTo>
                    <a:pt x="183146" y="89966"/>
                  </a:lnTo>
                  <a:lnTo>
                    <a:pt x="222415" y="70358"/>
                  </a:lnTo>
                  <a:lnTo>
                    <a:pt x="222415" y="0"/>
                  </a:lnTo>
                  <a:close/>
                </a:path>
                <a:path w="464184" h="4482465">
                  <a:moveTo>
                    <a:pt x="456450" y="4059923"/>
                  </a:moveTo>
                  <a:lnTo>
                    <a:pt x="259080" y="4059923"/>
                  </a:lnTo>
                  <a:lnTo>
                    <a:pt x="259080" y="4239349"/>
                  </a:lnTo>
                  <a:lnTo>
                    <a:pt x="343255" y="4239349"/>
                  </a:lnTo>
                  <a:lnTo>
                    <a:pt x="338810" y="4291050"/>
                  </a:lnTo>
                  <a:lnTo>
                    <a:pt x="327964" y="4332960"/>
                  </a:lnTo>
                  <a:lnTo>
                    <a:pt x="309181" y="4366260"/>
                  </a:lnTo>
                  <a:lnTo>
                    <a:pt x="280924" y="4392130"/>
                  </a:lnTo>
                  <a:lnTo>
                    <a:pt x="241668" y="4411738"/>
                  </a:lnTo>
                  <a:lnTo>
                    <a:pt x="241668" y="4482096"/>
                  </a:lnTo>
                  <a:lnTo>
                    <a:pt x="302564" y="4464316"/>
                  </a:lnTo>
                  <a:lnTo>
                    <a:pt x="351142" y="4441698"/>
                  </a:lnTo>
                  <a:lnTo>
                    <a:pt x="388708" y="4414875"/>
                  </a:lnTo>
                  <a:lnTo>
                    <a:pt x="416534" y="4384472"/>
                  </a:lnTo>
                  <a:lnTo>
                    <a:pt x="435940" y="4351096"/>
                  </a:lnTo>
                  <a:lnTo>
                    <a:pt x="454596" y="4277919"/>
                  </a:lnTo>
                  <a:lnTo>
                    <a:pt x="456450" y="4239349"/>
                  </a:lnTo>
                  <a:lnTo>
                    <a:pt x="456450" y="4059923"/>
                  </a:lnTo>
                  <a:close/>
                </a:path>
                <a:path w="464184" h="4482465">
                  <a:moveTo>
                    <a:pt x="464070" y="0"/>
                  </a:moveTo>
                  <a:lnTo>
                    <a:pt x="403174" y="17780"/>
                  </a:lnTo>
                  <a:lnTo>
                    <a:pt x="354584" y="40398"/>
                  </a:lnTo>
                  <a:lnTo>
                    <a:pt x="317017" y="67221"/>
                  </a:lnTo>
                  <a:lnTo>
                    <a:pt x="289191" y="97624"/>
                  </a:lnTo>
                  <a:lnTo>
                    <a:pt x="269786" y="131000"/>
                  </a:lnTo>
                  <a:lnTo>
                    <a:pt x="251129" y="204177"/>
                  </a:lnTo>
                  <a:lnTo>
                    <a:pt x="249288" y="242747"/>
                  </a:lnTo>
                  <a:lnTo>
                    <a:pt x="249288" y="422173"/>
                  </a:lnTo>
                  <a:lnTo>
                    <a:pt x="446659" y="422173"/>
                  </a:lnTo>
                  <a:lnTo>
                    <a:pt x="446659" y="242747"/>
                  </a:lnTo>
                  <a:lnTo>
                    <a:pt x="362483" y="242747"/>
                  </a:lnTo>
                  <a:lnTo>
                    <a:pt x="366915" y="191046"/>
                  </a:lnTo>
                  <a:lnTo>
                    <a:pt x="377761" y="149136"/>
                  </a:lnTo>
                  <a:lnTo>
                    <a:pt x="396544" y="115836"/>
                  </a:lnTo>
                  <a:lnTo>
                    <a:pt x="424802" y="89966"/>
                  </a:lnTo>
                  <a:lnTo>
                    <a:pt x="464070" y="70358"/>
                  </a:lnTo>
                  <a:lnTo>
                    <a:pt x="464070" y="0"/>
                  </a:lnTo>
                  <a:close/>
                </a:path>
              </a:pathLst>
            </a:custGeom>
            <a:solidFill>
              <a:srgbClr val="AEC1CE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10632" y="4577209"/>
              <a:ext cx="693420" cy="0"/>
            </a:xfrm>
            <a:custGeom>
              <a:avLst/>
              <a:gdLst/>
              <a:ahLst/>
              <a:cxnLst/>
              <a:rect l="l" t="t" r="r" b="b"/>
              <a:pathLst>
                <a:path w="693420">
                  <a:moveTo>
                    <a:pt x="0" y="0"/>
                  </a:moveTo>
                  <a:lnTo>
                    <a:pt x="693420" y="0"/>
                  </a:lnTo>
                </a:path>
              </a:pathLst>
            </a:custGeom>
            <a:ln w="6350">
              <a:solidFill>
                <a:srgbClr val="70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10632" y="574675"/>
              <a:ext cx="693420" cy="0"/>
            </a:xfrm>
            <a:custGeom>
              <a:avLst/>
              <a:gdLst/>
              <a:ahLst/>
              <a:cxnLst/>
              <a:rect l="l" t="t" r="r" b="b"/>
              <a:pathLst>
                <a:path w="693420">
                  <a:moveTo>
                    <a:pt x="0" y="0"/>
                  </a:moveTo>
                  <a:lnTo>
                    <a:pt x="693420" y="0"/>
                  </a:lnTo>
                </a:path>
              </a:pathLst>
            </a:custGeom>
            <a:ln w="6350">
              <a:solidFill>
                <a:srgbClr val="70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02767" y="3290887"/>
              <a:ext cx="463550" cy="1430655"/>
            </a:xfrm>
            <a:custGeom>
              <a:avLst/>
              <a:gdLst/>
              <a:ahLst/>
              <a:cxnLst/>
              <a:rect l="l" t="t" r="r" b="b"/>
              <a:pathLst>
                <a:path w="463550" h="1430654">
                  <a:moveTo>
                    <a:pt x="463009" y="0"/>
                  </a:moveTo>
                  <a:lnTo>
                    <a:pt x="0" y="1430337"/>
                  </a:lnTo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23950" y="3675002"/>
              <a:ext cx="342265" cy="1046480"/>
            </a:xfrm>
            <a:custGeom>
              <a:avLst/>
              <a:gdLst/>
              <a:ahLst/>
              <a:cxnLst/>
              <a:rect l="l" t="t" r="r" b="b"/>
              <a:pathLst>
                <a:path w="342264" h="1046479">
                  <a:moveTo>
                    <a:pt x="341826" y="0"/>
                  </a:moveTo>
                  <a:lnTo>
                    <a:pt x="0" y="1046222"/>
                  </a:lnTo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47237" y="4052347"/>
              <a:ext cx="219075" cy="669290"/>
            </a:xfrm>
            <a:custGeom>
              <a:avLst/>
              <a:gdLst/>
              <a:ahLst/>
              <a:cxnLst/>
              <a:rect l="l" t="t" r="r" b="b"/>
              <a:pathLst>
                <a:path w="219075" h="669289">
                  <a:moveTo>
                    <a:pt x="218538" y="0"/>
                  </a:moveTo>
                  <a:lnTo>
                    <a:pt x="0" y="668876"/>
                  </a:lnTo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69501" y="4427885"/>
              <a:ext cx="96520" cy="293370"/>
            </a:xfrm>
            <a:custGeom>
              <a:avLst/>
              <a:gdLst/>
              <a:ahLst/>
              <a:cxnLst/>
              <a:rect l="l" t="t" r="r" b="b"/>
              <a:pathLst>
                <a:path w="96520" h="293370">
                  <a:moveTo>
                    <a:pt x="96274" y="0"/>
                  </a:moveTo>
                  <a:lnTo>
                    <a:pt x="0" y="293339"/>
                  </a:lnTo>
                </a:path>
              </a:pathLst>
            </a:custGeom>
            <a:ln w="222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6608571" y="4577209"/>
            <a:ext cx="693420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93420" y="0"/>
                </a:lnTo>
              </a:path>
            </a:pathLst>
          </a:custGeom>
          <a:ln w="6350">
            <a:solidFill>
              <a:srgbClr val="709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08571" y="574675"/>
            <a:ext cx="693420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93420" y="0"/>
                </a:lnTo>
              </a:path>
            </a:pathLst>
          </a:custGeom>
          <a:ln w="6350">
            <a:solidFill>
              <a:srgbClr val="709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8000" y="7180122"/>
            <a:ext cx="3227705" cy="204470"/>
          </a:xfrm>
          <a:custGeom>
            <a:avLst/>
            <a:gdLst/>
            <a:ahLst/>
            <a:cxnLst/>
            <a:rect l="l" t="t" r="r" b="b"/>
            <a:pathLst>
              <a:path w="3227704" h="204470">
                <a:moveTo>
                  <a:pt x="3227324" y="0"/>
                </a:moveTo>
                <a:lnTo>
                  <a:pt x="0" y="0"/>
                </a:lnTo>
                <a:lnTo>
                  <a:pt x="0" y="203911"/>
                </a:lnTo>
                <a:lnTo>
                  <a:pt x="3227324" y="203911"/>
                </a:lnTo>
                <a:lnTo>
                  <a:pt x="3227324" y="0"/>
                </a:lnTo>
                <a:close/>
              </a:path>
            </a:pathLst>
          </a:custGeom>
          <a:solidFill>
            <a:srgbClr val="007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8000" y="7180122"/>
            <a:ext cx="3227705" cy="2044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5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r>
              <a:rPr sz="1200" b="1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20109" y="7179667"/>
            <a:ext cx="186055" cy="204470"/>
          </a:xfrm>
          <a:custGeom>
            <a:avLst/>
            <a:gdLst/>
            <a:ahLst/>
            <a:cxnLst/>
            <a:rect l="l" t="t" r="r" b="b"/>
            <a:pathLst>
              <a:path w="186054" h="204470">
                <a:moveTo>
                  <a:pt x="185534" y="0"/>
                </a:moveTo>
                <a:lnTo>
                  <a:pt x="70002" y="0"/>
                </a:lnTo>
                <a:lnTo>
                  <a:pt x="0" y="204368"/>
                </a:lnTo>
                <a:lnTo>
                  <a:pt x="115531" y="204368"/>
                </a:lnTo>
                <a:lnTo>
                  <a:pt x="185534" y="0"/>
                </a:lnTo>
                <a:close/>
              </a:path>
            </a:pathLst>
          </a:custGeom>
          <a:solidFill>
            <a:srgbClr val="FFCB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4474" y="5247411"/>
            <a:ext cx="3187065" cy="1743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120"/>
              </a:spcBef>
            </a:pPr>
            <a:r>
              <a:rPr sz="900" dirty="0">
                <a:latin typeface="Calibri"/>
                <a:cs typeface="Calibri"/>
              </a:rPr>
              <a:t>An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international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has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taken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coursework </a:t>
            </a:r>
            <a:r>
              <a:rPr sz="900" dirty="0">
                <a:latin typeface="Calibri"/>
                <a:cs typeface="Calibri"/>
              </a:rPr>
              <a:t>outside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United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States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(not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including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DoDDS</a:t>
            </a:r>
            <a:r>
              <a:rPr sz="950" b="1" spc="19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or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American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schools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abroad</a:t>
            </a:r>
            <a:r>
              <a:rPr sz="900" spc="55" dirty="0">
                <a:latin typeface="Calibri"/>
                <a:cs typeface="Calibri"/>
              </a:rPr>
              <a:t>)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from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years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nine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up.</a:t>
            </a:r>
            <a:r>
              <a:rPr sz="900" spc="75" dirty="0">
                <a:latin typeface="Calibri"/>
                <a:cs typeface="Calibri"/>
              </a:rPr>
              <a:t> As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international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student,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submit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following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information: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43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Transcripts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years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nine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native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language.</a:t>
            </a:r>
            <a:endParaRPr sz="900">
              <a:latin typeface="Calibri"/>
              <a:cs typeface="Calibri"/>
            </a:endParaRPr>
          </a:p>
          <a:p>
            <a:pPr marL="190500" marR="5334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45" dirty="0">
                <a:latin typeface="Calibri"/>
                <a:cs typeface="Calibri"/>
              </a:rPr>
              <a:t>  </a:t>
            </a:r>
            <a:r>
              <a:rPr sz="900" spc="50" dirty="0">
                <a:latin typeface="Calibri"/>
                <a:cs typeface="Calibri"/>
              </a:rPr>
              <a:t>Proof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graduation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native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language,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which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may </a:t>
            </a:r>
            <a:r>
              <a:rPr sz="900" dirty="0">
                <a:latin typeface="Calibri"/>
                <a:cs typeface="Calibri"/>
              </a:rPr>
              <a:t>include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certificates,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diplomas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and/or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final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leaving</a:t>
            </a:r>
            <a:r>
              <a:rPr sz="900" spc="3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exams.</a:t>
            </a:r>
            <a:endParaRPr sz="900">
              <a:latin typeface="Calibri"/>
              <a:cs typeface="Calibri"/>
            </a:endParaRPr>
          </a:p>
          <a:p>
            <a:pPr marL="190500" marR="365125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Certified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line-by-line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English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translations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these </a:t>
            </a:r>
            <a:r>
              <a:rPr sz="900" spc="50" dirty="0">
                <a:latin typeface="Calibri"/>
                <a:cs typeface="Calibri"/>
              </a:rPr>
              <a:t>documents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they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are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issued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language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other</a:t>
            </a:r>
            <a:r>
              <a:rPr sz="900" dirty="0">
                <a:latin typeface="Calibri"/>
                <a:cs typeface="Calibri"/>
              </a:rPr>
              <a:t> than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English.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484" y="8631885"/>
            <a:ext cx="3211195" cy="8610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In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certain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situations,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request</a:t>
            </a:r>
            <a:r>
              <a:rPr sz="900" dirty="0">
                <a:latin typeface="Calibri"/>
                <a:cs typeface="Calibri"/>
              </a:rPr>
              <a:t> additional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documentation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clarify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academic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complete,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valid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accurate.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task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list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within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account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used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communicate</a:t>
            </a:r>
            <a:r>
              <a:rPr sz="900" dirty="0">
                <a:latin typeface="Calibri"/>
                <a:cs typeface="Calibri"/>
              </a:rPr>
              <a:t> these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requests,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so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sure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check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email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frequently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for </a:t>
            </a:r>
            <a:r>
              <a:rPr sz="900" spc="65" dirty="0">
                <a:latin typeface="Calibri"/>
                <a:cs typeface="Calibri"/>
              </a:rPr>
              <a:t>task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notifications.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76456" y="5247233"/>
            <a:ext cx="3227705" cy="22091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0500" marR="5080" indent="-11430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how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submit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international</a:t>
            </a:r>
            <a:r>
              <a:rPr sz="900" dirty="0">
                <a:latin typeface="Calibri"/>
                <a:cs typeface="Calibri"/>
              </a:rPr>
              <a:t> documentation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submission</a:t>
            </a:r>
            <a:r>
              <a:rPr sz="900" dirty="0">
                <a:latin typeface="Calibri"/>
                <a:cs typeface="Calibri"/>
              </a:rPr>
              <a:t> procedures,</a:t>
            </a:r>
            <a:r>
              <a:rPr sz="900" spc="3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please</a:t>
            </a:r>
            <a:r>
              <a:rPr sz="900" spc="3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visit</a:t>
            </a:r>
            <a:r>
              <a:rPr sz="900" spc="335" dirty="0">
                <a:latin typeface="Calibri"/>
                <a:cs typeface="Calibri"/>
              </a:rPr>
              <a:t> </a:t>
            </a:r>
            <a:r>
              <a:rPr sz="900" b="1" spc="45" dirty="0">
                <a:solidFill>
                  <a:srgbClr val="0080C5"/>
                </a:solidFill>
                <a:latin typeface="Calibri"/>
                <a:cs typeface="Calibri"/>
                <a:hlinkClick r:id="rId4"/>
              </a:rPr>
              <a:t>ncaa.org/international</a:t>
            </a:r>
            <a:r>
              <a:rPr sz="900" spc="4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90500" marR="64769" indent="-114300">
              <a:lnSpc>
                <a:spcPct val="101800"/>
              </a:lnSpc>
              <a:spcBef>
                <a:spcPts val="9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documents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submitted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become</a:t>
            </a:r>
            <a:r>
              <a:rPr sz="900" dirty="0">
                <a:latin typeface="Calibri"/>
                <a:cs typeface="Calibri"/>
              </a:rPr>
              <a:t> the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property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cannot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be</a:t>
            </a:r>
            <a:r>
              <a:rPr sz="900" dirty="0">
                <a:latin typeface="Calibri"/>
                <a:cs typeface="Calibri"/>
              </a:rPr>
              <a:t> returned.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This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includes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mailed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original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documents.</a:t>
            </a:r>
            <a:endParaRPr sz="900">
              <a:latin typeface="Calibri"/>
              <a:cs typeface="Calibri"/>
            </a:endParaRPr>
          </a:p>
          <a:p>
            <a:pPr marL="12700" marR="80645">
              <a:lnSpc>
                <a:spcPct val="100499"/>
              </a:lnSpc>
              <a:spcBef>
                <a:spcPts val="915"/>
              </a:spcBef>
            </a:pPr>
            <a:r>
              <a:rPr sz="900" dirty="0">
                <a:latin typeface="Calibri"/>
                <a:cs typeface="Calibri"/>
              </a:rPr>
              <a:t>In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addition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credentials,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students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must </a:t>
            </a:r>
            <a:r>
              <a:rPr sz="900" dirty="0">
                <a:latin typeface="Calibri"/>
                <a:cs typeface="Calibri"/>
              </a:rPr>
              <a:t>submit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SAT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ACT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scores.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scores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sent </a:t>
            </a:r>
            <a:r>
              <a:rPr sz="900" dirty="0">
                <a:latin typeface="Calibri"/>
                <a:cs typeface="Calibri"/>
              </a:rPr>
              <a:t>electronically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testing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agency.</a:t>
            </a:r>
            <a:r>
              <a:rPr sz="900" dirty="0">
                <a:latin typeface="Calibri"/>
                <a:cs typeface="Calibri"/>
              </a:rPr>
              <a:t> When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registering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SAT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ACT,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code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b="1" spc="145" dirty="0">
                <a:latin typeface="Calibri"/>
                <a:cs typeface="Calibri"/>
              </a:rPr>
              <a:t>9999</a:t>
            </a:r>
            <a:r>
              <a:rPr sz="900" b="1" spc="114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ensure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test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scores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sent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directly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Eligibility</a:t>
            </a:r>
            <a:r>
              <a:rPr sz="900" spc="60" dirty="0">
                <a:latin typeface="Calibri"/>
                <a:cs typeface="Calibri"/>
              </a:rPr>
              <a:t> Center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account.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regarding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of</a:t>
            </a:r>
            <a:r>
              <a:rPr sz="900" spc="65" dirty="0">
                <a:latin typeface="Calibri"/>
                <a:cs typeface="Calibri"/>
              </a:rPr>
              <a:t> 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test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scores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found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on.ncaa.com/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5"/>
              </a:rPr>
              <a:t>COVID19_Fall2022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19896" y="7571460"/>
            <a:ext cx="3209925" cy="10026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20979" algn="just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Failure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include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these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items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will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delay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review</a:t>
            </a:r>
            <a:r>
              <a:rPr sz="900" dirty="0">
                <a:latin typeface="Calibri"/>
                <a:cs typeface="Calibri"/>
              </a:rPr>
              <a:t> of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records,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so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sure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understand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documents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country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which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by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40"/>
              </a:spcBef>
            </a:pPr>
            <a:r>
              <a:rPr sz="900" dirty="0">
                <a:latin typeface="Calibri"/>
                <a:cs typeface="Calibri"/>
              </a:rPr>
              <a:t>reviewing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current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Guide</a:t>
            </a:r>
            <a:r>
              <a:rPr sz="950" b="1" spc="1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to</a:t>
            </a:r>
            <a:r>
              <a:rPr sz="950" b="1" spc="1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International</a:t>
            </a:r>
            <a:r>
              <a:rPr sz="950" b="1" spc="1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Academic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Standards</a:t>
            </a:r>
            <a:r>
              <a:rPr sz="950" b="1" spc="14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9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for</a:t>
            </a:r>
            <a:r>
              <a:rPr sz="950" b="1" spc="14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Athletics</a:t>
            </a:r>
            <a:r>
              <a:rPr sz="950" b="1" spc="14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Eligibility</a:t>
            </a:r>
            <a:r>
              <a:rPr sz="900" spc="65" dirty="0">
                <a:latin typeface="Calibri"/>
                <a:cs typeface="Calibri"/>
              </a:rPr>
              <a:t>,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available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for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download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ncaapublications.com</a:t>
            </a:r>
            <a:r>
              <a:rPr sz="900" spc="75" dirty="0">
                <a:latin typeface="Calibri"/>
                <a:cs typeface="Calibri"/>
              </a:rPr>
              <a:t>,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visit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country’s</a:t>
            </a:r>
            <a:r>
              <a:rPr sz="900" spc="50" dirty="0">
                <a:latin typeface="Calibri"/>
                <a:cs typeface="Calibri"/>
              </a:rPr>
              <a:t> specific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page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ncaa.org/countries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76528" y="8689060"/>
            <a:ext cx="3097530" cy="4438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120"/>
              </a:spcBef>
            </a:pPr>
            <a:r>
              <a:rPr sz="900" b="1" i="1" dirty="0">
                <a:latin typeface="Calibri"/>
                <a:cs typeface="Calibri"/>
              </a:rPr>
              <a:t>Need</a:t>
            </a:r>
            <a:r>
              <a:rPr sz="900" b="1" i="1" spc="165" dirty="0">
                <a:latin typeface="Calibri"/>
                <a:cs typeface="Calibri"/>
              </a:rPr>
              <a:t> </a:t>
            </a:r>
            <a:r>
              <a:rPr sz="900" b="1" i="1" dirty="0">
                <a:latin typeface="Calibri"/>
                <a:cs typeface="Calibri"/>
              </a:rPr>
              <a:t>help?</a:t>
            </a:r>
            <a:r>
              <a:rPr sz="900" b="1" i="1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specific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can’t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spc="55" dirty="0">
                <a:latin typeface="Calibri"/>
                <a:cs typeface="Calibri"/>
              </a:rPr>
              <a:t> answer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our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resources,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our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International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Contact</a:t>
            </a:r>
            <a:r>
              <a:rPr sz="950" b="1" spc="12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Form</a:t>
            </a:r>
            <a:r>
              <a:rPr sz="900" spc="85" dirty="0">
                <a:latin typeface="Calibri"/>
                <a:cs typeface="Calibri"/>
              </a:rPr>
              <a:t>,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found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ncaa.org/contactinternational</a:t>
            </a:r>
            <a:r>
              <a:rPr sz="900" spc="5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807" y="4674870"/>
            <a:ext cx="3986529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1E384B"/>
                </a:solidFill>
                <a:latin typeface="Calibri"/>
                <a:cs typeface="Calibri"/>
              </a:rPr>
              <a:t>INTERNATIONAL</a:t>
            </a:r>
            <a:r>
              <a:rPr sz="2600" b="1" spc="49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spc="85" dirty="0">
                <a:solidFill>
                  <a:srgbClr val="1E384B"/>
                </a:solidFill>
                <a:latin typeface="Calibri"/>
                <a:cs typeface="Calibri"/>
              </a:rPr>
              <a:t>STUDENTS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02589" y="860095"/>
            <a:ext cx="1978660" cy="340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" marR="74930" indent="14604" algn="just">
              <a:lnSpc>
                <a:spcPct val="131900"/>
              </a:lnSpc>
              <a:spcBef>
                <a:spcPts val="100"/>
              </a:spcBef>
            </a:pPr>
            <a:r>
              <a:rPr sz="1200" b="1" i="1" spc="160" dirty="0">
                <a:solidFill>
                  <a:srgbClr val="3D5567"/>
                </a:solidFill>
                <a:latin typeface="Calibri"/>
                <a:cs typeface="Calibri"/>
              </a:rPr>
              <a:t>As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a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5" dirty="0">
                <a:solidFill>
                  <a:srgbClr val="3D5567"/>
                </a:solidFill>
                <a:latin typeface="Calibri"/>
                <a:cs typeface="Calibri"/>
              </a:rPr>
              <a:t>foreigner,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5" dirty="0">
                <a:solidFill>
                  <a:srgbClr val="3D5567"/>
                </a:solidFill>
                <a:latin typeface="Calibri"/>
                <a:cs typeface="Calibri"/>
              </a:rPr>
              <a:t>coming 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to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the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United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50" dirty="0">
                <a:solidFill>
                  <a:srgbClr val="3D5567"/>
                </a:solidFill>
                <a:latin typeface="Calibri"/>
                <a:cs typeface="Calibri"/>
              </a:rPr>
              <a:t>States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75" dirty="0">
                <a:solidFill>
                  <a:srgbClr val="3D5567"/>
                </a:solidFill>
                <a:latin typeface="Calibri"/>
                <a:cs typeface="Calibri"/>
              </a:rPr>
              <a:t>to </a:t>
            </a:r>
            <a:r>
              <a:rPr sz="1200" b="1" i="1" spc="85" dirty="0">
                <a:solidFill>
                  <a:srgbClr val="3D5567"/>
                </a:solidFill>
                <a:latin typeface="Calibri"/>
                <a:cs typeface="Calibri"/>
              </a:rPr>
              <a:t>be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a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student-</a:t>
            </a:r>
            <a:r>
              <a:rPr sz="1200" b="1" i="1" spc="125" dirty="0">
                <a:solidFill>
                  <a:srgbClr val="3D5567"/>
                </a:solidFill>
                <a:latin typeface="Calibri"/>
                <a:cs typeface="Calibri"/>
              </a:rPr>
              <a:t>athlete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at</a:t>
            </a:r>
            <a:endParaRPr sz="1200">
              <a:latin typeface="Calibri"/>
              <a:cs typeface="Calibri"/>
            </a:endParaRPr>
          </a:p>
          <a:p>
            <a:pPr marL="12700" marR="5080" algn="ctr">
              <a:lnSpc>
                <a:spcPct val="131900"/>
              </a:lnSpc>
            </a:pP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the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80" dirty="0">
                <a:solidFill>
                  <a:srgbClr val="3D5567"/>
                </a:solidFill>
                <a:latin typeface="Calibri"/>
                <a:cs typeface="Calibri"/>
              </a:rPr>
              <a:t>NCAA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60" dirty="0">
                <a:solidFill>
                  <a:srgbClr val="3D5567"/>
                </a:solidFill>
                <a:latin typeface="Calibri"/>
                <a:cs typeface="Calibri"/>
              </a:rPr>
              <a:t>was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by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50" dirty="0">
                <a:solidFill>
                  <a:srgbClr val="3D5567"/>
                </a:solidFill>
                <a:latin typeface="Calibri"/>
                <a:cs typeface="Calibri"/>
              </a:rPr>
              <a:t>far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the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best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decision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75" dirty="0">
                <a:solidFill>
                  <a:srgbClr val="3D5567"/>
                </a:solidFill>
                <a:latin typeface="Calibri"/>
                <a:cs typeface="Calibri"/>
              </a:rPr>
              <a:t>I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have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ever </a:t>
            </a:r>
            <a:r>
              <a:rPr sz="1200" b="1" i="1" spc="114" dirty="0">
                <a:solidFill>
                  <a:srgbClr val="3D5567"/>
                </a:solidFill>
                <a:latin typeface="Calibri"/>
                <a:cs typeface="Calibri"/>
              </a:rPr>
              <a:t>made.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75" dirty="0">
                <a:solidFill>
                  <a:srgbClr val="3D5567"/>
                </a:solidFill>
                <a:latin typeface="Calibri"/>
                <a:cs typeface="Calibri"/>
              </a:rPr>
              <a:t>I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am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extremely</a:t>
            </a:r>
            <a:endParaRPr sz="1200">
              <a:latin typeface="Calibri"/>
              <a:cs typeface="Calibri"/>
            </a:endParaRPr>
          </a:p>
          <a:p>
            <a:pPr marL="50800" marR="46990" indent="311785">
              <a:lnSpc>
                <a:spcPct val="131900"/>
              </a:lnSpc>
            </a:pPr>
            <a:r>
              <a:rPr sz="1200" b="1" i="1" spc="125" dirty="0">
                <a:solidFill>
                  <a:srgbClr val="3D5567"/>
                </a:solidFill>
                <a:latin typeface="Calibri"/>
                <a:cs typeface="Calibri"/>
              </a:rPr>
              <a:t>thankful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3D5567"/>
                </a:solidFill>
                <a:latin typeface="Calibri"/>
                <a:cs typeface="Calibri"/>
              </a:rPr>
              <a:t>for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the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opportunity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to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3D5567"/>
                </a:solidFill>
                <a:latin typeface="Calibri"/>
                <a:cs typeface="Calibri"/>
              </a:rPr>
              <a:t>continue </a:t>
            </a:r>
            <a:r>
              <a:rPr sz="1200" b="1" i="1" spc="135" dirty="0">
                <a:solidFill>
                  <a:srgbClr val="3D5567"/>
                </a:solidFill>
                <a:latin typeface="Calibri"/>
                <a:cs typeface="Calibri"/>
              </a:rPr>
              <a:t>my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3D5567"/>
                </a:solidFill>
                <a:latin typeface="Calibri"/>
                <a:cs typeface="Calibri"/>
              </a:rPr>
              <a:t>studies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at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a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higher</a:t>
            </a:r>
            <a:endParaRPr sz="1200">
              <a:latin typeface="Calibri"/>
              <a:cs typeface="Calibri"/>
            </a:endParaRPr>
          </a:p>
          <a:p>
            <a:pPr marL="155575" marR="152400" algn="ctr">
              <a:lnSpc>
                <a:spcPct val="131900"/>
              </a:lnSpc>
            </a:pPr>
            <a:r>
              <a:rPr sz="1200" b="1" i="1" spc="125" dirty="0">
                <a:solidFill>
                  <a:srgbClr val="3D5567"/>
                </a:solidFill>
                <a:latin typeface="Calibri"/>
                <a:cs typeface="Calibri"/>
              </a:rPr>
              <a:t>education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3D5567"/>
                </a:solidFill>
                <a:latin typeface="Calibri"/>
                <a:cs typeface="Calibri"/>
              </a:rPr>
              <a:t>institution while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3D5567"/>
                </a:solidFill>
                <a:latin typeface="Calibri"/>
                <a:cs typeface="Calibri"/>
              </a:rPr>
              <a:t>developing</a:t>
            </a:r>
            <a:r>
              <a:rPr sz="1200" b="1" i="1" spc="12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my </a:t>
            </a:r>
            <a:r>
              <a:rPr sz="1200" b="1" i="1" spc="125" dirty="0">
                <a:solidFill>
                  <a:srgbClr val="3D5567"/>
                </a:solidFill>
                <a:latin typeface="Calibri"/>
                <a:cs typeface="Calibri"/>
              </a:rPr>
              <a:t>athletic 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abilities.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330"/>
              </a:spcBef>
            </a:pPr>
            <a:r>
              <a:rPr sz="900" b="1" spc="65" dirty="0">
                <a:solidFill>
                  <a:srgbClr val="3D5567"/>
                </a:solidFill>
                <a:latin typeface="Calibri"/>
                <a:cs typeface="Calibri"/>
              </a:rPr>
              <a:t>Gabriel</a:t>
            </a:r>
            <a:r>
              <a:rPr sz="900" b="1" spc="5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900" b="1" spc="75" dirty="0">
                <a:solidFill>
                  <a:srgbClr val="3D5567"/>
                </a:solidFill>
                <a:latin typeface="Calibri"/>
                <a:cs typeface="Calibri"/>
              </a:rPr>
              <a:t>Boscardin</a:t>
            </a:r>
            <a:r>
              <a:rPr sz="900" b="1" spc="5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3D5567"/>
                </a:solidFill>
                <a:latin typeface="Calibri"/>
                <a:cs typeface="Calibri"/>
              </a:rPr>
              <a:t>Dias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850" dirty="0">
                <a:solidFill>
                  <a:srgbClr val="3D5567"/>
                </a:solidFill>
                <a:latin typeface="Calibri"/>
                <a:cs typeface="Calibri"/>
              </a:rPr>
              <a:t>Men’s</a:t>
            </a:r>
            <a:r>
              <a:rPr sz="850" spc="21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3D5567"/>
                </a:solidFill>
                <a:latin typeface="Calibri"/>
                <a:cs typeface="Calibri"/>
              </a:rPr>
              <a:t>Tennis,</a:t>
            </a:r>
            <a:r>
              <a:rPr sz="850" spc="21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3D5567"/>
                </a:solidFill>
                <a:latin typeface="Calibri"/>
                <a:cs typeface="Calibri"/>
              </a:rPr>
              <a:t>Winthrop</a:t>
            </a:r>
            <a:r>
              <a:rPr sz="850" spc="21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850" spc="-10" dirty="0">
                <a:solidFill>
                  <a:srgbClr val="3D5567"/>
                </a:solidFill>
                <a:latin typeface="Calibri"/>
                <a:cs typeface="Calibri"/>
              </a:rPr>
              <a:t>University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8000" y="7384033"/>
            <a:ext cx="3159125" cy="1046480"/>
          </a:xfrm>
          <a:prstGeom prst="rect">
            <a:avLst/>
          </a:prstGeom>
          <a:solidFill>
            <a:srgbClr val="F1F1F2"/>
          </a:solidFill>
        </p:spPr>
        <p:txBody>
          <a:bodyPr vert="horz" wrap="square" lIns="0" tIns="55244" rIns="0" bIns="0" rtlCol="0">
            <a:spAutoFit/>
          </a:bodyPr>
          <a:lstStyle/>
          <a:p>
            <a:pPr marL="135255" marR="126364">
              <a:lnSpc>
                <a:spcPct val="123400"/>
              </a:lnSpc>
              <a:spcBef>
                <a:spcPts val="434"/>
              </a:spcBef>
            </a:pPr>
            <a:r>
              <a:rPr sz="900" b="1" spc="100" dirty="0">
                <a:latin typeface="Calibri"/>
                <a:cs typeface="Calibri"/>
              </a:rPr>
              <a:t>For</a:t>
            </a:r>
            <a:r>
              <a:rPr sz="900" b="1" spc="70" dirty="0">
                <a:latin typeface="Calibri"/>
                <a:cs typeface="Calibri"/>
              </a:rPr>
              <a:t> </a:t>
            </a:r>
            <a:r>
              <a:rPr sz="900" b="1" spc="90" dirty="0">
                <a:latin typeface="Calibri"/>
                <a:cs typeface="Calibri"/>
              </a:rPr>
              <a:t>specific</a:t>
            </a:r>
            <a:r>
              <a:rPr sz="900" b="1" spc="75" dirty="0">
                <a:latin typeface="Calibri"/>
                <a:cs typeface="Calibri"/>
              </a:rPr>
              <a:t> details about the </a:t>
            </a:r>
            <a:r>
              <a:rPr sz="900" b="1" spc="90" dirty="0">
                <a:latin typeface="Calibri"/>
                <a:cs typeface="Calibri"/>
              </a:rPr>
              <a:t>documents</a:t>
            </a:r>
            <a:r>
              <a:rPr sz="900" b="1" spc="7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you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spc="95" dirty="0">
                <a:latin typeface="Calibri"/>
                <a:cs typeface="Calibri"/>
              </a:rPr>
              <a:t>must</a:t>
            </a:r>
            <a:r>
              <a:rPr sz="900" b="1" spc="7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submit, </a:t>
            </a:r>
            <a:r>
              <a:rPr sz="900" b="1" spc="75" dirty="0">
                <a:latin typeface="Calibri"/>
                <a:cs typeface="Calibri"/>
              </a:rPr>
              <a:t>please</a:t>
            </a:r>
            <a:r>
              <a:rPr sz="900" b="1" spc="80" dirty="0">
                <a:latin typeface="Calibri"/>
                <a:cs typeface="Calibri"/>
              </a:rPr>
              <a:t> </a:t>
            </a:r>
            <a:r>
              <a:rPr sz="900" b="1" spc="95" dirty="0">
                <a:latin typeface="Calibri"/>
                <a:cs typeface="Calibri"/>
              </a:rPr>
              <a:t>refer</a:t>
            </a:r>
            <a:r>
              <a:rPr sz="900" b="1" spc="80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to</a:t>
            </a:r>
            <a:r>
              <a:rPr sz="900" b="1" spc="80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the</a:t>
            </a:r>
            <a:r>
              <a:rPr sz="900" b="1" spc="80" dirty="0">
                <a:latin typeface="Calibri"/>
                <a:cs typeface="Calibri"/>
              </a:rPr>
              <a:t> </a:t>
            </a:r>
            <a:r>
              <a:rPr sz="900" b="1" spc="95" dirty="0">
                <a:latin typeface="Calibri"/>
                <a:cs typeface="Calibri"/>
              </a:rPr>
              <a:t>current</a:t>
            </a:r>
            <a:r>
              <a:rPr sz="900" b="1" spc="75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Guide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to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International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Academic </a:t>
            </a: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Standards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9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for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Athletics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Eligibility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b="1" spc="90" dirty="0">
                <a:latin typeface="Calibri"/>
                <a:cs typeface="Calibri"/>
              </a:rPr>
              <a:t>or</a:t>
            </a:r>
            <a:r>
              <a:rPr sz="900" b="1" spc="75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visit</a:t>
            </a:r>
            <a:r>
              <a:rPr sz="900" b="1" spc="75" dirty="0">
                <a:latin typeface="Calibri"/>
                <a:cs typeface="Calibri"/>
              </a:rPr>
              <a:t> the International </a:t>
            </a:r>
            <a:r>
              <a:rPr sz="900" b="1" spc="85" dirty="0">
                <a:latin typeface="Calibri"/>
                <a:cs typeface="Calibri"/>
              </a:rPr>
              <a:t>Student- </a:t>
            </a:r>
            <a:r>
              <a:rPr sz="900" b="1" spc="80" dirty="0">
                <a:latin typeface="Calibri"/>
                <a:cs typeface="Calibri"/>
              </a:rPr>
              <a:t>Athletes</a:t>
            </a:r>
            <a:r>
              <a:rPr sz="900" b="1" spc="75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page</a:t>
            </a:r>
            <a:r>
              <a:rPr sz="900" b="1" spc="75" dirty="0">
                <a:latin typeface="Calibri"/>
                <a:cs typeface="Calibri"/>
              </a:rPr>
              <a:t> </a:t>
            </a:r>
            <a:r>
              <a:rPr sz="900" b="1" spc="85" dirty="0">
                <a:latin typeface="Calibri"/>
                <a:cs typeface="Calibri"/>
              </a:rPr>
              <a:t>at</a:t>
            </a:r>
            <a:r>
              <a:rPr sz="900" b="1" spc="75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ncaa.org/international</a:t>
            </a:r>
            <a:r>
              <a:rPr sz="900" b="1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85" dirty="0">
                <a:latin typeface="Calibri"/>
                <a:cs typeface="Calibri"/>
              </a:rPr>
              <a:t>32</a:t>
            </a:r>
            <a:r>
              <a:rPr sz="800" b="1" spc="180" dirty="0">
                <a:latin typeface="Calibri"/>
                <a:cs typeface="Calibri"/>
              </a:rPr>
              <a:t> 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2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2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901452"/>
            <a:ext cx="7359650" cy="5744210"/>
            <a:chOff x="0" y="3901452"/>
            <a:chExt cx="7359650" cy="5744210"/>
          </a:xfrm>
        </p:grpSpPr>
        <p:sp>
          <p:nvSpPr>
            <p:cNvPr id="4" name="object 4"/>
            <p:cNvSpPr/>
            <p:nvPr/>
          </p:nvSpPr>
          <p:spPr>
            <a:xfrm>
              <a:off x="1714503" y="4968248"/>
              <a:ext cx="5530850" cy="4236720"/>
            </a:xfrm>
            <a:custGeom>
              <a:avLst/>
              <a:gdLst/>
              <a:ahLst/>
              <a:cxnLst/>
              <a:rect l="l" t="t" r="r" b="b"/>
              <a:pathLst>
                <a:path w="5530850" h="4236720">
                  <a:moveTo>
                    <a:pt x="4106278" y="4236707"/>
                  </a:moveTo>
                  <a:lnTo>
                    <a:pt x="0" y="4236707"/>
                  </a:lnTo>
                  <a:lnTo>
                    <a:pt x="1424338" y="0"/>
                  </a:lnTo>
                  <a:lnTo>
                    <a:pt x="5530617" y="0"/>
                  </a:lnTo>
                  <a:lnTo>
                    <a:pt x="4106278" y="4236707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25211" y="5580887"/>
              <a:ext cx="1284605" cy="3624579"/>
            </a:xfrm>
            <a:custGeom>
              <a:avLst/>
              <a:gdLst/>
              <a:ahLst/>
              <a:cxnLst/>
              <a:rect l="l" t="t" r="r" b="b"/>
              <a:pathLst>
                <a:path w="1284604" h="3624579">
                  <a:moveTo>
                    <a:pt x="1284503" y="0"/>
                  </a:moveTo>
                  <a:lnTo>
                    <a:pt x="1206677" y="0"/>
                  </a:lnTo>
                  <a:lnTo>
                    <a:pt x="0" y="3624072"/>
                  </a:lnTo>
                  <a:lnTo>
                    <a:pt x="77825" y="3624072"/>
                  </a:lnTo>
                  <a:lnTo>
                    <a:pt x="1284503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01452"/>
              <a:ext cx="6735140" cy="56967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52180" y="8170855"/>
              <a:ext cx="463550" cy="1430655"/>
            </a:xfrm>
            <a:custGeom>
              <a:avLst/>
              <a:gdLst/>
              <a:ahLst/>
              <a:cxnLst/>
              <a:rect l="l" t="t" r="r" b="b"/>
              <a:pathLst>
                <a:path w="463550" h="1430654">
                  <a:moveTo>
                    <a:pt x="463019" y="0"/>
                  </a:moveTo>
                  <a:lnTo>
                    <a:pt x="0" y="1430344"/>
                  </a:lnTo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73373" y="8554978"/>
              <a:ext cx="342265" cy="1046480"/>
            </a:xfrm>
            <a:custGeom>
              <a:avLst/>
              <a:gdLst/>
              <a:ahLst/>
              <a:cxnLst/>
              <a:rect l="l" t="t" r="r" b="b"/>
              <a:pathLst>
                <a:path w="342265" h="1046479">
                  <a:moveTo>
                    <a:pt x="341825" y="0"/>
                  </a:moveTo>
                  <a:lnTo>
                    <a:pt x="0" y="1046221"/>
                  </a:lnTo>
                </a:path>
              </a:pathLst>
            </a:custGeom>
            <a:ln w="444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96661" y="8932323"/>
              <a:ext cx="219075" cy="669290"/>
            </a:xfrm>
            <a:custGeom>
              <a:avLst/>
              <a:gdLst/>
              <a:ahLst/>
              <a:cxnLst/>
              <a:rect l="l" t="t" r="r" b="b"/>
              <a:pathLst>
                <a:path w="219075" h="669290">
                  <a:moveTo>
                    <a:pt x="218537" y="0"/>
                  </a:moveTo>
                  <a:lnTo>
                    <a:pt x="0" y="668876"/>
                  </a:lnTo>
                </a:path>
              </a:pathLst>
            </a:custGeom>
            <a:ln w="444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44500" y="1060450"/>
            <a:ext cx="3330575" cy="22390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88595">
              <a:lnSpc>
                <a:spcPct val="101800"/>
              </a:lnSpc>
              <a:spcBef>
                <a:spcPts val="80"/>
              </a:spcBef>
            </a:pPr>
            <a:r>
              <a:rPr sz="900" spc="50" dirty="0">
                <a:latin typeface="Calibri"/>
                <a:cs typeface="Calibri"/>
              </a:rPr>
              <a:t>Learning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home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necessarily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same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being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home</a:t>
            </a:r>
            <a:r>
              <a:rPr sz="900" dirty="0">
                <a:latin typeface="Calibri"/>
                <a:cs typeface="Calibri"/>
              </a:rPr>
              <a:t> schooled.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Because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recent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growth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online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virtual</a:t>
            </a:r>
            <a:r>
              <a:rPr sz="900" dirty="0">
                <a:latin typeface="Calibri"/>
                <a:cs typeface="Calibri"/>
              </a:rPr>
              <a:t> education,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able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learn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home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through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online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online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teachers,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which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would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be</a:t>
            </a:r>
            <a:r>
              <a:rPr sz="900" dirty="0">
                <a:latin typeface="Calibri"/>
                <a:cs typeface="Calibri"/>
              </a:rPr>
              <a:t> considered</a:t>
            </a:r>
            <a:r>
              <a:rPr sz="900" spc="4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4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parent-directed</a:t>
            </a:r>
            <a:r>
              <a:rPr sz="900" spc="4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tutor.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spc="70" dirty="0">
                <a:latin typeface="Calibri"/>
                <a:cs typeface="Calibri"/>
              </a:rPr>
              <a:t>Courses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evaluated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home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those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which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 parent</a:t>
            </a:r>
            <a:r>
              <a:rPr sz="900" spc="3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3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parent-directed</a:t>
            </a:r>
            <a:r>
              <a:rPr sz="900" spc="3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tutor:</a:t>
            </a:r>
            <a:endParaRPr sz="900">
              <a:latin typeface="Calibri"/>
              <a:cs typeface="Calibri"/>
            </a:endParaRPr>
          </a:p>
          <a:p>
            <a:pPr marL="190500" marR="596900" indent="-114300">
              <a:lnSpc>
                <a:spcPct val="101800"/>
              </a:lnSpc>
              <a:spcBef>
                <a:spcPts val="45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80" dirty="0">
                <a:latin typeface="Calibri"/>
                <a:cs typeface="Calibri"/>
              </a:rPr>
              <a:t>  </a:t>
            </a:r>
            <a:r>
              <a:rPr sz="900" spc="50" dirty="0">
                <a:latin typeface="Calibri"/>
                <a:cs typeface="Calibri"/>
              </a:rPr>
              <a:t>Plans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delivers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actual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instructional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activities</a:t>
            </a:r>
            <a:r>
              <a:rPr sz="900" spc="55" dirty="0">
                <a:latin typeface="Calibri"/>
                <a:cs typeface="Calibri"/>
              </a:rPr>
              <a:t> such</a:t>
            </a:r>
            <a:r>
              <a:rPr sz="900" spc="30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3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lectures,</a:t>
            </a:r>
            <a:r>
              <a:rPr sz="900" spc="3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discussions,</a:t>
            </a:r>
            <a:r>
              <a:rPr sz="900" spc="3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tutorials,</a:t>
            </a:r>
            <a:r>
              <a:rPr sz="900" spc="30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feedback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assistance.</a:t>
            </a:r>
            <a:endParaRPr sz="900">
              <a:latin typeface="Calibri"/>
              <a:cs typeface="Calibri"/>
            </a:endParaRPr>
          </a:p>
          <a:p>
            <a:pPr marL="190500" marR="18669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1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Determines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student’s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comprehension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material</a:t>
            </a:r>
            <a:r>
              <a:rPr sz="900" dirty="0">
                <a:latin typeface="Calibri"/>
                <a:cs typeface="Calibri"/>
              </a:rPr>
              <a:t> by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grading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evaluating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performance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dirty="0">
                <a:latin typeface="Calibri"/>
                <a:cs typeface="Calibri"/>
              </a:rPr>
              <a:t> achievement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assignments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assessments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dirty="0">
                <a:latin typeface="Calibri"/>
                <a:cs typeface="Calibri"/>
              </a:rPr>
              <a:t> providing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appropriate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re-</a:t>
            </a:r>
            <a:r>
              <a:rPr sz="900" spc="50" dirty="0">
                <a:latin typeface="Calibri"/>
                <a:cs typeface="Calibri"/>
              </a:rPr>
              <a:t>teaching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feedback.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87758" y="1060107"/>
            <a:ext cx="3328670" cy="26028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0500" marR="378460" indent="-11430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17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Determines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overall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achieved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in</a:t>
            </a:r>
            <a:r>
              <a:rPr sz="900" dirty="0">
                <a:latin typeface="Calibri"/>
                <a:cs typeface="Calibri"/>
              </a:rPr>
              <a:t> 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course.</a:t>
            </a:r>
            <a:endParaRPr sz="900">
              <a:latin typeface="Calibri"/>
              <a:cs typeface="Calibri"/>
            </a:endParaRPr>
          </a:p>
          <a:p>
            <a:pPr marL="190500" marR="48387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Places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55" dirty="0">
                <a:latin typeface="Calibri"/>
                <a:cs typeface="Calibri"/>
              </a:rPr>
              <a:t> transcript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report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or </a:t>
            </a:r>
            <a:r>
              <a:rPr sz="900" spc="50" dirty="0">
                <a:latin typeface="Calibri"/>
                <a:cs typeface="Calibri"/>
              </a:rPr>
              <a:t>reports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home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</a:t>
            </a:r>
            <a:r>
              <a:rPr sz="900" dirty="0">
                <a:latin typeface="Calibri"/>
                <a:cs typeface="Calibri"/>
              </a:rPr>
              <a:t> umbrella</a:t>
            </a:r>
            <a:r>
              <a:rPr sz="900" spc="31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program.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How</a:t>
            </a:r>
            <a:r>
              <a:rPr sz="1400" b="1" spc="-4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to</a:t>
            </a:r>
            <a:r>
              <a:rPr sz="1400" b="1" spc="-4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Register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are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home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student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want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play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sports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register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spc="90" dirty="0">
                <a:latin typeface="Calibri"/>
                <a:cs typeface="Calibri"/>
              </a:rPr>
              <a:t> NCAA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Center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same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standards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all</a:t>
            </a:r>
            <a:r>
              <a:rPr sz="900" dirty="0">
                <a:latin typeface="Calibri"/>
                <a:cs typeface="Calibri"/>
              </a:rPr>
              <a:t> other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students.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>
              <a:latin typeface="Calibri"/>
              <a:cs typeface="Calibri"/>
            </a:endParaRPr>
          </a:p>
          <a:p>
            <a:pPr marL="12700" marR="273685">
              <a:lnSpc>
                <a:spcPts val="1100"/>
              </a:lnSpc>
            </a:pPr>
            <a:r>
              <a:rPr sz="900" spc="50" dirty="0">
                <a:latin typeface="Calibri"/>
                <a:cs typeface="Calibri"/>
              </a:rPr>
              <a:t>Once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completed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registration,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visit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ncaa.org/student-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athletes/future/home-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school-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students</a:t>
            </a:r>
            <a:r>
              <a:rPr sz="950" b="1" spc="15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download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Home</a:t>
            </a:r>
            <a:r>
              <a:rPr sz="950" b="1" spc="15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School</a:t>
            </a:r>
            <a:r>
              <a:rPr sz="950" b="1" spc="15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Toolkit</a:t>
            </a:r>
            <a:r>
              <a:rPr sz="900" spc="60" dirty="0">
                <a:latin typeface="Calibri"/>
                <a:cs typeface="Calibri"/>
              </a:rPr>
              <a:t>.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This </a:t>
            </a:r>
            <a:r>
              <a:rPr sz="900" spc="55" dirty="0">
                <a:latin typeface="Calibri"/>
                <a:cs typeface="Calibri"/>
              </a:rPr>
              <a:t>resource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necessary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home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school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resources</a:t>
            </a:r>
            <a:r>
              <a:rPr sz="900" spc="8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00"/>
              </a:spcBef>
            </a:pPr>
            <a:r>
              <a:rPr dirty="0"/>
              <a:t>HOME</a:t>
            </a:r>
            <a:r>
              <a:rPr spc="-75" dirty="0"/>
              <a:t> </a:t>
            </a:r>
            <a:r>
              <a:rPr spc="110" dirty="0"/>
              <a:t>SCHOOL</a:t>
            </a:r>
            <a:r>
              <a:rPr spc="-75" dirty="0"/>
              <a:t> </a:t>
            </a:r>
            <a:r>
              <a:rPr spc="85" dirty="0"/>
              <a:t>STUDENTS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STUDENT-ATHLETE</a:t>
            </a:r>
            <a:r>
              <a:rPr sz="1050" spc="307" baseline="3968" dirty="0">
                <a:solidFill>
                  <a:srgbClr val="6D6E71"/>
                </a:solidFill>
                <a:latin typeface="Calibri"/>
                <a:cs typeface="Calibri"/>
              </a:rPr>
              <a:t>  </a:t>
            </a:r>
            <a:r>
              <a:rPr sz="800" b="1" spc="70" dirty="0">
                <a:latin typeface="Calibri"/>
                <a:cs typeface="Calibri"/>
              </a:rPr>
              <a:t>33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651355"/>
            <a:ext cx="2281555" cy="144843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900" spc="60" dirty="0">
                <a:latin typeface="Calibri"/>
                <a:cs typeface="Calibri"/>
              </a:rPr>
              <a:t>Some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most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common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EIDs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include: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Learning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disabilities.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2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Attention-deficit/hyperactivity</a:t>
            </a:r>
            <a:r>
              <a:rPr sz="900" spc="48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disorder.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Mental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health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disorders.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Medical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conditions.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0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Deaf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hard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hearing.</a:t>
            </a:r>
            <a:endParaRPr sz="9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Autism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spectrum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disorder.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3203435"/>
            <a:ext cx="3221355" cy="8610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documented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EID,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must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same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initial-</a:t>
            </a:r>
            <a:r>
              <a:rPr sz="900" dirty="0">
                <a:latin typeface="Calibri"/>
                <a:cs typeface="Calibri"/>
              </a:rPr>
              <a:t> eligibility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standards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may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provided</a:t>
            </a:r>
            <a:r>
              <a:rPr sz="900" dirty="0">
                <a:latin typeface="Calibri"/>
                <a:cs typeface="Calibri"/>
              </a:rPr>
              <a:t> certain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accommodations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help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meet</a:t>
            </a:r>
            <a:r>
              <a:rPr sz="900" spc="2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those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standards.</a:t>
            </a:r>
            <a:r>
              <a:rPr sz="900" spc="27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For</a:t>
            </a:r>
            <a:r>
              <a:rPr sz="900" dirty="0">
                <a:latin typeface="Calibri"/>
                <a:cs typeface="Calibri"/>
              </a:rPr>
              <a:t> instance,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documented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EID,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may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allowed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classes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designed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for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EIDs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classes </a:t>
            </a:r>
            <a:r>
              <a:rPr sz="900" dirty="0">
                <a:latin typeface="Calibri"/>
                <a:cs typeface="Calibri"/>
              </a:rPr>
              <a:t>appear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list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NCAA-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courses.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4144814"/>
            <a:ext cx="3221990" cy="8343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Submitting</a:t>
            </a:r>
            <a:r>
              <a:rPr sz="1400" b="1" spc="8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Your</a:t>
            </a:r>
            <a:r>
              <a:rPr sz="1400" b="1" spc="8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EID</a:t>
            </a:r>
            <a:r>
              <a:rPr sz="1400" b="1" spc="8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Documentation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EID,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only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alert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NCAA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Center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disability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you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would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like</a:t>
            </a:r>
            <a:r>
              <a:rPr sz="900" dirty="0">
                <a:latin typeface="Calibri"/>
                <a:cs typeface="Calibri"/>
              </a:rPr>
              <a:t> to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additional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core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courses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after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417" y="5095494"/>
            <a:ext cx="3220085" cy="23215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354330">
              <a:lnSpc>
                <a:spcPts val="1100"/>
              </a:lnSpc>
              <a:spcBef>
                <a:spcPts val="12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EID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documentation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Eligibility</a:t>
            </a:r>
            <a:r>
              <a:rPr sz="900" spc="60" dirty="0">
                <a:latin typeface="Calibri"/>
                <a:cs typeface="Calibri"/>
              </a:rPr>
              <a:t> Center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Division</a:t>
            </a:r>
            <a:r>
              <a:rPr sz="950" b="1" spc="16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950" b="1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I</a:t>
            </a:r>
            <a:r>
              <a:rPr sz="950" b="1" spc="12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school:</a:t>
            </a:r>
            <a:endParaRPr sz="900">
              <a:latin typeface="Calibri"/>
              <a:cs typeface="Calibri"/>
            </a:endParaRPr>
          </a:p>
          <a:p>
            <a:pPr marL="190500" marR="5080" indent="-114300">
              <a:lnSpc>
                <a:spcPct val="101800"/>
              </a:lnSpc>
              <a:spcBef>
                <a:spcPts val="40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may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up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three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additional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core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courses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after</a:t>
            </a:r>
            <a:r>
              <a:rPr sz="900" dirty="0">
                <a:latin typeface="Calibri"/>
                <a:cs typeface="Calibri"/>
              </a:rPr>
              <a:t> graduating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enrolling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 Division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204" dirty="0">
                <a:latin typeface="Calibri"/>
                <a:cs typeface="Calibri"/>
              </a:rPr>
              <a:t>—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long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graduate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from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</a:t>
            </a:r>
            <a:r>
              <a:rPr sz="900" dirty="0">
                <a:latin typeface="Calibri"/>
                <a:cs typeface="Calibri"/>
              </a:rPr>
              <a:t> in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eight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consecutive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semesters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after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starting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ninth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grade.</a:t>
            </a:r>
            <a:endParaRPr sz="900">
              <a:latin typeface="Calibri"/>
              <a:cs typeface="Calibri"/>
            </a:endParaRPr>
          </a:p>
          <a:p>
            <a:pPr marL="12700" marR="354330">
              <a:lnSpc>
                <a:spcPts val="1100"/>
              </a:lnSpc>
              <a:spcBef>
                <a:spcPts val="94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EID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documentation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approved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Eligibility</a:t>
            </a:r>
            <a:r>
              <a:rPr sz="900" spc="60" dirty="0">
                <a:latin typeface="Calibri"/>
                <a:cs typeface="Calibri"/>
              </a:rPr>
              <a:t> Center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Division</a:t>
            </a:r>
            <a:r>
              <a:rPr sz="950" b="1" spc="17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II</a:t>
            </a:r>
            <a:r>
              <a:rPr sz="950" b="1" spc="12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school:</a:t>
            </a:r>
            <a:endParaRPr sz="900">
              <a:latin typeface="Calibri"/>
              <a:cs typeface="Calibri"/>
            </a:endParaRPr>
          </a:p>
          <a:p>
            <a:pPr marL="190500" marR="95885" indent="-114300">
              <a:lnSpc>
                <a:spcPct val="101800"/>
              </a:lnSpc>
              <a:spcBef>
                <a:spcPts val="40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3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unlimited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number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core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courses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after </a:t>
            </a:r>
            <a:r>
              <a:rPr sz="900" spc="55" dirty="0">
                <a:latin typeface="Calibri"/>
                <a:cs typeface="Calibri"/>
              </a:rPr>
              <a:t>starting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ninth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grade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enrolling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 Division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school.</a:t>
            </a:r>
            <a:endParaRPr sz="900">
              <a:latin typeface="Calibri"/>
              <a:cs typeface="Calibri"/>
            </a:endParaRPr>
          </a:p>
          <a:p>
            <a:pPr marL="12700" marR="213360">
              <a:lnSpc>
                <a:spcPct val="101800"/>
              </a:lnSpc>
              <a:spcBef>
                <a:spcPts val="900"/>
              </a:spcBef>
            </a:pP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submitted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EID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not </a:t>
            </a:r>
            <a:r>
              <a:rPr sz="900" dirty="0">
                <a:latin typeface="Calibri"/>
                <a:cs typeface="Calibri"/>
              </a:rPr>
              <a:t>released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colleges</a:t>
            </a:r>
            <a:r>
              <a:rPr sz="900" spc="2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unless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student-athlete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makes</a:t>
            </a:r>
            <a:r>
              <a:rPr sz="900" spc="29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spc="50" dirty="0">
                <a:latin typeface="Calibri"/>
                <a:cs typeface="Calibri"/>
              </a:rPr>
              <a:t> specific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written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request.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455" y="7533817"/>
            <a:ext cx="3058160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To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EID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Center,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must </a:t>
            </a:r>
            <a:r>
              <a:rPr sz="900" dirty="0">
                <a:latin typeface="Calibri"/>
                <a:cs typeface="Calibri"/>
              </a:rPr>
              <a:t>submit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following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materials: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" y="7812176"/>
            <a:ext cx="3175000" cy="11938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40665" algn="l"/>
                <a:tab pos="241935" algn="l"/>
              </a:tabLst>
            </a:pPr>
            <a:r>
              <a:rPr sz="950" spc="70" dirty="0">
                <a:latin typeface="Calibri"/>
                <a:cs typeface="Calibri"/>
              </a:rPr>
              <a:t>A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complete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NCAA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EID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9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cover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sheet</a:t>
            </a:r>
            <a:r>
              <a:rPr sz="950" spc="60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  <a:p>
            <a:pPr marL="241300" marR="17780" indent="-229235">
              <a:lnSpc>
                <a:spcPts val="1100"/>
              </a:lnSpc>
              <a:spcBef>
                <a:spcPts val="530"/>
              </a:spcBef>
              <a:buAutoNum type="arabicPeriod"/>
              <a:tabLst>
                <a:tab pos="240665" algn="l"/>
                <a:tab pos="241935" algn="l"/>
              </a:tabLst>
            </a:pPr>
            <a:r>
              <a:rPr sz="950" dirty="0">
                <a:latin typeface="Calibri"/>
                <a:cs typeface="Calibri"/>
              </a:rPr>
              <a:t>Your</a:t>
            </a:r>
            <a:r>
              <a:rPr sz="950" spc="12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NCAA</a:t>
            </a:r>
            <a:r>
              <a:rPr sz="950" spc="12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ID,</a:t>
            </a:r>
            <a:r>
              <a:rPr sz="950" spc="12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high</a:t>
            </a:r>
            <a:r>
              <a:rPr sz="950" spc="12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</a:t>
            </a:r>
            <a:r>
              <a:rPr sz="950" spc="12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graduation</a:t>
            </a:r>
            <a:r>
              <a:rPr sz="950" spc="12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year,</a:t>
            </a:r>
            <a:r>
              <a:rPr sz="950" spc="12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permanent </a:t>
            </a:r>
            <a:r>
              <a:rPr sz="950" dirty="0">
                <a:latin typeface="Calibri"/>
                <a:cs typeface="Calibri"/>
              </a:rPr>
              <a:t>address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phone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number.</a:t>
            </a:r>
            <a:endParaRPr sz="950">
              <a:latin typeface="Calibri"/>
              <a:cs typeface="Calibri"/>
            </a:endParaRPr>
          </a:p>
          <a:p>
            <a:pPr marL="241300" marR="5080" indent="-229235">
              <a:lnSpc>
                <a:spcPts val="1100"/>
              </a:lnSpc>
              <a:spcBef>
                <a:spcPts val="500"/>
              </a:spcBef>
              <a:buAutoNum type="arabicPeriod"/>
              <a:tabLst>
                <a:tab pos="241935" algn="l"/>
              </a:tabLst>
            </a:pPr>
            <a:r>
              <a:rPr sz="950" spc="70" dirty="0">
                <a:latin typeface="Calibri"/>
                <a:cs typeface="Calibri"/>
              </a:rPr>
              <a:t>Current,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signed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documentation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of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your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diagnosis </a:t>
            </a:r>
            <a:r>
              <a:rPr sz="950" dirty="0">
                <a:latin typeface="Calibri"/>
                <a:cs typeface="Calibri"/>
              </a:rPr>
              <a:t>(including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test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data)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and/or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recommendations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from </a:t>
            </a:r>
            <a:r>
              <a:rPr sz="950" spc="50" dirty="0">
                <a:latin typeface="Calibri"/>
                <a:cs typeface="Calibri"/>
              </a:rPr>
              <a:t>the</a:t>
            </a:r>
            <a:r>
              <a:rPr sz="950" spc="114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treating</a:t>
            </a:r>
            <a:r>
              <a:rPr sz="950" spc="1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professional</a:t>
            </a:r>
            <a:r>
              <a:rPr sz="950" spc="12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(e.g.,</a:t>
            </a:r>
            <a:r>
              <a:rPr sz="950" spc="12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medical</a:t>
            </a:r>
            <a:r>
              <a:rPr sz="950" spc="1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doctor, </a:t>
            </a:r>
            <a:r>
              <a:rPr sz="950" spc="50" dirty="0">
                <a:latin typeface="Calibri"/>
                <a:cs typeface="Calibri"/>
              </a:rPr>
              <a:t>clinical</a:t>
            </a:r>
            <a:r>
              <a:rPr sz="950" spc="16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psychologist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or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other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qualified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individual).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78078" y="1715852"/>
            <a:ext cx="3192780" cy="177101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41300" marR="210820" indent="-229235" algn="just">
              <a:lnSpc>
                <a:spcPts val="1100"/>
              </a:lnSpc>
              <a:spcBef>
                <a:spcPts val="170"/>
              </a:spcBef>
              <a:buAutoNum type="arabicPeriod" startAt="4"/>
              <a:tabLst>
                <a:tab pos="241935" algn="l"/>
              </a:tabLst>
            </a:pPr>
            <a:r>
              <a:rPr sz="950" spc="85" dirty="0">
                <a:latin typeface="Calibri"/>
                <a:cs typeface="Calibri"/>
              </a:rPr>
              <a:t>Current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copy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of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your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Individualized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Education </a:t>
            </a:r>
            <a:r>
              <a:rPr sz="950" spc="90" dirty="0">
                <a:latin typeface="Calibri"/>
                <a:cs typeface="Calibri"/>
              </a:rPr>
              <a:t>Program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(IEP)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or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Section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504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Plan.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If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your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high</a:t>
            </a:r>
            <a:endParaRPr sz="950">
              <a:latin typeface="Calibri"/>
              <a:cs typeface="Calibri"/>
            </a:endParaRPr>
          </a:p>
          <a:p>
            <a:pPr marL="241300" marR="5080" algn="just">
              <a:lnSpc>
                <a:spcPts val="1100"/>
              </a:lnSpc>
            </a:pPr>
            <a:r>
              <a:rPr sz="950" spc="70" dirty="0">
                <a:latin typeface="Calibri"/>
                <a:cs typeface="Calibri"/>
              </a:rPr>
              <a:t>school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did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not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provide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an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IEP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or</a:t>
            </a:r>
            <a:r>
              <a:rPr sz="950" spc="105" dirty="0">
                <a:latin typeface="Calibri"/>
                <a:cs typeface="Calibri"/>
              </a:rPr>
              <a:t> 504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Plan,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the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high </a:t>
            </a:r>
            <a:r>
              <a:rPr sz="950" spc="70" dirty="0">
                <a:latin typeface="Calibri"/>
                <a:cs typeface="Calibri"/>
              </a:rPr>
              <a:t>school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must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submit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documentation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describing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the </a:t>
            </a:r>
            <a:r>
              <a:rPr sz="950" spc="50" dirty="0">
                <a:latin typeface="Calibri"/>
                <a:cs typeface="Calibri"/>
              </a:rPr>
              <a:t>available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accommodations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or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an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explanation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35" dirty="0">
                <a:latin typeface="Calibri"/>
                <a:cs typeface="Calibri"/>
              </a:rPr>
              <a:t>of</a:t>
            </a:r>
            <a:endParaRPr sz="950">
              <a:latin typeface="Calibri"/>
              <a:cs typeface="Calibri"/>
            </a:endParaRPr>
          </a:p>
          <a:p>
            <a:pPr marL="241300" algn="just">
              <a:lnSpc>
                <a:spcPts val="1070"/>
              </a:lnSpc>
            </a:pPr>
            <a:r>
              <a:rPr sz="950" spc="75" dirty="0">
                <a:latin typeface="Calibri"/>
                <a:cs typeface="Calibri"/>
              </a:rPr>
              <a:t>why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accommodations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were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not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provided.</a:t>
            </a:r>
            <a:endParaRPr sz="950">
              <a:latin typeface="Calibri"/>
              <a:cs typeface="Calibri"/>
            </a:endParaRPr>
          </a:p>
          <a:p>
            <a:pPr marL="241300" marR="78105" indent="-229235">
              <a:lnSpc>
                <a:spcPts val="1100"/>
              </a:lnSpc>
              <a:spcBef>
                <a:spcPts val="530"/>
              </a:spcBef>
              <a:buAutoNum type="arabicPeriod" startAt="5"/>
              <a:tabLst>
                <a:tab pos="241935" algn="l"/>
              </a:tabLst>
            </a:pPr>
            <a:r>
              <a:rPr sz="950" spc="70" dirty="0">
                <a:latin typeface="Calibri"/>
                <a:cs typeface="Calibri"/>
              </a:rPr>
              <a:t>A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signed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Buckley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Statement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form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allowing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certain </a:t>
            </a:r>
            <a:r>
              <a:rPr sz="950" dirty="0">
                <a:latin typeface="Calibri"/>
                <a:cs typeface="Calibri"/>
              </a:rPr>
              <a:t>individuals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to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review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your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EID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information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and </a:t>
            </a:r>
            <a:r>
              <a:rPr sz="950" spc="70" dirty="0">
                <a:latin typeface="Calibri"/>
                <a:cs typeface="Calibri"/>
              </a:rPr>
              <a:t>speak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on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your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behalf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to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the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NCAA.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A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parent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or </a:t>
            </a:r>
            <a:r>
              <a:rPr sz="950" spc="55" dirty="0">
                <a:latin typeface="Calibri"/>
                <a:cs typeface="Calibri"/>
              </a:rPr>
              <a:t>guardian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who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would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like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to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discuss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your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EID </a:t>
            </a:r>
            <a:r>
              <a:rPr sz="950" spc="60" dirty="0">
                <a:latin typeface="Calibri"/>
                <a:cs typeface="Calibri"/>
              </a:rPr>
              <a:t>request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with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the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105" dirty="0">
                <a:latin typeface="Calibri"/>
                <a:cs typeface="Calibri"/>
              </a:rPr>
              <a:t>NCAA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must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be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listed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on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30" dirty="0">
                <a:latin typeface="Calibri"/>
                <a:cs typeface="Calibri"/>
              </a:rPr>
              <a:t>the </a:t>
            </a:r>
            <a:r>
              <a:rPr sz="950" spc="65" dirty="0">
                <a:latin typeface="Calibri"/>
                <a:cs typeface="Calibri"/>
              </a:rPr>
              <a:t>Buckley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Statement.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8071" y="3582911"/>
            <a:ext cx="3061335" cy="161798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170"/>
              </a:spcBef>
            </a:pPr>
            <a:r>
              <a:rPr sz="950" spc="55" dirty="0">
                <a:latin typeface="Calibri"/>
                <a:cs typeface="Calibri"/>
              </a:rPr>
              <a:t>The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cover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sheet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  <a:hlinkClick r:id="rId5"/>
              </a:rPr>
              <a:t>Buckley</a:t>
            </a:r>
            <a:r>
              <a:rPr sz="950" spc="105" dirty="0">
                <a:latin typeface="Calibri"/>
                <a:cs typeface="Calibri"/>
                <a:hlinkClick r:id="rId5"/>
              </a:rPr>
              <a:t> </a:t>
            </a:r>
            <a:r>
              <a:rPr sz="950" spc="70" dirty="0">
                <a:latin typeface="Calibri"/>
                <a:cs typeface="Calibri"/>
                <a:hlinkClick r:id="rId5"/>
              </a:rPr>
              <a:t>Statement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can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be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found </a:t>
            </a:r>
            <a:r>
              <a:rPr sz="950" spc="65" dirty="0">
                <a:latin typeface="Calibri"/>
                <a:cs typeface="Calibri"/>
              </a:rPr>
              <a:t>at</a:t>
            </a:r>
            <a:r>
              <a:rPr sz="950" spc="70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ncaa.org/student-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athletes/future/education-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impacting-</a:t>
            </a:r>
            <a:r>
              <a:rPr sz="950" b="1" spc="55" dirty="0">
                <a:solidFill>
                  <a:srgbClr val="0074C8"/>
                </a:solidFill>
                <a:latin typeface="Calibri"/>
                <a:cs typeface="Calibri"/>
                <a:hlinkClick r:id="rId6"/>
              </a:rPr>
              <a:t>disabilities</a:t>
            </a:r>
            <a:r>
              <a:rPr sz="950" spc="55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Where</a:t>
            </a:r>
            <a:r>
              <a:rPr sz="1400" b="1" spc="1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to</a:t>
            </a:r>
            <a:r>
              <a:rPr sz="1400" b="1" spc="1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Send</a:t>
            </a:r>
            <a:r>
              <a:rPr sz="1400" b="1" spc="1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Your</a:t>
            </a:r>
            <a:r>
              <a:rPr sz="1400" b="1" spc="1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EID</a:t>
            </a:r>
            <a:r>
              <a:rPr sz="1400" b="1" spc="1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Documents</a:t>
            </a:r>
            <a:endParaRPr sz="1400">
              <a:latin typeface="Calibri"/>
              <a:cs typeface="Calibri"/>
            </a:endParaRPr>
          </a:p>
          <a:p>
            <a:pPr marL="12700" marR="1617980">
              <a:lnSpc>
                <a:spcPts val="1100"/>
              </a:lnSpc>
              <a:spcBef>
                <a:spcPts val="140"/>
              </a:spcBef>
            </a:pPr>
            <a:r>
              <a:rPr sz="950" b="1" spc="135" dirty="0">
                <a:latin typeface="Calibri"/>
                <a:cs typeface="Calibri"/>
              </a:rPr>
              <a:t>NCAA</a:t>
            </a:r>
            <a:r>
              <a:rPr sz="950" b="1" spc="8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Eligibility</a:t>
            </a:r>
            <a:r>
              <a:rPr sz="950" b="1" spc="85" dirty="0">
                <a:latin typeface="Calibri"/>
                <a:cs typeface="Calibri"/>
              </a:rPr>
              <a:t> </a:t>
            </a:r>
            <a:r>
              <a:rPr sz="950" b="1" spc="100" dirty="0">
                <a:latin typeface="Calibri"/>
                <a:cs typeface="Calibri"/>
              </a:rPr>
              <a:t>Center EID</a:t>
            </a:r>
            <a:r>
              <a:rPr sz="950" b="1" spc="70" dirty="0">
                <a:latin typeface="Calibri"/>
                <a:cs typeface="Calibri"/>
              </a:rPr>
              <a:t> </a:t>
            </a:r>
            <a:r>
              <a:rPr sz="950" b="1" spc="95" dirty="0">
                <a:latin typeface="Calibri"/>
                <a:cs typeface="Calibri"/>
              </a:rPr>
              <a:t>Services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1050"/>
              </a:lnSpc>
            </a:pPr>
            <a:r>
              <a:rPr sz="950" b="1" dirty="0">
                <a:latin typeface="Calibri"/>
                <a:cs typeface="Calibri"/>
              </a:rPr>
              <a:t>P.O.</a:t>
            </a:r>
            <a:r>
              <a:rPr sz="950" b="1" spc="165" dirty="0">
                <a:latin typeface="Calibri"/>
                <a:cs typeface="Calibri"/>
              </a:rPr>
              <a:t> </a:t>
            </a:r>
            <a:r>
              <a:rPr sz="950" b="1" spc="90" dirty="0">
                <a:latin typeface="Calibri"/>
                <a:cs typeface="Calibri"/>
              </a:rPr>
              <a:t>Box</a:t>
            </a:r>
            <a:r>
              <a:rPr sz="950" b="1" spc="165" dirty="0">
                <a:latin typeface="Calibri"/>
                <a:cs typeface="Calibri"/>
              </a:rPr>
              <a:t> </a:t>
            </a:r>
            <a:r>
              <a:rPr sz="950" b="1" spc="-20" dirty="0">
                <a:latin typeface="Calibri"/>
                <a:cs typeface="Calibri"/>
              </a:rPr>
              <a:t>7110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1120"/>
              </a:lnSpc>
            </a:pPr>
            <a:r>
              <a:rPr sz="950" b="1" spc="60" dirty="0">
                <a:latin typeface="Calibri"/>
                <a:cs typeface="Calibri"/>
              </a:rPr>
              <a:t>Indianapolis,</a:t>
            </a:r>
            <a:r>
              <a:rPr sz="950" b="1" spc="100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IN</a:t>
            </a:r>
            <a:r>
              <a:rPr sz="950" b="1" spc="105" dirty="0">
                <a:latin typeface="Calibri"/>
                <a:cs typeface="Calibri"/>
              </a:rPr>
              <a:t> </a:t>
            </a:r>
            <a:r>
              <a:rPr sz="950" b="1" spc="114" dirty="0">
                <a:latin typeface="Calibri"/>
                <a:cs typeface="Calibri"/>
              </a:rPr>
              <a:t>46207-</a:t>
            </a:r>
            <a:r>
              <a:rPr sz="950" b="1" spc="-20" dirty="0">
                <a:latin typeface="Calibri"/>
                <a:cs typeface="Calibri"/>
              </a:rPr>
              <a:t>7110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950" b="1" spc="90" dirty="0">
                <a:latin typeface="Calibri"/>
                <a:cs typeface="Calibri"/>
              </a:rPr>
              <a:t>Fax:</a:t>
            </a:r>
            <a:r>
              <a:rPr sz="950" b="1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317-</a:t>
            </a:r>
            <a:r>
              <a:rPr sz="950" spc="105" dirty="0">
                <a:latin typeface="Calibri"/>
                <a:cs typeface="Calibri"/>
              </a:rPr>
              <a:t>968-</a:t>
            </a:r>
            <a:r>
              <a:rPr sz="950" spc="35" dirty="0">
                <a:latin typeface="Calibri"/>
                <a:cs typeface="Calibri"/>
              </a:rPr>
              <a:t>5100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8071" y="5251570"/>
            <a:ext cx="3216275" cy="244348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950" b="1" spc="75" dirty="0">
                <a:latin typeface="Calibri"/>
                <a:cs typeface="Calibri"/>
              </a:rPr>
              <a:t>Email:</a:t>
            </a:r>
            <a:r>
              <a:rPr sz="950" b="1" spc="80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7"/>
              </a:rPr>
              <a:t>ec-processing@ncaa.org</a:t>
            </a:r>
            <a:endParaRPr sz="950">
              <a:latin typeface="Calibri"/>
              <a:cs typeface="Calibri"/>
            </a:endParaRPr>
          </a:p>
          <a:p>
            <a:pPr marL="12700" marR="224790">
              <a:lnSpc>
                <a:spcPts val="1100"/>
              </a:lnSpc>
              <a:spcBef>
                <a:spcPts val="530"/>
              </a:spcBef>
            </a:pPr>
            <a:r>
              <a:rPr sz="950" spc="55" dirty="0">
                <a:latin typeface="Calibri"/>
                <a:cs typeface="Calibri"/>
              </a:rPr>
              <a:t>If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approved,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you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will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be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notified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in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writing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and </a:t>
            </a:r>
            <a:r>
              <a:rPr sz="950" spc="45" dirty="0">
                <a:latin typeface="Calibri"/>
                <a:cs typeface="Calibri"/>
              </a:rPr>
              <a:t>provided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with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additional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information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about</a:t>
            </a:r>
            <a:r>
              <a:rPr sz="950" spc="16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available </a:t>
            </a:r>
            <a:r>
              <a:rPr sz="950" spc="50" dirty="0">
                <a:latin typeface="Calibri"/>
                <a:cs typeface="Calibri"/>
              </a:rPr>
              <a:t>accommodations.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SAT/ACT</a:t>
            </a:r>
            <a:r>
              <a:rPr sz="1400" b="1" spc="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Exam</a:t>
            </a:r>
            <a:r>
              <a:rPr sz="1400" b="1" spc="4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5841F"/>
                </a:solidFill>
                <a:latin typeface="Calibri"/>
                <a:cs typeface="Calibri"/>
              </a:rPr>
              <a:t>with</a:t>
            </a:r>
            <a:r>
              <a:rPr sz="1400" b="1" spc="4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5841F"/>
                </a:solidFill>
                <a:latin typeface="Calibri"/>
                <a:cs typeface="Calibri"/>
              </a:rPr>
              <a:t>Accommodations</a:t>
            </a:r>
            <a:endParaRPr sz="1400">
              <a:latin typeface="Calibri"/>
              <a:cs typeface="Calibri"/>
            </a:endParaRPr>
          </a:p>
          <a:p>
            <a:pPr marL="12700" marR="179705">
              <a:lnSpc>
                <a:spcPct val="1018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documented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EID,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request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SAT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ACT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exam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accommodations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satisfy </a:t>
            </a:r>
            <a:r>
              <a:rPr sz="900" spc="55" dirty="0">
                <a:latin typeface="Calibri"/>
                <a:cs typeface="Calibri"/>
              </a:rPr>
              <a:t>test-</a:t>
            </a:r>
            <a:r>
              <a:rPr sz="900" spc="65" dirty="0">
                <a:latin typeface="Calibri"/>
                <a:cs typeface="Calibri"/>
              </a:rPr>
              <a:t>score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requirements</a:t>
            </a:r>
            <a:r>
              <a:rPr sz="900" spc="30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by:</a:t>
            </a:r>
            <a:endParaRPr sz="900">
              <a:latin typeface="Calibri"/>
              <a:cs typeface="Calibri"/>
            </a:endParaRPr>
          </a:p>
          <a:p>
            <a:pPr marL="190500" marR="262890" indent="-114300">
              <a:lnSpc>
                <a:spcPct val="101800"/>
              </a:lnSpc>
              <a:spcBef>
                <a:spcPts val="45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Registering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accommodations using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directions</a:t>
            </a:r>
            <a:r>
              <a:rPr sz="900" dirty="0">
                <a:latin typeface="Calibri"/>
                <a:cs typeface="Calibri"/>
              </a:rPr>
              <a:t> provided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SAT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ACT.</a:t>
            </a:r>
            <a:endParaRPr sz="900">
              <a:latin typeface="Calibri"/>
              <a:cs typeface="Calibri"/>
            </a:endParaRPr>
          </a:p>
          <a:p>
            <a:pPr marL="190500" marR="5080" indent="-114300">
              <a:lnSpc>
                <a:spcPct val="101800"/>
              </a:lnSpc>
              <a:spcBef>
                <a:spcPts val="50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48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Following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procedures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governed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SAT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ACT.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test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administered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member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</a:t>
            </a:r>
            <a:r>
              <a:rPr sz="900" dirty="0">
                <a:latin typeface="Calibri"/>
                <a:cs typeface="Calibri"/>
              </a:rPr>
              <a:t> athletics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department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any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athletics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department.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8071" y="7798902"/>
            <a:ext cx="3088640" cy="4419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SAT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ACT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exam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accommodations,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you</a:t>
            </a:r>
            <a:r>
              <a:rPr sz="900" spc="55" dirty="0">
                <a:latin typeface="Calibri"/>
                <a:cs typeface="Calibri"/>
              </a:rPr>
              <a:t> may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test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date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than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national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testing </a:t>
            </a:r>
            <a:r>
              <a:rPr sz="900" dirty="0">
                <a:latin typeface="Calibri"/>
                <a:cs typeface="Calibri"/>
              </a:rPr>
              <a:t>date,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still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achieve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test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score.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8071" y="8357600"/>
            <a:ext cx="3098165" cy="583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900" dirty="0">
                <a:latin typeface="Calibri"/>
                <a:cs typeface="Calibri"/>
              </a:rPr>
              <a:t>Your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counselor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help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register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take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</a:t>
            </a:r>
            <a:r>
              <a:rPr sz="900" spc="75" dirty="0">
                <a:latin typeface="Calibri"/>
                <a:cs typeface="Calibri"/>
              </a:rPr>
              <a:t> SAT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ACT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exam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accommodations.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information</a:t>
            </a:r>
            <a:r>
              <a:rPr sz="900" spc="50" dirty="0">
                <a:latin typeface="Calibri"/>
                <a:cs typeface="Calibri"/>
              </a:rPr>
              <a:t> regarding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COVID-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test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scores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be</a:t>
            </a:r>
            <a:r>
              <a:rPr sz="900" dirty="0">
                <a:latin typeface="Calibri"/>
                <a:cs typeface="Calibri"/>
              </a:rPr>
              <a:t> found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8"/>
              </a:rPr>
              <a:t>on.ncaa.com/COVID19_Fall2022</a:t>
            </a:r>
            <a:r>
              <a:rPr sz="900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4500" y="1024191"/>
            <a:ext cx="63633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For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academic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eligibility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purposes,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the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NCAA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defines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education-</a:t>
            </a:r>
            <a:r>
              <a:rPr sz="1100" spc="60" dirty="0">
                <a:latin typeface="Calibri"/>
                <a:cs typeface="Calibri"/>
              </a:rPr>
              <a:t>impacting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disability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as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current </a:t>
            </a:r>
            <a:r>
              <a:rPr sz="1100" spc="55" dirty="0">
                <a:latin typeface="Calibri"/>
                <a:cs typeface="Calibri"/>
              </a:rPr>
              <a:t>impairment</a:t>
            </a:r>
            <a:r>
              <a:rPr sz="1100" spc="65" dirty="0">
                <a:latin typeface="Calibri"/>
                <a:cs typeface="Calibri"/>
              </a:rPr>
              <a:t> that </a:t>
            </a:r>
            <a:r>
              <a:rPr sz="1100" spc="75" dirty="0">
                <a:latin typeface="Calibri"/>
                <a:cs typeface="Calibri"/>
              </a:rPr>
              <a:t>has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substantial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educational</a:t>
            </a:r>
            <a:r>
              <a:rPr sz="1100" spc="65" dirty="0">
                <a:latin typeface="Calibri"/>
                <a:cs typeface="Calibri"/>
              </a:rPr>
              <a:t> impact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student’s</a:t>
            </a:r>
            <a:r>
              <a:rPr sz="1100" spc="65" dirty="0">
                <a:latin typeface="Calibri"/>
                <a:cs typeface="Calibri"/>
              </a:rPr>
              <a:t> academic performance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 </a:t>
            </a:r>
            <a:r>
              <a:rPr sz="1100" spc="55" dirty="0">
                <a:latin typeface="Calibri"/>
                <a:cs typeface="Calibri"/>
              </a:rPr>
              <a:t>requires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accommodation.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00"/>
              </a:spcBef>
            </a:pPr>
            <a:r>
              <a:rPr dirty="0"/>
              <a:t>EDUCATION-IMPACTING</a:t>
            </a:r>
            <a:r>
              <a:rPr spc="640" dirty="0"/>
              <a:t> </a:t>
            </a:r>
            <a:r>
              <a:rPr spc="90" dirty="0"/>
              <a:t>DISABILITIES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105" dirty="0">
                <a:latin typeface="Calibri"/>
                <a:cs typeface="Calibri"/>
              </a:rPr>
              <a:t>34</a:t>
            </a:r>
            <a:r>
              <a:rPr sz="800" b="1" spc="160" dirty="0">
                <a:latin typeface="Calibri"/>
                <a:cs typeface="Calibri"/>
              </a:rPr>
              <a:t> 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017269"/>
            <a:ext cx="3364229" cy="8326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146685">
              <a:lnSpc>
                <a:spcPct val="104200"/>
              </a:lnSpc>
              <a:spcBef>
                <a:spcPts val="60"/>
              </a:spcBef>
            </a:pPr>
            <a:r>
              <a:rPr sz="800" b="1" spc="80" dirty="0">
                <a:latin typeface="Calibri"/>
                <a:cs typeface="Calibri"/>
              </a:rPr>
              <a:t>Celebratory</a:t>
            </a:r>
            <a:r>
              <a:rPr sz="800" b="1" spc="60" dirty="0">
                <a:latin typeface="Calibri"/>
                <a:cs typeface="Calibri"/>
              </a:rPr>
              <a:t> </a:t>
            </a:r>
            <a:r>
              <a:rPr sz="800" b="1" spc="75" dirty="0">
                <a:latin typeface="Calibri"/>
                <a:cs typeface="Calibri"/>
              </a:rPr>
              <a:t>standardized</a:t>
            </a:r>
            <a:r>
              <a:rPr sz="800" b="1" spc="65" dirty="0">
                <a:latin typeface="Calibri"/>
                <a:cs typeface="Calibri"/>
              </a:rPr>
              <a:t> </a:t>
            </a:r>
            <a:r>
              <a:rPr sz="800" b="1" spc="75" dirty="0">
                <a:latin typeface="Calibri"/>
                <a:cs typeface="Calibri"/>
              </a:rPr>
              <a:t>signing</a:t>
            </a:r>
            <a:r>
              <a:rPr sz="800" b="1" spc="60" dirty="0">
                <a:latin typeface="Calibri"/>
                <a:cs typeface="Calibri"/>
              </a:rPr>
              <a:t> </a:t>
            </a:r>
            <a:r>
              <a:rPr sz="800" b="1" spc="80" dirty="0">
                <a:latin typeface="Calibri"/>
                <a:cs typeface="Calibri"/>
              </a:rPr>
              <a:t>form</a:t>
            </a:r>
            <a:r>
              <a:rPr sz="800" b="1" spc="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</a:t>
            </a:r>
            <a:r>
              <a:rPr sz="800" i="1" dirty="0">
                <a:latin typeface="Calibri"/>
                <a:cs typeface="Calibri"/>
              </a:rPr>
              <a:t>a</a:t>
            </a:r>
            <a:r>
              <a:rPr sz="800" i="1" spc="6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form</a:t>
            </a:r>
            <a:r>
              <a:rPr sz="800" i="1" spc="6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used</a:t>
            </a:r>
            <a:r>
              <a:rPr sz="800" i="1" spc="6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by</a:t>
            </a:r>
            <a:r>
              <a:rPr sz="800" i="1" spc="6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Division</a:t>
            </a:r>
            <a:r>
              <a:rPr sz="800" i="1" spc="65" dirty="0">
                <a:latin typeface="Calibri"/>
                <a:cs typeface="Calibri"/>
              </a:rPr>
              <a:t> </a:t>
            </a:r>
            <a:r>
              <a:rPr sz="800" i="1" spc="-25" dirty="0">
                <a:latin typeface="Calibri"/>
                <a:cs typeface="Calibri"/>
              </a:rPr>
              <a:t>III</a:t>
            </a:r>
            <a:r>
              <a:rPr sz="800" i="1" spc="50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schools</a:t>
            </a:r>
            <a:r>
              <a:rPr sz="800" dirty="0">
                <a:latin typeface="Calibri"/>
                <a:cs typeface="Calibri"/>
              </a:rPr>
              <a:t>)</a:t>
            </a:r>
            <a:r>
              <a:rPr sz="800" b="1" dirty="0">
                <a:latin typeface="Calibri"/>
                <a:cs typeface="Calibri"/>
              </a:rPr>
              <a:t>:</a:t>
            </a:r>
            <a:r>
              <a:rPr sz="800" b="1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This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form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standard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NCAA-provided,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nonbinding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athletics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celebratory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signing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form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after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college-bound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student-athlete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has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been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accepted</a:t>
            </a:r>
            <a:r>
              <a:rPr sz="800" spc="1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enrollment</a:t>
            </a:r>
            <a:r>
              <a:rPr sz="800" spc="1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1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III</a:t>
            </a:r>
            <a:r>
              <a:rPr sz="800" spc="10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school.</a:t>
            </a:r>
            <a:endParaRPr sz="800">
              <a:latin typeface="Calibri"/>
              <a:cs typeface="Calibri"/>
            </a:endParaRPr>
          </a:p>
          <a:p>
            <a:pPr marL="12700" marR="14604">
              <a:lnSpc>
                <a:spcPct val="104200"/>
              </a:lnSpc>
              <a:spcBef>
                <a:spcPts val="445"/>
              </a:spcBef>
            </a:pPr>
            <a:r>
              <a:rPr sz="800" b="1" spc="85" dirty="0">
                <a:latin typeface="Calibri"/>
                <a:cs typeface="Calibri"/>
              </a:rPr>
              <a:t>Contact:</a:t>
            </a:r>
            <a:r>
              <a:rPr sz="800" b="1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contact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happens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coach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says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more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than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“Hello”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face-</a:t>
            </a:r>
            <a:r>
              <a:rPr sz="800" spc="50" dirty="0">
                <a:latin typeface="Calibri"/>
                <a:cs typeface="Calibri"/>
              </a:rPr>
              <a:t>to-face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meeting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members </a:t>
            </a:r>
            <a:r>
              <a:rPr sz="800" spc="50" dirty="0">
                <a:latin typeface="Calibri"/>
                <a:cs typeface="Calibri"/>
              </a:rPr>
              <a:t>off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college’s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campus.</a:t>
            </a:r>
            <a:endParaRPr sz="800">
              <a:latin typeface="Calibri"/>
              <a:cs typeface="Calibri"/>
            </a:endParaRPr>
          </a:p>
          <a:p>
            <a:pPr marL="12700" marR="97155">
              <a:lnSpc>
                <a:spcPct val="104200"/>
              </a:lnSpc>
              <a:spcBef>
                <a:spcPts val="450"/>
              </a:spcBef>
            </a:pPr>
            <a:r>
              <a:rPr sz="800" b="1" spc="95" dirty="0">
                <a:latin typeface="Calibri"/>
                <a:cs typeface="Calibri"/>
              </a:rPr>
              <a:t>Contact</a:t>
            </a:r>
            <a:r>
              <a:rPr sz="800" b="1" spc="8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period:</a:t>
            </a:r>
            <a:r>
              <a:rPr sz="800" b="1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contact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period,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coach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have</a:t>
            </a:r>
            <a:r>
              <a:rPr sz="800" spc="55" dirty="0">
                <a:latin typeface="Calibri"/>
                <a:cs typeface="Calibri"/>
              </a:rPr>
              <a:t> face-</a:t>
            </a:r>
            <a:r>
              <a:rPr sz="800" spc="50" dirty="0">
                <a:latin typeface="Calibri"/>
                <a:cs typeface="Calibri"/>
              </a:rPr>
              <a:t>to-face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contact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members,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watch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you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compete,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high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call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write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family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members.</a:t>
            </a:r>
            <a:endParaRPr sz="800">
              <a:latin typeface="Calibri"/>
              <a:cs typeface="Calibri"/>
            </a:endParaRPr>
          </a:p>
          <a:p>
            <a:pPr marL="12700" marR="98425">
              <a:lnSpc>
                <a:spcPct val="104200"/>
              </a:lnSpc>
              <a:spcBef>
                <a:spcPts val="450"/>
              </a:spcBef>
            </a:pPr>
            <a:r>
              <a:rPr sz="800" b="1" spc="70" dirty="0">
                <a:latin typeface="Calibri"/>
                <a:cs typeface="Calibri"/>
              </a:rPr>
              <a:t>Dead</a:t>
            </a:r>
            <a:r>
              <a:rPr sz="800" b="1" spc="7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period:</a:t>
            </a:r>
            <a:r>
              <a:rPr sz="800" b="1" spc="1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coach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have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face-</a:t>
            </a:r>
            <a:r>
              <a:rPr sz="800" spc="50" dirty="0">
                <a:latin typeface="Calibri"/>
                <a:cs typeface="Calibri"/>
              </a:rPr>
              <a:t>to-face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contact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members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off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campus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any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dead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period.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coach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call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write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your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members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this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time.</a:t>
            </a:r>
            <a:endParaRPr sz="800">
              <a:latin typeface="Calibri"/>
              <a:cs typeface="Calibri"/>
            </a:endParaRPr>
          </a:p>
          <a:p>
            <a:pPr marL="12700" marR="36195">
              <a:lnSpc>
                <a:spcPct val="104200"/>
              </a:lnSpc>
              <a:spcBef>
                <a:spcPts val="450"/>
              </a:spcBef>
            </a:pPr>
            <a:r>
              <a:rPr sz="800" b="1" spc="60" dirty="0">
                <a:latin typeface="Calibri"/>
                <a:cs typeface="Calibri"/>
              </a:rPr>
              <a:t>Evaluation:</a:t>
            </a:r>
            <a:r>
              <a:rPr sz="800" b="1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evaluation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happens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when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coach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observes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you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practicing</a:t>
            </a:r>
            <a:r>
              <a:rPr sz="800" spc="3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3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competing.</a:t>
            </a:r>
            <a:endParaRPr sz="800">
              <a:latin typeface="Calibri"/>
              <a:cs typeface="Calibri"/>
            </a:endParaRPr>
          </a:p>
          <a:p>
            <a:pPr marL="12700" marR="8255">
              <a:lnSpc>
                <a:spcPct val="104200"/>
              </a:lnSpc>
              <a:spcBef>
                <a:spcPts val="450"/>
              </a:spcBef>
            </a:pPr>
            <a:r>
              <a:rPr sz="800" b="1" spc="65" dirty="0">
                <a:latin typeface="Calibri"/>
                <a:cs typeface="Calibri"/>
              </a:rPr>
              <a:t>Evaluation</a:t>
            </a:r>
            <a:r>
              <a:rPr sz="800" b="1" spc="114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period:</a:t>
            </a:r>
            <a:r>
              <a:rPr sz="800" b="1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evaluation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period,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coach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may</a:t>
            </a:r>
            <a:r>
              <a:rPr sz="800" spc="50" dirty="0">
                <a:latin typeface="Calibri"/>
                <a:cs typeface="Calibri"/>
              </a:rPr>
              <a:t> watch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compete,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high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call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write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members.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However,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coach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have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face-</a:t>
            </a:r>
            <a:r>
              <a:rPr sz="800" spc="30" dirty="0">
                <a:latin typeface="Calibri"/>
                <a:cs typeface="Calibri"/>
              </a:rPr>
              <a:t>to- </a:t>
            </a:r>
            <a:r>
              <a:rPr sz="800" spc="50" dirty="0">
                <a:latin typeface="Calibri"/>
                <a:cs typeface="Calibri"/>
              </a:rPr>
              <a:t>face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contact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members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off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college’s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campus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2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evaluation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period.</a:t>
            </a:r>
            <a:endParaRPr sz="800">
              <a:latin typeface="Calibri"/>
              <a:cs typeface="Calibri"/>
            </a:endParaRPr>
          </a:p>
          <a:p>
            <a:pPr marL="12700" marR="82550">
              <a:lnSpc>
                <a:spcPct val="104200"/>
              </a:lnSpc>
              <a:spcBef>
                <a:spcPts val="450"/>
              </a:spcBef>
            </a:pPr>
            <a:r>
              <a:rPr sz="800" b="1" spc="65" dirty="0">
                <a:latin typeface="Calibri"/>
                <a:cs typeface="Calibri"/>
              </a:rPr>
              <a:t>Financial</a:t>
            </a:r>
            <a:r>
              <a:rPr sz="800" b="1" spc="75" dirty="0">
                <a:latin typeface="Calibri"/>
                <a:cs typeface="Calibri"/>
              </a:rPr>
              <a:t> </a:t>
            </a:r>
            <a:r>
              <a:rPr sz="800" b="1" spc="55" dirty="0">
                <a:latin typeface="Calibri"/>
                <a:cs typeface="Calibri"/>
              </a:rPr>
              <a:t>aid</a:t>
            </a:r>
            <a:r>
              <a:rPr sz="800" b="1" spc="7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(scholarship):</a:t>
            </a:r>
            <a:r>
              <a:rPr sz="800" b="1" spc="1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money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receive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from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college</a:t>
            </a:r>
            <a:r>
              <a:rPr sz="800" spc="500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another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source,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such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outside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loans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grants.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Financial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aid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may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based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athletics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ability,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financial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need,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scholarships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academic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achievement.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4200"/>
              </a:lnSpc>
              <a:spcBef>
                <a:spcPts val="450"/>
              </a:spcBef>
            </a:pPr>
            <a:r>
              <a:rPr sz="800" b="1" spc="70" dirty="0">
                <a:latin typeface="Calibri"/>
                <a:cs typeface="Calibri"/>
              </a:rPr>
              <a:t>Five-</a:t>
            </a:r>
            <a:r>
              <a:rPr sz="800" b="1" spc="80" dirty="0">
                <a:latin typeface="Calibri"/>
                <a:cs typeface="Calibri"/>
              </a:rPr>
              <a:t>year clock:</a:t>
            </a:r>
            <a:r>
              <a:rPr sz="800" b="1" spc="1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1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school,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have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five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calendar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years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which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four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seasons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competition.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five-year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clock</a:t>
            </a:r>
            <a:r>
              <a:rPr sz="800" spc="50" dirty="0">
                <a:latin typeface="Calibri"/>
                <a:cs typeface="Calibri"/>
              </a:rPr>
              <a:t> starts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when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enroll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as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full-time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college.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Thereafter,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clock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continues,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even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spend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academic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year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residence</a:t>
            </a:r>
            <a:endParaRPr sz="800">
              <a:latin typeface="Calibri"/>
              <a:cs typeface="Calibri"/>
            </a:endParaRPr>
          </a:p>
          <a:p>
            <a:pPr marL="12700" marR="176530">
              <a:lnSpc>
                <a:spcPct val="104200"/>
              </a:lnSpc>
            </a:pPr>
            <a:r>
              <a:rPr sz="800" spc="50" dirty="0">
                <a:latin typeface="Calibri"/>
                <a:cs typeface="Calibri"/>
              </a:rPr>
              <a:t>as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result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transferring,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decide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redshirt,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do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attend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attend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part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career.</a:t>
            </a:r>
            <a:endParaRPr sz="800">
              <a:latin typeface="Calibri"/>
              <a:cs typeface="Calibri"/>
            </a:endParaRPr>
          </a:p>
          <a:p>
            <a:pPr marL="12700" marR="27940">
              <a:lnSpc>
                <a:spcPct val="104200"/>
              </a:lnSpc>
              <a:spcBef>
                <a:spcPts val="445"/>
              </a:spcBef>
            </a:pPr>
            <a:r>
              <a:rPr sz="800" b="1" spc="55" dirty="0">
                <a:latin typeface="Calibri"/>
                <a:cs typeface="Calibri"/>
              </a:rPr>
              <a:t>Full-</a:t>
            </a:r>
            <a:r>
              <a:rPr sz="800" b="1" spc="70" dirty="0">
                <a:latin typeface="Calibri"/>
                <a:cs typeface="Calibri"/>
              </a:rPr>
              <a:t>time</a:t>
            </a:r>
            <a:r>
              <a:rPr sz="800" b="1" spc="165" dirty="0">
                <a:latin typeface="Calibri"/>
                <a:cs typeface="Calibri"/>
              </a:rPr>
              <a:t> </a:t>
            </a:r>
            <a:r>
              <a:rPr sz="800" b="1" spc="70" dirty="0">
                <a:latin typeface="Calibri"/>
                <a:cs typeface="Calibri"/>
              </a:rPr>
              <a:t>student:</a:t>
            </a:r>
            <a:r>
              <a:rPr sz="800" b="1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Each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determines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what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full-time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status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means.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Typically,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full-time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enrolled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least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12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credit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hours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term,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but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some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schools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define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full-time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as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someone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who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takes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fewer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than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-50" dirty="0">
                <a:latin typeface="Calibri"/>
                <a:cs typeface="Calibri"/>
              </a:rPr>
              <a:t>12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credit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hours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term.</a:t>
            </a:r>
            <a:endParaRPr sz="800">
              <a:latin typeface="Calibri"/>
              <a:cs typeface="Calibri"/>
            </a:endParaRPr>
          </a:p>
          <a:p>
            <a:pPr marL="12700" marR="189230">
              <a:lnSpc>
                <a:spcPct val="104200"/>
              </a:lnSpc>
              <a:spcBef>
                <a:spcPts val="450"/>
              </a:spcBef>
            </a:pPr>
            <a:r>
              <a:rPr sz="800" b="1" spc="60" dirty="0">
                <a:latin typeface="Calibri"/>
                <a:cs typeface="Calibri"/>
              </a:rPr>
              <a:t>Institutional</a:t>
            </a:r>
            <a:r>
              <a:rPr sz="800" b="1" spc="120" dirty="0">
                <a:latin typeface="Calibri"/>
                <a:cs typeface="Calibri"/>
              </a:rPr>
              <a:t> </a:t>
            </a:r>
            <a:r>
              <a:rPr sz="800" b="1" spc="75" dirty="0">
                <a:latin typeface="Calibri"/>
                <a:cs typeface="Calibri"/>
              </a:rPr>
              <a:t>request</a:t>
            </a:r>
            <a:r>
              <a:rPr sz="800" b="1" spc="120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list:</a:t>
            </a:r>
            <a:r>
              <a:rPr sz="800" b="1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institutional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request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list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(IRL)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list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college-bound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student-athletes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who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NCAA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and/or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II</a:t>
            </a:r>
            <a:endParaRPr sz="800">
              <a:latin typeface="Calibri"/>
              <a:cs typeface="Calibri"/>
            </a:endParaRPr>
          </a:p>
          <a:p>
            <a:pPr marL="12700" marR="60325">
              <a:lnSpc>
                <a:spcPct val="104200"/>
              </a:lnSpc>
            </a:pPr>
            <a:r>
              <a:rPr sz="800" dirty="0">
                <a:latin typeface="Calibri"/>
                <a:cs typeface="Calibri"/>
              </a:rPr>
              <a:t>school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interested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recruiting.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action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adding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college-</a:t>
            </a:r>
            <a:r>
              <a:rPr sz="800" spc="-10" dirty="0">
                <a:latin typeface="Calibri"/>
                <a:cs typeface="Calibri"/>
              </a:rPr>
              <a:t>bound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student-athlete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IRL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informs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NCAA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Eligibility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Center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the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school’s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interest</a:t>
            </a:r>
            <a:r>
              <a:rPr sz="800" spc="2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having</a:t>
            </a:r>
            <a:r>
              <a:rPr sz="800" spc="2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academic</a:t>
            </a:r>
            <a:r>
              <a:rPr sz="800" spc="2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2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amateurism</a:t>
            </a:r>
            <a:r>
              <a:rPr sz="800" spc="28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certification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decision</a:t>
            </a:r>
            <a:r>
              <a:rPr sz="800" spc="3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3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3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student-</a:t>
            </a:r>
            <a:r>
              <a:rPr sz="800" spc="-10" dirty="0">
                <a:latin typeface="Calibri"/>
                <a:cs typeface="Calibri"/>
              </a:rPr>
              <a:t>athlete.</a:t>
            </a:r>
            <a:endParaRPr sz="800">
              <a:latin typeface="Calibri"/>
              <a:cs typeface="Calibri"/>
            </a:endParaRPr>
          </a:p>
          <a:p>
            <a:pPr marL="12700" marR="161925">
              <a:lnSpc>
                <a:spcPct val="104200"/>
              </a:lnSpc>
              <a:spcBef>
                <a:spcPts val="450"/>
              </a:spcBef>
            </a:pPr>
            <a:r>
              <a:rPr sz="800" b="1" spc="60" dirty="0">
                <a:latin typeface="Calibri"/>
                <a:cs typeface="Calibri"/>
              </a:rPr>
              <a:t>International</a:t>
            </a:r>
            <a:r>
              <a:rPr sz="800" b="1" spc="150" dirty="0">
                <a:latin typeface="Calibri"/>
                <a:cs typeface="Calibri"/>
              </a:rPr>
              <a:t> </a:t>
            </a:r>
            <a:r>
              <a:rPr sz="800" b="1" spc="70" dirty="0">
                <a:latin typeface="Calibri"/>
                <a:cs typeface="Calibri"/>
              </a:rPr>
              <a:t>student:</a:t>
            </a:r>
            <a:r>
              <a:rPr sz="800" b="1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international</a:t>
            </a:r>
            <a:r>
              <a:rPr sz="800" spc="229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229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229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who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enrolled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secondary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outside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United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States,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U.S.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territories</a:t>
            </a:r>
            <a:r>
              <a:rPr sz="800" spc="3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3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Canada</a:t>
            </a:r>
            <a:r>
              <a:rPr sz="800" spc="3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(except</a:t>
            </a:r>
            <a:r>
              <a:rPr sz="800" spc="3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Quebec).</a:t>
            </a:r>
            <a:endParaRPr sz="800">
              <a:latin typeface="Calibri"/>
              <a:cs typeface="Calibri"/>
            </a:endParaRPr>
          </a:p>
          <a:p>
            <a:pPr marL="12700" marR="27305" algn="just">
              <a:lnSpc>
                <a:spcPct val="104200"/>
              </a:lnSpc>
              <a:spcBef>
                <a:spcPts val="450"/>
              </a:spcBef>
            </a:pPr>
            <a:r>
              <a:rPr sz="800" b="1" spc="65" dirty="0">
                <a:latin typeface="Calibri"/>
                <a:cs typeface="Calibri"/>
              </a:rPr>
              <a:t>Official</a:t>
            </a:r>
            <a:r>
              <a:rPr sz="800" b="1" spc="125" dirty="0">
                <a:latin typeface="Calibri"/>
                <a:cs typeface="Calibri"/>
              </a:rPr>
              <a:t> </a:t>
            </a:r>
            <a:r>
              <a:rPr sz="800" b="1" spc="70" dirty="0">
                <a:latin typeface="Calibri"/>
                <a:cs typeface="Calibri"/>
              </a:rPr>
              <a:t>commitment:</a:t>
            </a:r>
            <a:r>
              <a:rPr sz="800" b="1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When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officially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commit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attend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Division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school,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sign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b="1" spc="6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National</a:t>
            </a:r>
            <a:r>
              <a:rPr sz="800" b="1" spc="14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9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Letter</a:t>
            </a:r>
            <a:r>
              <a:rPr sz="800" b="1" spc="14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6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of</a:t>
            </a:r>
            <a:r>
              <a:rPr sz="800" b="1" spc="14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5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Intent</a:t>
            </a:r>
            <a:r>
              <a:rPr sz="800" spc="55" dirty="0">
                <a:latin typeface="Calibri"/>
                <a:cs typeface="Calibri"/>
              </a:rPr>
              <a:t>,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agreeing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attend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one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academic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year.</a:t>
            </a:r>
            <a:endParaRPr sz="800">
              <a:latin typeface="Calibri"/>
              <a:cs typeface="Calibri"/>
            </a:endParaRPr>
          </a:p>
          <a:p>
            <a:pPr marL="12700" marR="103505">
              <a:lnSpc>
                <a:spcPct val="104200"/>
              </a:lnSpc>
              <a:spcBef>
                <a:spcPts val="450"/>
              </a:spcBef>
            </a:pPr>
            <a:r>
              <a:rPr sz="800" b="1" spc="80" dirty="0">
                <a:latin typeface="Calibri"/>
                <a:cs typeface="Calibri"/>
              </a:rPr>
              <a:t>Official</a:t>
            </a:r>
            <a:r>
              <a:rPr sz="800" b="1" spc="195" dirty="0">
                <a:latin typeface="Calibri"/>
                <a:cs typeface="Calibri"/>
              </a:rPr>
              <a:t> </a:t>
            </a:r>
            <a:r>
              <a:rPr sz="800" b="1" spc="75" dirty="0">
                <a:latin typeface="Calibri"/>
                <a:cs typeface="Calibri"/>
              </a:rPr>
              <a:t>visit:</a:t>
            </a:r>
            <a:r>
              <a:rPr sz="800" b="1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official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visit,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can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pay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for </a:t>
            </a:r>
            <a:r>
              <a:rPr sz="800" dirty="0">
                <a:latin typeface="Calibri"/>
                <a:cs typeface="Calibri"/>
              </a:rPr>
              <a:t>transportation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from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(and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up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two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family</a:t>
            </a:r>
            <a:r>
              <a:rPr sz="800" spc="45" dirty="0">
                <a:latin typeface="Calibri"/>
                <a:cs typeface="Calibri"/>
              </a:rPr>
              <a:t> members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basketball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85" dirty="0">
                <a:latin typeface="Calibri"/>
                <a:cs typeface="Calibri"/>
              </a:rPr>
              <a:t>FBS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football),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lodging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meals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(Division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allows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up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three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meals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day)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up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to</a:t>
            </a:r>
            <a:r>
              <a:rPr sz="800" spc="500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four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members,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well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reasonable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entertainment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expenses,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including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five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tickets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home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sports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event.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Before</a:t>
            </a:r>
            <a:endParaRPr sz="800">
              <a:latin typeface="Calibri"/>
              <a:cs typeface="Calibri"/>
            </a:endParaRPr>
          </a:p>
          <a:p>
            <a:pPr marL="12700" marR="81280">
              <a:lnSpc>
                <a:spcPct val="104200"/>
              </a:lnSpc>
            </a:pPr>
            <a:r>
              <a:rPr sz="800" dirty="0">
                <a:latin typeface="Calibri"/>
                <a:cs typeface="Calibri"/>
              </a:rPr>
              <a:t>a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invite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official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visit,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will</a:t>
            </a:r>
            <a:r>
              <a:rPr sz="800" spc="500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have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provide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copy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high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transcript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register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Certification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account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b="1" spc="6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Eligibility</a:t>
            </a:r>
            <a:r>
              <a:rPr sz="800" b="1" spc="1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80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Center</a:t>
            </a:r>
            <a:r>
              <a:rPr sz="800" spc="70" dirty="0">
                <a:latin typeface="Calibri"/>
                <a:cs typeface="Calibri"/>
              </a:rPr>
              <a:t>.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I,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make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official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recruiting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shutdown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dead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period.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II,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make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official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229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dead</a:t>
            </a:r>
            <a:r>
              <a:rPr sz="800" spc="229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period.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45534" y="1016660"/>
            <a:ext cx="3376929" cy="8027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65" dirty="0">
                <a:latin typeface="Calibri"/>
                <a:cs typeface="Calibri"/>
              </a:rPr>
              <a:t>Quiet</a:t>
            </a:r>
            <a:r>
              <a:rPr sz="800" b="1" spc="10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period:</a:t>
            </a:r>
            <a:r>
              <a:rPr sz="800" b="1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this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time,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coach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have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any</a:t>
            </a:r>
            <a:endParaRPr sz="800">
              <a:latin typeface="Calibri"/>
              <a:cs typeface="Calibri"/>
            </a:endParaRPr>
          </a:p>
          <a:p>
            <a:pPr marL="12700" marR="40005">
              <a:lnSpc>
                <a:spcPct val="104200"/>
              </a:lnSpc>
            </a:pPr>
            <a:r>
              <a:rPr sz="800" dirty="0">
                <a:latin typeface="Calibri"/>
                <a:cs typeface="Calibri"/>
              </a:rPr>
              <a:t>in-person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contact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members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college’s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campus.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coach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watch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high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school</a:t>
            </a:r>
            <a:r>
              <a:rPr sz="800" spc="500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this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period.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members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college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campus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this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time.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coach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call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write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family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members</a:t>
            </a:r>
            <a:r>
              <a:rPr sz="800" spc="229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2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this</a:t>
            </a:r>
            <a:r>
              <a:rPr sz="800" spc="23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time.</a:t>
            </a:r>
            <a:endParaRPr sz="800">
              <a:latin typeface="Calibri"/>
              <a:cs typeface="Calibri"/>
            </a:endParaRPr>
          </a:p>
          <a:p>
            <a:pPr marL="12700" marR="229870">
              <a:lnSpc>
                <a:spcPct val="104200"/>
              </a:lnSpc>
              <a:spcBef>
                <a:spcPts val="445"/>
              </a:spcBef>
            </a:pPr>
            <a:r>
              <a:rPr sz="800" b="1" spc="70" dirty="0">
                <a:latin typeface="Calibri"/>
                <a:cs typeface="Calibri"/>
              </a:rPr>
              <a:t>Recruited:</a:t>
            </a:r>
            <a:r>
              <a:rPr sz="800" b="1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coach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contacts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campus,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pays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your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expenses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campus,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(in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Divisions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II)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issues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20" dirty="0">
                <a:latin typeface="Calibri"/>
                <a:cs typeface="Calibri"/>
              </a:rPr>
              <a:t> </a:t>
            </a:r>
            <a:r>
              <a:rPr sz="800" spc="-50" dirty="0">
                <a:latin typeface="Calibri"/>
                <a:cs typeface="Calibri"/>
              </a:rPr>
              <a:t>a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b="1" spc="6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National</a:t>
            </a:r>
            <a:r>
              <a:rPr sz="800" b="1" spc="13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9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Letter</a:t>
            </a:r>
            <a:r>
              <a:rPr sz="800" b="1" spc="13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6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of</a:t>
            </a:r>
            <a:r>
              <a:rPr sz="800" b="1" spc="14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6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Intent</a:t>
            </a:r>
            <a:r>
              <a:rPr sz="800" b="1" spc="110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written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offer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financial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aid,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are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considered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recruited.</a:t>
            </a:r>
            <a:endParaRPr sz="800">
              <a:latin typeface="Calibri"/>
              <a:cs typeface="Calibri"/>
            </a:endParaRPr>
          </a:p>
          <a:p>
            <a:pPr marL="12700" marR="15875">
              <a:lnSpc>
                <a:spcPct val="104200"/>
              </a:lnSpc>
              <a:spcBef>
                <a:spcPts val="450"/>
              </a:spcBef>
            </a:pPr>
            <a:r>
              <a:rPr sz="800" b="1" spc="75" dirty="0">
                <a:latin typeface="Calibri"/>
                <a:cs typeface="Calibri"/>
              </a:rPr>
              <a:t>Recruiting</a:t>
            </a:r>
            <a:r>
              <a:rPr sz="800" b="1" spc="110" dirty="0">
                <a:latin typeface="Calibri"/>
                <a:cs typeface="Calibri"/>
              </a:rPr>
              <a:t> </a:t>
            </a:r>
            <a:r>
              <a:rPr sz="800" b="1" spc="70" dirty="0">
                <a:latin typeface="Calibri"/>
                <a:cs typeface="Calibri"/>
              </a:rPr>
              <a:t>calendar:</a:t>
            </a:r>
            <a:r>
              <a:rPr sz="800" b="1" spc="11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NCAA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schools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limit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recruiting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certain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periods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year.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Recruiting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calendars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promote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well-being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of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college-bound</a:t>
            </a:r>
            <a:r>
              <a:rPr sz="800" spc="3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student-athletes</a:t>
            </a:r>
            <a:r>
              <a:rPr sz="800" spc="3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3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ensure</a:t>
            </a:r>
            <a:r>
              <a:rPr sz="800" spc="3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fairness</a:t>
            </a:r>
            <a:r>
              <a:rPr sz="800" spc="3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among</a:t>
            </a:r>
            <a:r>
              <a:rPr sz="800" spc="35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schools</a:t>
            </a:r>
            <a:r>
              <a:rPr sz="800" spc="35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by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defining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certain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periods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year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which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recruiting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2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may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occur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particular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sport.</a:t>
            </a:r>
            <a:endParaRPr sz="800">
              <a:latin typeface="Calibri"/>
              <a:cs typeface="Calibri"/>
            </a:endParaRPr>
          </a:p>
          <a:p>
            <a:pPr marL="12700" marR="43180">
              <a:lnSpc>
                <a:spcPct val="104200"/>
              </a:lnSpc>
              <a:spcBef>
                <a:spcPts val="450"/>
              </a:spcBef>
            </a:pPr>
            <a:r>
              <a:rPr sz="800" b="1" spc="75" dirty="0">
                <a:latin typeface="Calibri"/>
                <a:cs typeface="Calibri"/>
              </a:rPr>
              <a:t>Recruiting</a:t>
            </a:r>
            <a:r>
              <a:rPr sz="800" b="1" spc="120" dirty="0">
                <a:latin typeface="Calibri"/>
                <a:cs typeface="Calibri"/>
              </a:rPr>
              <a:t> </a:t>
            </a:r>
            <a:r>
              <a:rPr sz="800" b="1" spc="70" dirty="0">
                <a:latin typeface="Calibri"/>
                <a:cs typeface="Calibri"/>
              </a:rPr>
              <a:t>shutdown:</a:t>
            </a:r>
            <a:r>
              <a:rPr sz="800" b="1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recruiting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shutdown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when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forms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recruiting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(e.g.,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contacts,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evaluations,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official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6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Division</a:t>
            </a:r>
            <a:endParaRPr sz="800">
              <a:latin typeface="Calibri"/>
              <a:cs typeface="Calibri"/>
            </a:endParaRPr>
          </a:p>
          <a:p>
            <a:pPr marL="12700" marR="195580">
              <a:lnSpc>
                <a:spcPct val="104200"/>
              </a:lnSpc>
            </a:pPr>
            <a:r>
              <a:rPr sz="800" dirty="0">
                <a:latin typeface="Calibri"/>
                <a:cs typeface="Calibri"/>
              </a:rPr>
              <a:t>I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unofficial</a:t>
            </a:r>
            <a:r>
              <a:rPr sz="800" spc="3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visits,</a:t>
            </a:r>
            <a:r>
              <a:rPr sz="800" spc="3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correspondence,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3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making</a:t>
            </a:r>
            <a:r>
              <a:rPr sz="800" spc="3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30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receiving</a:t>
            </a:r>
            <a:r>
              <a:rPr sz="800" spc="3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telephone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calls)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permissible.</a:t>
            </a:r>
            <a:endParaRPr sz="800">
              <a:latin typeface="Calibri"/>
              <a:cs typeface="Calibri"/>
            </a:endParaRPr>
          </a:p>
          <a:p>
            <a:pPr marL="12700" marR="140335">
              <a:lnSpc>
                <a:spcPct val="104200"/>
              </a:lnSpc>
              <a:spcBef>
                <a:spcPts val="450"/>
              </a:spcBef>
            </a:pPr>
            <a:r>
              <a:rPr sz="800" b="1" spc="80" dirty="0">
                <a:latin typeface="Calibri"/>
                <a:cs typeface="Calibri"/>
              </a:rPr>
              <a:t>Season</a:t>
            </a:r>
            <a:r>
              <a:rPr sz="800" b="1" spc="8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of</a:t>
            </a:r>
            <a:r>
              <a:rPr sz="800" b="1" spc="85" dirty="0">
                <a:latin typeface="Calibri"/>
                <a:cs typeface="Calibri"/>
              </a:rPr>
              <a:t> </a:t>
            </a:r>
            <a:r>
              <a:rPr sz="800" b="1" spc="60" dirty="0">
                <a:latin typeface="Calibri"/>
                <a:cs typeface="Calibri"/>
              </a:rPr>
              <a:t>competition:</a:t>
            </a:r>
            <a:r>
              <a:rPr sz="800" b="1" spc="11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Generally,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NCAA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rules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say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competition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season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-210" dirty="0">
                <a:latin typeface="Calibri"/>
                <a:cs typeface="Calibri"/>
              </a:rPr>
              <a:t>—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regardless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amount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-210" dirty="0">
                <a:latin typeface="Calibri"/>
                <a:cs typeface="Calibri"/>
              </a:rPr>
              <a:t>—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counts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having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played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season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sport.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season,</a:t>
            </a:r>
            <a:r>
              <a:rPr sz="800" spc="50" dirty="0">
                <a:latin typeface="Calibri"/>
                <a:cs typeface="Calibri"/>
              </a:rPr>
              <a:t> regardless</a:t>
            </a:r>
            <a:r>
              <a:rPr sz="800" spc="1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how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long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played,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it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counts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having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played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spc="25" dirty="0">
                <a:latin typeface="Calibri"/>
                <a:cs typeface="Calibri"/>
              </a:rPr>
              <a:t>for</a:t>
            </a:r>
            <a:endParaRPr sz="800">
              <a:latin typeface="Calibri"/>
              <a:cs typeface="Calibri"/>
            </a:endParaRPr>
          </a:p>
          <a:p>
            <a:pPr marL="12700" marR="142875">
              <a:lnSpc>
                <a:spcPct val="104200"/>
              </a:lnSpc>
            </a:pPr>
            <a:r>
              <a:rPr sz="800" dirty="0">
                <a:latin typeface="Calibri"/>
                <a:cs typeface="Calibri"/>
              </a:rPr>
              <a:t>an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entire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season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sport.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season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starts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when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spend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one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second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competition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field,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court,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gym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track.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III,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also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use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season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practice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after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the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spc="50" dirty="0">
                <a:latin typeface="Calibri"/>
                <a:cs typeface="Calibri"/>
              </a:rPr>
              <a:t>first</a:t>
            </a:r>
            <a:r>
              <a:rPr sz="800" spc="7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contest.</a:t>
            </a:r>
            <a:endParaRPr sz="800">
              <a:latin typeface="Calibri"/>
              <a:cs typeface="Calibri"/>
            </a:endParaRPr>
          </a:p>
          <a:p>
            <a:pPr marL="12700" marR="102235">
              <a:lnSpc>
                <a:spcPct val="104200"/>
              </a:lnSpc>
              <a:spcBef>
                <a:spcPts val="450"/>
              </a:spcBef>
            </a:pPr>
            <a:r>
              <a:rPr sz="800" b="1" spc="60" dirty="0">
                <a:latin typeface="Calibri"/>
                <a:cs typeface="Calibri"/>
              </a:rPr>
              <a:t>Ten-</a:t>
            </a:r>
            <a:r>
              <a:rPr sz="800" b="1" spc="70" dirty="0">
                <a:latin typeface="Calibri"/>
                <a:cs typeface="Calibri"/>
              </a:rPr>
              <a:t>semester/15-quarter</a:t>
            </a:r>
            <a:r>
              <a:rPr sz="800" b="1" spc="75" dirty="0">
                <a:latin typeface="Calibri"/>
                <a:cs typeface="Calibri"/>
              </a:rPr>
              <a:t> </a:t>
            </a:r>
            <a:r>
              <a:rPr sz="800" b="1" spc="80" dirty="0">
                <a:latin typeface="Calibri"/>
                <a:cs typeface="Calibri"/>
              </a:rPr>
              <a:t>clock:</a:t>
            </a:r>
            <a:r>
              <a:rPr sz="800" b="1" spc="1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III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school,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have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first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10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semesters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15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quarters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which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you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enrolled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full-time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complete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four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seasons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of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competition.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use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semester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quarter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attend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class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full-time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enrolled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part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compete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the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school.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do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use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term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only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attend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part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no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competition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enrolled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term.</a:t>
            </a:r>
            <a:endParaRPr sz="800">
              <a:latin typeface="Calibri"/>
              <a:cs typeface="Calibri"/>
            </a:endParaRPr>
          </a:p>
          <a:p>
            <a:pPr marL="12700" marR="31115">
              <a:lnSpc>
                <a:spcPct val="104200"/>
              </a:lnSpc>
              <a:spcBef>
                <a:spcPts val="450"/>
              </a:spcBef>
            </a:pPr>
            <a:r>
              <a:rPr sz="800" b="1" spc="85" dirty="0">
                <a:latin typeface="Calibri"/>
                <a:cs typeface="Calibri"/>
              </a:rPr>
              <a:t>Two-</a:t>
            </a:r>
            <a:r>
              <a:rPr sz="800" b="1" spc="80" dirty="0">
                <a:latin typeface="Calibri"/>
                <a:cs typeface="Calibri"/>
              </a:rPr>
              <a:t>year</a:t>
            </a:r>
            <a:r>
              <a:rPr sz="800" b="1" spc="125" dirty="0">
                <a:latin typeface="Calibri"/>
                <a:cs typeface="Calibri"/>
              </a:rPr>
              <a:t> </a:t>
            </a:r>
            <a:r>
              <a:rPr sz="800" b="1" spc="65" dirty="0">
                <a:latin typeface="Calibri"/>
                <a:cs typeface="Calibri"/>
              </a:rPr>
              <a:t>college:</a:t>
            </a:r>
            <a:r>
              <a:rPr sz="800" b="1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from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which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students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can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earn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an</a:t>
            </a:r>
            <a:r>
              <a:rPr sz="800" spc="50" dirty="0">
                <a:latin typeface="Calibri"/>
                <a:cs typeface="Calibri"/>
              </a:rPr>
              <a:t> Associate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Arts,</a:t>
            </a:r>
            <a:r>
              <a:rPr sz="800" spc="1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Associate</a:t>
            </a:r>
            <a:r>
              <a:rPr sz="800" spc="1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Science</a:t>
            </a:r>
            <a:r>
              <a:rPr sz="800" spc="1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3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Associate</a:t>
            </a:r>
            <a:r>
              <a:rPr sz="800" spc="1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Applied</a:t>
            </a:r>
            <a:r>
              <a:rPr sz="800" spc="1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Science </a:t>
            </a:r>
            <a:r>
              <a:rPr sz="800" dirty="0">
                <a:latin typeface="Calibri"/>
                <a:cs typeface="Calibri"/>
              </a:rPr>
              <a:t>within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two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years.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Some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people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call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these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schools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community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junior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colleges.</a:t>
            </a:r>
            <a:endParaRPr sz="800">
              <a:latin typeface="Calibri"/>
              <a:cs typeface="Calibri"/>
            </a:endParaRPr>
          </a:p>
          <a:p>
            <a:pPr marL="12700" marR="16510">
              <a:lnSpc>
                <a:spcPct val="104200"/>
              </a:lnSpc>
              <a:spcBef>
                <a:spcPts val="445"/>
              </a:spcBef>
            </a:pPr>
            <a:r>
              <a:rPr sz="800" b="1" spc="60" dirty="0">
                <a:latin typeface="Calibri"/>
                <a:cs typeface="Calibri"/>
              </a:rPr>
              <a:t>Unofficial</a:t>
            </a:r>
            <a:r>
              <a:rPr sz="800" b="1" spc="75" dirty="0">
                <a:latin typeface="Calibri"/>
                <a:cs typeface="Calibri"/>
              </a:rPr>
              <a:t> </a:t>
            </a:r>
            <a:r>
              <a:rPr sz="800" b="1" spc="65" dirty="0">
                <a:latin typeface="Calibri"/>
                <a:cs typeface="Calibri"/>
              </a:rPr>
              <a:t>visit:</a:t>
            </a:r>
            <a:r>
              <a:rPr sz="800" b="1" spc="3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Any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members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college</a:t>
            </a:r>
            <a:r>
              <a:rPr sz="800" spc="50" dirty="0">
                <a:latin typeface="Calibri"/>
                <a:cs typeface="Calibri"/>
              </a:rPr>
              <a:t> campus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paid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your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family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members.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only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expense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you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receive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from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three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complimentary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admissions</a:t>
            </a:r>
            <a:r>
              <a:rPr sz="800" spc="25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60" dirty="0">
                <a:latin typeface="Calibri"/>
                <a:cs typeface="Calibri"/>
              </a:rPr>
              <a:t> </a:t>
            </a:r>
            <a:r>
              <a:rPr sz="800" spc="-50" dirty="0">
                <a:latin typeface="Calibri"/>
                <a:cs typeface="Calibri"/>
              </a:rPr>
              <a:t>a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home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athletics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contest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meal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off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campus,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or</a:t>
            </a:r>
            <a:r>
              <a:rPr sz="800" spc="500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five</a:t>
            </a:r>
            <a:r>
              <a:rPr sz="800" spc="27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complimentary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admissions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home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athletics</a:t>
            </a:r>
            <a:r>
              <a:rPr sz="800" spc="27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contest.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make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many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unofficial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visits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like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after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first </a:t>
            </a:r>
            <a:r>
              <a:rPr sz="800" dirty="0">
                <a:latin typeface="Calibri"/>
                <a:cs typeface="Calibri"/>
              </a:rPr>
              <a:t>permissible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date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each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sport.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only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time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cannot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talk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spc="-50" dirty="0">
                <a:latin typeface="Calibri"/>
                <a:cs typeface="Calibri"/>
              </a:rPr>
              <a:t>a</a:t>
            </a:r>
            <a:r>
              <a:rPr sz="800" spc="50" dirty="0">
                <a:latin typeface="Calibri"/>
                <a:cs typeface="Calibri"/>
              </a:rPr>
              <a:t> coach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unofficial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dead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period.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I,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it</a:t>
            </a:r>
            <a:endParaRPr sz="800">
              <a:latin typeface="Calibri"/>
              <a:cs typeface="Calibri"/>
            </a:endParaRPr>
          </a:p>
          <a:p>
            <a:pPr marL="12700" marR="35560">
              <a:lnSpc>
                <a:spcPct val="104200"/>
              </a:lnSpc>
            </a:pPr>
            <a:r>
              <a:rPr sz="800" dirty="0">
                <a:latin typeface="Calibri"/>
                <a:cs typeface="Calibri"/>
              </a:rPr>
              <a:t>is</a:t>
            </a:r>
            <a:r>
              <a:rPr sz="800" spc="2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permissible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make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official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recruiting</a:t>
            </a:r>
            <a:r>
              <a:rPr sz="800" spc="24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shutdown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dead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period.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II,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make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unofficial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visit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during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dead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period.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Division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III,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receive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on-</a:t>
            </a:r>
            <a:r>
              <a:rPr sz="800" spc="50" dirty="0">
                <a:latin typeface="Calibri"/>
                <a:cs typeface="Calibri"/>
              </a:rPr>
              <a:t> campus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meal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well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as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admission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home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athletics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event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you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3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those</a:t>
            </a:r>
            <a:r>
              <a:rPr sz="800" spc="3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accompanying</a:t>
            </a:r>
            <a:r>
              <a:rPr sz="800" spc="32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you.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4200"/>
              </a:lnSpc>
              <a:spcBef>
                <a:spcPts val="450"/>
              </a:spcBef>
            </a:pPr>
            <a:r>
              <a:rPr sz="800" b="1" spc="65" dirty="0">
                <a:latin typeface="Calibri"/>
                <a:cs typeface="Calibri"/>
              </a:rPr>
              <a:t>Verbal</a:t>
            </a:r>
            <a:r>
              <a:rPr sz="800" b="1" spc="130" dirty="0">
                <a:latin typeface="Calibri"/>
                <a:cs typeface="Calibri"/>
              </a:rPr>
              <a:t> </a:t>
            </a:r>
            <a:r>
              <a:rPr sz="800" b="1" spc="70" dirty="0">
                <a:latin typeface="Calibri"/>
                <a:cs typeface="Calibri"/>
              </a:rPr>
              <a:t>commitment:</a:t>
            </a:r>
            <a:r>
              <a:rPr sz="800" b="1" spc="1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verbal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commitment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happens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when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204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verbally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agree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play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sports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for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college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before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sign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eligible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sign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b="1" spc="6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National</a:t>
            </a:r>
            <a:r>
              <a:rPr sz="800" b="1" spc="15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9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Letter</a:t>
            </a:r>
            <a:r>
              <a:rPr sz="800" b="1" spc="15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60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of</a:t>
            </a:r>
            <a:r>
              <a:rPr sz="800" b="1" spc="14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b="1" spc="55" dirty="0">
                <a:solidFill>
                  <a:srgbClr val="0074C8"/>
                </a:solidFill>
                <a:latin typeface="Calibri"/>
                <a:cs typeface="Calibri"/>
                <a:hlinkClick r:id="rId2"/>
              </a:rPr>
              <a:t>Intent</a:t>
            </a:r>
            <a:r>
              <a:rPr sz="800" spc="55" dirty="0">
                <a:latin typeface="Calibri"/>
                <a:cs typeface="Calibri"/>
              </a:rPr>
              <a:t>.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commitment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binding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you</a:t>
            </a:r>
            <a:r>
              <a:rPr sz="800" spc="14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school.</a:t>
            </a:r>
            <a:endParaRPr sz="800">
              <a:latin typeface="Calibri"/>
              <a:cs typeface="Calibri"/>
            </a:endParaRPr>
          </a:p>
          <a:p>
            <a:pPr marL="12700" marR="332740">
              <a:lnSpc>
                <a:spcPct val="104200"/>
              </a:lnSpc>
              <a:spcBef>
                <a:spcPts val="450"/>
              </a:spcBef>
            </a:pPr>
            <a:r>
              <a:rPr sz="800" b="1" spc="65" dirty="0">
                <a:latin typeface="Calibri"/>
                <a:cs typeface="Calibri"/>
              </a:rPr>
              <a:t>Walk-on:</a:t>
            </a:r>
            <a:r>
              <a:rPr sz="800" b="1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Someone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who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typically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recruited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</a:t>
            </a:r>
            <a:r>
              <a:rPr sz="800" spc="22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to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participate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sports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does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receive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scholarship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from</a:t>
            </a:r>
            <a:r>
              <a:rPr sz="800" spc="21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the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school,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but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who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becomes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member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one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6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school’s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athletics</a:t>
            </a:r>
            <a:r>
              <a:rPr sz="800" spc="45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teams.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00"/>
              </a:spcBef>
            </a:pPr>
            <a:r>
              <a:rPr dirty="0"/>
              <a:t>IMPORTANT</a:t>
            </a:r>
            <a:r>
              <a:rPr spc="-55" dirty="0"/>
              <a:t> </a:t>
            </a:r>
            <a:r>
              <a:rPr spc="75" dirty="0"/>
              <a:t>RECRUITING</a:t>
            </a:r>
            <a:r>
              <a:rPr spc="-55" dirty="0"/>
              <a:t> </a:t>
            </a:r>
            <a:r>
              <a:rPr spc="45" dirty="0"/>
              <a:t>TERMS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5600" y="9682073"/>
            <a:ext cx="2580640" cy="128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25"/>
              </a:lnSpc>
            </a:pPr>
            <a:r>
              <a:rPr sz="800" b="1" spc="105" dirty="0">
                <a:latin typeface="Calibri"/>
                <a:cs typeface="Calibri"/>
              </a:rPr>
              <a:t>38</a:t>
            </a:r>
            <a:r>
              <a:rPr sz="800" b="1" spc="495" dirty="0">
                <a:latin typeface="Calibri"/>
                <a:cs typeface="Calibri"/>
              </a:rPr>
              <a:t> 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82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89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400" cy="10058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5964758"/>
              <a:ext cx="7772400" cy="4093845"/>
            </a:xfrm>
            <a:custGeom>
              <a:avLst/>
              <a:gdLst/>
              <a:ahLst/>
              <a:cxnLst/>
              <a:rect l="l" t="t" r="r" b="b"/>
              <a:pathLst>
                <a:path w="7772400" h="4093845">
                  <a:moveTo>
                    <a:pt x="0" y="4093641"/>
                  </a:moveTo>
                  <a:lnTo>
                    <a:pt x="7772400" y="4093641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40936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14713" y="4237549"/>
            <a:ext cx="3286760" cy="1277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200" b="1" spc="355" dirty="0">
                <a:solidFill>
                  <a:srgbClr val="FFFFFF"/>
                </a:solidFill>
                <a:latin typeface="Calibri"/>
                <a:cs typeface="Calibri"/>
              </a:rPr>
              <a:t>HALF</a:t>
            </a:r>
            <a:r>
              <a:rPr sz="82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200" b="1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5296" y="5083026"/>
            <a:ext cx="3233420" cy="10579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750" b="1" spc="114" dirty="0">
                <a:solidFill>
                  <a:srgbClr val="FFFFFF"/>
                </a:solidFill>
                <a:latin typeface="Calibri"/>
                <a:cs typeface="Calibri"/>
              </a:rPr>
              <a:t>MILLION</a:t>
            </a:r>
            <a:endParaRPr sz="6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4271" y="5664154"/>
            <a:ext cx="467487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250" b="1" spc="204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endParaRPr sz="8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3269" y="6440848"/>
            <a:ext cx="4679950" cy="1277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200" b="1" spc="335" dirty="0">
                <a:solidFill>
                  <a:srgbClr val="FFFFFF"/>
                </a:solidFill>
                <a:latin typeface="Calibri"/>
                <a:cs typeface="Calibri"/>
              </a:rPr>
              <a:t>ATHLETES</a:t>
            </a:r>
            <a:endParaRPr sz="8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65652" y="7385451"/>
            <a:ext cx="3188335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spc="7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42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spc="110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r>
              <a:rPr sz="42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spc="160" dirty="0">
                <a:solidFill>
                  <a:srgbClr val="FFFFFF"/>
                </a:solidFill>
                <a:latin typeface="Calibri"/>
                <a:cs typeface="Calibri"/>
              </a:rPr>
              <a:t>SPORTS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887481" y="-124538"/>
            <a:ext cx="3939540" cy="20250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100" spc="515" dirty="0">
                <a:solidFill>
                  <a:srgbClr val="FFFFFF"/>
                </a:solidFill>
              </a:rPr>
              <a:t>LET’S</a:t>
            </a:r>
            <a:endParaRPr sz="13100"/>
          </a:p>
        </p:txBody>
      </p:sp>
      <p:sp>
        <p:nvSpPr>
          <p:cNvPr id="12" name="object 12"/>
          <p:cNvSpPr txBox="1"/>
          <p:nvPr/>
        </p:nvSpPr>
        <p:spPr>
          <a:xfrm>
            <a:off x="2012441" y="1065075"/>
            <a:ext cx="3689350" cy="20250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100" b="1" spc="540" dirty="0">
                <a:solidFill>
                  <a:srgbClr val="FFFFFF"/>
                </a:solidFill>
                <a:latin typeface="Calibri"/>
                <a:cs typeface="Calibri"/>
              </a:rPr>
              <a:t>PL</a:t>
            </a:r>
            <a:r>
              <a:rPr sz="13100" b="1" spc="-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100" b="1" spc="46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31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29927" y="-29927"/>
            <a:ext cx="7804784" cy="10090785"/>
            <a:chOff x="-29927" y="-29927"/>
            <a:chExt cx="7804784" cy="10090785"/>
          </a:xfrm>
        </p:grpSpPr>
        <p:sp>
          <p:nvSpPr>
            <p:cNvPr id="14" name="object 14">
              <a:hlinkClick r:id="rId3"/>
            </p:cNvPr>
            <p:cNvSpPr/>
            <p:nvPr/>
          </p:nvSpPr>
          <p:spPr>
            <a:xfrm>
              <a:off x="2502687" y="9106699"/>
              <a:ext cx="443230" cy="241935"/>
            </a:xfrm>
            <a:custGeom>
              <a:avLst/>
              <a:gdLst/>
              <a:ahLst/>
              <a:cxnLst/>
              <a:rect l="l" t="t" r="r" b="b"/>
              <a:pathLst>
                <a:path w="443230" h="241934">
                  <a:moveTo>
                    <a:pt x="152882" y="12"/>
                  </a:moveTo>
                  <a:lnTo>
                    <a:pt x="0" y="12"/>
                  </a:lnTo>
                  <a:lnTo>
                    <a:pt x="0" y="19062"/>
                  </a:lnTo>
                  <a:lnTo>
                    <a:pt x="0" y="107962"/>
                  </a:lnTo>
                  <a:lnTo>
                    <a:pt x="0" y="127012"/>
                  </a:lnTo>
                  <a:lnTo>
                    <a:pt x="0" y="222262"/>
                  </a:lnTo>
                  <a:lnTo>
                    <a:pt x="0" y="241312"/>
                  </a:lnTo>
                  <a:lnTo>
                    <a:pt x="152882" y="241312"/>
                  </a:lnTo>
                  <a:lnTo>
                    <a:pt x="152882" y="222262"/>
                  </a:lnTo>
                  <a:lnTo>
                    <a:pt x="20599" y="222262"/>
                  </a:lnTo>
                  <a:lnTo>
                    <a:pt x="20599" y="127012"/>
                  </a:lnTo>
                  <a:lnTo>
                    <a:pt x="150355" y="127012"/>
                  </a:lnTo>
                  <a:lnTo>
                    <a:pt x="150355" y="107962"/>
                  </a:lnTo>
                  <a:lnTo>
                    <a:pt x="20599" y="107962"/>
                  </a:lnTo>
                  <a:lnTo>
                    <a:pt x="20599" y="19062"/>
                  </a:lnTo>
                  <a:lnTo>
                    <a:pt x="152882" y="19062"/>
                  </a:lnTo>
                  <a:lnTo>
                    <a:pt x="152882" y="12"/>
                  </a:lnTo>
                  <a:close/>
                </a:path>
                <a:path w="443230" h="241934">
                  <a:moveTo>
                    <a:pt x="359232" y="222262"/>
                  </a:moveTo>
                  <a:lnTo>
                    <a:pt x="242493" y="222262"/>
                  </a:lnTo>
                  <a:lnTo>
                    <a:pt x="242493" y="12"/>
                  </a:lnTo>
                  <a:lnTo>
                    <a:pt x="221894" y="12"/>
                  </a:lnTo>
                  <a:lnTo>
                    <a:pt x="221894" y="222262"/>
                  </a:lnTo>
                  <a:lnTo>
                    <a:pt x="221894" y="241312"/>
                  </a:lnTo>
                  <a:lnTo>
                    <a:pt x="359232" y="241312"/>
                  </a:lnTo>
                  <a:lnTo>
                    <a:pt x="359232" y="222262"/>
                  </a:lnTo>
                  <a:close/>
                </a:path>
                <a:path w="443230" h="241934">
                  <a:moveTo>
                    <a:pt x="442722" y="0"/>
                  </a:moveTo>
                  <a:lnTo>
                    <a:pt x="422122" y="0"/>
                  </a:lnTo>
                  <a:lnTo>
                    <a:pt x="422122" y="241071"/>
                  </a:lnTo>
                  <a:lnTo>
                    <a:pt x="442722" y="241071"/>
                  </a:lnTo>
                  <a:lnTo>
                    <a:pt x="442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4440" y="9102727"/>
              <a:ext cx="213588" cy="2497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298507" y="9106700"/>
              <a:ext cx="20955" cy="241300"/>
            </a:xfrm>
            <a:custGeom>
              <a:avLst/>
              <a:gdLst/>
              <a:ahLst/>
              <a:cxnLst/>
              <a:rect l="l" t="t" r="r" b="b"/>
              <a:pathLst>
                <a:path w="20954" h="241300">
                  <a:moveTo>
                    <a:pt x="20599" y="0"/>
                  </a:moveTo>
                  <a:lnTo>
                    <a:pt x="0" y="0"/>
                  </a:lnTo>
                  <a:lnTo>
                    <a:pt x="0" y="241071"/>
                  </a:lnTo>
                  <a:lnTo>
                    <a:pt x="20599" y="241071"/>
                  </a:lnTo>
                  <a:lnTo>
                    <a:pt x="20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>
              <a:hlinkClick r:id="rId3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7169" y="9106700"/>
              <a:ext cx="170230" cy="241071"/>
            </a:xfrm>
            <a:prstGeom prst="rect">
              <a:avLst/>
            </a:prstGeom>
          </p:spPr>
        </p:pic>
        <p:sp>
          <p:nvSpPr>
            <p:cNvPr id="18" name="object 18">
              <a:hlinkClick r:id="rId3"/>
            </p:cNvPr>
            <p:cNvSpPr/>
            <p:nvPr/>
          </p:nvSpPr>
          <p:spPr>
            <a:xfrm>
              <a:off x="3637140" y="9106458"/>
              <a:ext cx="558800" cy="241935"/>
            </a:xfrm>
            <a:custGeom>
              <a:avLst/>
              <a:gdLst/>
              <a:ahLst/>
              <a:cxnLst/>
              <a:rect l="l" t="t" r="r" b="b"/>
              <a:pathLst>
                <a:path w="558800" h="241934">
                  <a:moveTo>
                    <a:pt x="20599" y="241"/>
                  </a:moveTo>
                  <a:lnTo>
                    <a:pt x="0" y="241"/>
                  </a:lnTo>
                  <a:lnTo>
                    <a:pt x="0" y="241312"/>
                  </a:lnTo>
                  <a:lnTo>
                    <a:pt x="20599" y="241312"/>
                  </a:lnTo>
                  <a:lnTo>
                    <a:pt x="20599" y="241"/>
                  </a:lnTo>
                  <a:close/>
                </a:path>
                <a:path w="558800" h="241934">
                  <a:moveTo>
                    <a:pt x="236004" y="222504"/>
                  </a:moveTo>
                  <a:lnTo>
                    <a:pt x="119253" y="222504"/>
                  </a:lnTo>
                  <a:lnTo>
                    <a:pt x="119253" y="254"/>
                  </a:lnTo>
                  <a:lnTo>
                    <a:pt x="98653" y="254"/>
                  </a:lnTo>
                  <a:lnTo>
                    <a:pt x="98653" y="222504"/>
                  </a:lnTo>
                  <a:lnTo>
                    <a:pt x="98653" y="241554"/>
                  </a:lnTo>
                  <a:lnTo>
                    <a:pt x="236004" y="241554"/>
                  </a:lnTo>
                  <a:lnTo>
                    <a:pt x="236004" y="222504"/>
                  </a:lnTo>
                  <a:close/>
                </a:path>
                <a:path w="558800" h="241934">
                  <a:moveTo>
                    <a:pt x="319481" y="241"/>
                  </a:moveTo>
                  <a:lnTo>
                    <a:pt x="298881" y="241"/>
                  </a:lnTo>
                  <a:lnTo>
                    <a:pt x="298881" y="241312"/>
                  </a:lnTo>
                  <a:lnTo>
                    <a:pt x="319481" y="241312"/>
                  </a:lnTo>
                  <a:lnTo>
                    <a:pt x="319481" y="241"/>
                  </a:lnTo>
                  <a:close/>
                </a:path>
                <a:path w="558800" h="241934">
                  <a:moveTo>
                    <a:pt x="558736" y="0"/>
                  </a:moveTo>
                  <a:lnTo>
                    <a:pt x="380187" y="0"/>
                  </a:lnTo>
                  <a:lnTo>
                    <a:pt x="380187" y="19050"/>
                  </a:lnTo>
                  <a:lnTo>
                    <a:pt x="458978" y="19050"/>
                  </a:lnTo>
                  <a:lnTo>
                    <a:pt x="458978" y="241300"/>
                  </a:lnTo>
                  <a:lnTo>
                    <a:pt x="479945" y="241300"/>
                  </a:lnTo>
                  <a:lnTo>
                    <a:pt x="479945" y="19050"/>
                  </a:lnTo>
                  <a:lnTo>
                    <a:pt x="558736" y="19050"/>
                  </a:lnTo>
                  <a:lnTo>
                    <a:pt x="55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>
              <a:hlinkClick r:id="rId3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0635" y="9102728"/>
              <a:ext cx="209981" cy="249377"/>
            </a:xfrm>
            <a:prstGeom prst="rect">
              <a:avLst/>
            </a:prstGeom>
          </p:spPr>
        </p:pic>
        <p:pic>
          <p:nvPicPr>
            <p:cNvPr id="20" name="object 20">
              <a:hlinkClick r:id="rId3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32001" y="9106703"/>
              <a:ext cx="212509" cy="241071"/>
            </a:xfrm>
            <a:prstGeom prst="rect">
              <a:avLst/>
            </a:prstGeom>
          </p:spPr>
        </p:pic>
        <p:sp>
          <p:nvSpPr>
            <p:cNvPr id="21" name="object 21">
              <a:hlinkClick r:id="rId3"/>
            </p:cNvPr>
            <p:cNvSpPr/>
            <p:nvPr/>
          </p:nvSpPr>
          <p:spPr>
            <a:xfrm>
              <a:off x="4870602" y="9106712"/>
              <a:ext cx="153035" cy="241300"/>
            </a:xfrm>
            <a:custGeom>
              <a:avLst/>
              <a:gdLst/>
              <a:ahLst/>
              <a:cxnLst/>
              <a:rect l="l" t="t" r="r" b="b"/>
              <a:pathLst>
                <a:path w="153035" h="241300">
                  <a:moveTo>
                    <a:pt x="152882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107950"/>
                  </a:lnTo>
                  <a:lnTo>
                    <a:pt x="0" y="127000"/>
                  </a:lnTo>
                  <a:lnTo>
                    <a:pt x="0" y="222250"/>
                  </a:lnTo>
                  <a:lnTo>
                    <a:pt x="0" y="241300"/>
                  </a:lnTo>
                  <a:lnTo>
                    <a:pt x="152882" y="241300"/>
                  </a:lnTo>
                  <a:lnTo>
                    <a:pt x="152882" y="222250"/>
                  </a:lnTo>
                  <a:lnTo>
                    <a:pt x="20599" y="222250"/>
                  </a:lnTo>
                  <a:lnTo>
                    <a:pt x="20599" y="127000"/>
                  </a:lnTo>
                  <a:lnTo>
                    <a:pt x="150342" y="127000"/>
                  </a:lnTo>
                  <a:lnTo>
                    <a:pt x="150342" y="107950"/>
                  </a:lnTo>
                  <a:lnTo>
                    <a:pt x="20599" y="107950"/>
                  </a:lnTo>
                  <a:lnTo>
                    <a:pt x="20599" y="19050"/>
                  </a:lnTo>
                  <a:lnTo>
                    <a:pt x="152882" y="19050"/>
                  </a:lnTo>
                  <a:lnTo>
                    <a:pt x="1528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>
              <a:hlinkClick r:id="rId3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92507" y="9106698"/>
              <a:ext cx="192633" cy="241071"/>
            </a:xfrm>
            <a:prstGeom prst="rect">
              <a:avLst/>
            </a:prstGeom>
          </p:spPr>
        </p:pic>
        <p:sp>
          <p:nvSpPr>
            <p:cNvPr id="23" name="object 23">
              <a:hlinkClick r:id="rId3"/>
            </p:cNvPr>
            <p:cNvSpPr/>
            <p:nvPr/>
          </p:nvSpPr>
          <p:spPr>
            <a:xfrm>
              <a:off x="5345849" y="9106458"/>
              <a:ext cx="392430" cy="241935"/>
            </a:xfrm>
            <a:custGeom>
              <a:avLst/>
              <a:gdLst/>
              <a:ahLst/>
              <a:cxnLst/>
              <a:rect l="l" t="t" r="r" b="b"/>
              <a:pathLst>
                <a:path w="392429" h="241934">
                  <a:moveTo>
                    <a:pt x="178549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78790" y="19050"/>
                  </a:lnTo>
                  <a:lnTo>
                    <a:pt x="78790" y="241300"/>
                  </a:lnTo>
                  <a:lnTo>
                    <a:pt x="99758" y="241300"/>
                  </a:lnTo>
                  <a:lnTo>
                    <a:pt x="99758" y="19050"/>
                  </a:lnTo>
                  <a:lnTo>
                    <a:pt x="178549" y="19050"/>
                  </a:lnTo>
                  <a:lnTo>
                    <a:pt x="178549" y="0"/>
                  </a:lnTo>
                  <a:close/>
                </a:path>
                <a:path w="392429" h="241934">
                  <a:moveTo>
                    <a:pt x="392125" y="254"/>
                  </a:moveTo>
                  <a:lnTo>
                    <a:pt x="239242" y="254"/>
                  </a:lnTo>
                  <a:lnTo>
                    <a:pt x="239242" y="19304"/>
                  </a:lnTo>
                  <a:lnTo>
                    <a:pt x="239242" y="108204"/>
                  </a:lnTo>
                  <a:lnTo>
                    <a:pt x="239242" y="127254"/>
                  </a:lnTo>
                  <a:lnTo>
                    <a:pt x="239242" y="222504"/>
                  </a:lnTo>
                  <a:lnTo>
                    <a:pt x="239242" y="241554"/>
                  </a:lnTo>
                  <a:lnTo>
                    <a:pt x="392125" y="241554"/>
                  </a:lnTo>
                  <a:lnTo>
                    <a:pt x="392125" y="222504"/>
                  </a:lnTo>
                  <a:lnTo>
                    <a:pt x="259842" y="222504"/>
                  </a:lnTo>
                  <a:lnTo>
                    <a:pt x="259842" y="127254"/>
                  </a:lnTo>
                  <a:lnTo>
                    <a:pt x="389597" y="127254"/>
                  </a:lnTo>
                  <a:lnTo>
                    <a:pt x="389597" y="108204"/>
                  </a:lnTo>
                  <a:lnTo>
                    <a:pt x="259842" y="108204"/>
                  </a:lnTo>
                  <a:lnTo>
                    <a:pt x="259842" y="19304"/>
                  </a:lnTo>
                  <a:lnTo>
                    <a:pt x="392125" y="19304"/>
                  </a:lnTo>
                  <a:lnTo>
                    <a:pt x="392125" y="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>
              <a:hlinkClick r:id="rId3"/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07001" y="9106701"/>
              <a:ext cx="166255" cy="241071"/>
            </a:xfrm>
            <a:prstGeom prst="rect">
              <a:avLst/>
            </a:prstGeom>
          </p:spPr>
        </p:pic>
        <p:sp>
          <p:nvSpPr>
            <p:cNvPr id="25" name="object 25">
              <a:hlinkClick r:id="rId3"/>
            </p:cNvPr>
            <p:cNvSpPr/>
            <p:nvPr/>
          </p:nvSpPr>
          <p:spPr>
            <a:xfrm>
              <a:off x="1742426" y="8968538"/>
              <a:ext cx="518795" cy="518795"/>
            </a:xfrm>
            <a:custGeom>
              <a:avLst/>
              <a:gdLst/>
              <a:ahLst/>
              <a:cxnLst/>
              <a:rect l="l" t="t" r="r" b="b"/>
              <a:pathLst>
                <a:path w="518794" h="518795">
                  <a:moveTo>
                    <a:pt x="259181" y="0"/>
                  </a:moveTo>
                  <a:lnTo>
                    <a:pt x="212593" y="4175"/>
                  </a:lnTo>
                  <a:lnTo>
                    <a:pt x="168744" y="16215"/>
                  </a:lnTo>
                  <a:lnTo>
                    <a:pt x="128367" y="35385"/>
                  </a:lnTo>
                  <a:lnTo>
                    <a:pt x="92194" y="60956"/>
                  </a:lnTo>
                  <a:lnTo>
                    <a:pt x="60956" y="92194"/>
                  </a:lnTo>
                  <a:lnTo>
                    <a:pt x="35385" y="128367"/>
                  </a:lnTo>
                  <a:lnTo>
                    <a:pt x="16215" y="168744"/>
                  </a:lnTo>
                  <a:lnTo>
                    <a:pt x="4175" y="212593"/>
                  </a:lnTo>
                  <a:lnTo>
                    <a:pt x="0" y="259181"/>
                  </a:lnTo>
                  <a:lnTo>
                    <a:pt x="4175" y="305769"/>
                  </a:lnTo>
                  <a:lnTo>
                    <a:pt x="16215" y="349618"/>
                  </a:lnTo>
                  <a:lnTo>
                    <a:pt x="35385" y="389995"/>
                  </a:lnTo>
                  <a:lnTo>
                    <a:pt x="60956" y="426168"/>
                  </a:lnTo>
                  <a:lnTo>
                    <a:pt x="92194" y="457406"/>
                  </a:lnTo>
                  <a:lnTo>
                    <a:pt x="128367" y="482977"/>
                  </a:lnTo>
                  <a:lnTo>
                    <a:pt x="168744" y="502148"/>
                  </a:lnTo>
                  <a:lnTo>
                    <a:pt x="212593" y="514187"/>
                  </a:lnTo>
                  <a:lnTo>
                    <a:pt x="259181" y="518363"/>
                  </a:lnTo>
                  <a:lnTo>
                    <a:pt x="305769" y="514187"/>
                  </a:lnTo>
                  <a:lnTo>
                    <a:pt x="349618" y="502148"/>
                  </a:lnTo>
                  <a:lnTo>
                    <a:pt x="389995" y="482977"/>
                  </a:lnTo>
                  <a:lnTo>
                    <a:pt x="426168" y="457406"/>
                  </a:lnTo>
                  <a:lnTo>
                    <a:pt x="457406" y="426168"/>
                  </a:lnTo>
                  <a:lnTo>
                    <a:pt x="482977" y="389995"/>
                  </a:lnTo>
                  <a:lnTo>
                    <a:pt x="502148" y="349618"/>
                  </a:lnTo>
                  <a:lnTo>
                    <a:pt x="514187" y="305769"/>
                  </a:lnTo>
                  <a:lnTo>
                    <a:pt x="518363" y="259181"/>
                  </a:lnTo>
                  <a:lnTo>
                    <a:pt x="514187" y="212593"/>
                  </a:lnTo>
                  <a:lnTo>
                    <a:pt x="502148" y="168744"/>
                  </a:lnTo>
                  <a:lnTo>
                    <a:pt x="482977" y="128367"/>
                  </a:lnTo>
                  <a:lnTo>
                    <a:pt x="457406" y="92194"/>
                  </a:lnTo>
                  <a:lnTo>
                    <a:pt x="426168" y="60956"/>
                  </a:lnTo>
                  <a:lnTo>
                    <a:pt x="389995" y="35385"/>
                  </a:lnTo>
                  <a:lnTo>
                    <a:pt x="349618" y="16215"/>
                  </a:lnTo>
                  <a:lnTo>
                    <a:pt x="305769" y="4175"/>
                  </a:lnTo>
                  <a:lnTo>
                    <a:pt x="259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>
              <a:hlinkClick r:id="rId3"/>
            </p:cNvPr>
            <p:cNvSpPr/>
            <p:nvPr/>
          </p:nvSpPr>
          <p:spPr>
            <a:xfrm>
              <a:off x="1742427" y="8968536"/>
              <a:ext cx="539750" cy="518795"/>
            </a:xfrm>
            <a:custGeom>
              <a:avLst/>
              <a:gdLst/>
              <a:ahLst/>
              <a:cxnLst/>
              <a:rect l="l" t="t" r="r" b="b"/>
              <a:pathLst>
                <a:path w="539750" h="518795">
                  <a:moveTo>
                    <a:pt x="352488" y="333222"/>
                  </a:moveTo>
                  <a:lnTo>
                    <a:pt x="351104" y="293801"/>
                  </a:lnTo>
                  <a:lnTo>
                    <a:pt x="325120" y="333222"/>
                  </a:lnTo>
                  <a:lnTo>
                    <a:pt x="352488" y="333222"/>
                  </a:lnTo>
                  <a:close/>
                </a:path>
                <a:path w="539750" h="518795">
                  <a:moveTo>
                    <a:pt x="456298" y="332689"/>
                  </a:moveTo>
                  <a:lnTo>
                    <a:pt x="454977" y="293408"/>
                  </a:lnTo>
                  <a:lnTo>
                    <a:pt x="429069" y="332689"/>
                  </a:lnTo>
                  <a:lnTo>
                    <a:pt x="456298" y="332689"/>
                  </a:lnTo>
                  <a:close/>
                </a:path>
                <a:path w="539750" h="518795">
                  <a:moveTo>
                    <a:pt x="518350" y="259181"/>
                  </a:moveTo>
                  <a:lnTo>
                    <a:pt x="518185" y="257365"/>
                  </a:lnTo>
                  <a:lnTo>
                    <a:pt x="514172" y="212598"/>
                  </a:lnTo>
                  <a:lnTo>
                    <a:pt x="502132" y="168744"/>
                  </a:lnTo>
                  <a:lnTo>
                    <a:pt x="482968" y="128371"/>
                  </a:lnTo>
                  <a:lnTo>
                    <a:pt x="457390" y="92202"/>
                  </a:lnTo>
                  <a:lnTo>
                    <a:pt x="426161" y="60960"/>
                  </a:lnTo>
                  <a:lnTo>
                    <a:pt x="389991" y="35394"/>
                  </a:lnTo>
                  <a:lnTo>
                    <a:pt x="349605" y="16217"/>
                  </a:lnTo>
                  <a:lnTo>
                    <a:pt x="305765" y="4178"/>
                  </a:lnTo>
                  <a:lnTo>
                    <a:pt x="259181" y="0"/>
                  </a:lnTo>
                  <a:lnTo>
                    <a:pt x="212598" y="4178"/>
                  </a:lnTo>
                  <a:lnTo>
                    <a:pt x="168744" y="16217"/>
                  </a:lnTo>
                  <a:lnTo>
                    <a:pt x="128371" y="35394"/>
                  </a:lnTo>
                  <a:lnTo>
                    <a:pt x="92189" y="60960"/>
                  </a:lnTo>
                  <a:lnTo>
                    <a:pt x="60960" y="92202"/>
                  </a:lnTo>
                  <a:lnTo>
                    <a:pt x="35382" y="128371"/>
                  </a:lnTo>
                  <a:lnTo>
                    <a:pt x="16217" y="168744"/>
                  </a:lnTo>
                  <a:lnTo>
                    <a:pt x="4178" y="212598"/>
                  </a:lnTo>
                  <a:lnTo>
                    <a:pt x="0" y="259181"/>
                  </a:lnTo>
                  <a:lnTo>
                    <a:pt x="4178" y="305777"/>
                  </a:lnTo>
                  <a:lnTo>
                    <a:pt x="16217" y="349618"/>
                  </a:lnTo>
                  <a:lnTo>
                    <a:pt x="35382" y="390004"/>
                  </a:lnTo>
                  <a:lnTo>
                    <a:pt x="60960" y="426173"/>
                  </a:lnTo>
                  <a:lnTo>
                    <a:pt x="92189" y="457415"/>
                  </a:lnTo>
                  <a:lnTo>
                    <a:pt x="128371" y="482981"/>
                  </a:lnTo>
                  <a:lnTo>
                    <a:pt x="168744" y="502158"/>
                  </a:lnTo>
                  <a:lnTo>
                    <a:pt x="212598" y="514184"/>
                  </a:lnTo>
                  <a:lnTo>
                    <a:pt x="259181" y="518363"/>
                  </a:lnTo>
                  <a:lnTo>
                    <a:pt x="307682" y="513842"/>
                  </a:lnTo>
                  <a:lnTo>
                    <a:pt x="353174" y="500799"/>
                  </a:lnTo>
                  <a:lnTo>
                    <a:pt x="394830" y="480072"/>
                  </a:lnTo>
                  <a:lnTo>
                    <a:pt x="431812" y="452501"/>
                  </a:lnTo>
                  <a:lnTo>
                    <a:pt x="463308" y="418909"/>
                  </a:lnTo>
                  <a:lnTo>
                    <a:pt x="488467" y="380111"/>
                  </a:lnTo>
                  <a:lnTo>
                    <a:pt x="458533" y="380111"/>
                  </a:lnTo>
                  <a:lnTo>
                    <a:pt x="456590" y="362458"/>
                  </a:lnTo>
                  <a:lnTo>
                    <a:pt x="407746" y="362458"/>
                  </a:lnTo>
                  <a:lnTo>
                    <a:pt x="396836" y="380111"/>
                  </a:lnTo>
                  <a:lnTo>
                    <a:pt x="354647" y="380111"/>
                  </a:lnTo>
                  <a:lnTo>
                    <a:pt x="353669" y="362458"/>
                  </a:lnTo>
                  <a:lnTo>
                    <a:pt x="305917" y="362458"/>
                  </a:lnTo>
                  <a:lnTo>
                    <a:pt x="294233" y="380111"/>
                  </a:lnTo>
                  <a:lnTo>
                    <a:pt x="226555" y="380111"/>
                  </a:lnTo>
                  <a:lnTo>
                    <a:pt x="188404" y="360934"/>
                  </a:lnTo>
                  <a:lnTo>
                    <a:pt x="182054" y="333616"/>
                  </a:lnTo>
                  <a:lnTo>
                    <a:pt x="182372" y="326732"/>
                  </a:lnTo>
                  <a:lnTo>
                    <a:pt x="183248" y="319938"/>
                  </a:lnTo>
                  <a:lnTo>
                    <a:pt x="166141" y="380111"/>
                  </a:lnTo>
                  <a:lnTo>
                    <a:pt x="128866" y="380111"/>
                  </a:lnTo>
                  <a:lnTo>
                    <a:pt x="104432" y="321094"/>
                  </a:lnTo>
                  <a:lnTo>
                    <a:pt x="88163" y="380111"/>
                  </a:lnTo>
                  <a:lnTo>
                    <a:pt x="54686" y="380111"/>
                  </a:lnTo>
                  <a:lnTo>
                    <a:pt x="80683" y="285407"/>
                  </a:lnTo>
                  <a:lnTo>
                    <a:pt x="69202" y="285407"/>
                  </a:lnTo>
                  <a:lnTo>
                    <a:pt x="77063" y="257365"/>
                  </a:lnTo>
                  <a:lnTo>
                    <a:pt x="118859" y="257365"/>
                  </a:lnTo>
                  <a:lnTo>
                    <a:pt x="148234" y="326428"/>
                  </a:lnTo>
                  <a:lnTo>
                    <a:pt x="159880" y="285407"/>
                  </a:lnTo>
                  <a:lnTo>
                    <a:pt x="148323" y="285407"/>
                  </a:lnTo>
                  <a:lnTo>
                    <a:pt x="156197" y="257365"/>
                  </a:lnTo>
                  <a:lnTo>
                    <a:pt x="200977" y="257365"/>
                  </a:lnTo>
                  <a:lnTo>
                    <a:pt x="187909" y="302768"/>
                  </a:lnTo>
                  <a:lnTo>
                    <a:pt x="196900" y="286092"/>
                  </a:lnTo>
                  <a:lnTo>
                    <a:pt x="197002" y="285915"/>
                  </a:lnTo>
                  <a:lnTo>
                    <a:pt x="211455" y="271424"/>
                  </a:lnTo>
                  <a:lnTo>
                    <a:pt x="230301" y="261226"/>
                  </a:lnTo>
                  <a:lnTo>
                    <a:pt x="252463" y="257365"/>
                  </a:lnTo>
                  <a:lnTo>
                    <a:pt x="302793" y="257365"/>
                  </a:lnTo>
                  <a:lnTo>
                    <a:pt x="291058" y="299999"/>
                  </a:lnTo>
                  <a:lnTo>
                    <a:pt x="258406" y="299999"/>
                  </a:lnTo>
                  <a:lnTo>
                    <a:pt x="262305" y="286092"/>
                  </a:lnTo>
                  <a:lnTo>
                    <a:pt x="254838" y="285915"/>
                  </a:lnTo>
                  <a:lnTo>
                    <a:pt x="241833" y="290372"/>
                  </a:lnTo>
                  <a:lnTo>
                    <a:pt x="230543" y="301536"/>
                  </a:lnTo>
                  <a:lnTo>
                    <a:pt x="222592" y="316153"/>
                  </a:lnTo>
                  <a:lnTo>
                    <a:pt x="219583" y="330936"/>
                  </a:lnTo>
                  <a:lnTo>
                    <a:pt x="221957" y="342099"/>
                  </a:lnTo>
                  <a:lnTo>
                    <a:pt x="227482" y="348767"/>
                  </a:lnTo>
                  <a:lnTo>
                    <a:pt x="233718" y="352005"/>
                  </a:lnTo>
                  <a:lnTo>
                    <a:pt x="238252" y="352844"/>
                  </a:lnTo>
                  <a:lnTo>
                    <a:pt x="274942" y="352996"/>
                  </a:lnTo>
                  <a:lnTo>
                    <a:pt x="309854" y="299999"/>
                  </a:lnTo>
                  <a:lnTo>
                    <a:pt x="319468" y="285407"/>
                  </a:lnTo>
                  <a:lnTo>
                    <a:pt x="309067" y="285280"/>
                  </a:lnTo>
                  <a:lnTo>
                    <a:pt x="316826" y="257365"/>
                  </a:lnTo>
                  <a:lnTo>
                    <a:pt x="385025" y="257365"/>
                  </a:lnTo>
                  <a:lnTo>
                    <a:pt x="389699" y="338061"/>
                  </a:lnTo>
                  <a:lnTo>
                    <a:pt x="422884" y="285407"/>
                  </a:lnTo>
                  <a:lnTo>
                    <a:pt x="412432" y="285407"/>
                  </a:lnTo>
                  <a:lnTo>
                    <a:pt x="420370" y="257365"/>
                  </a:lnTo>
                  <a:lnTo>
                    <a:pt x="487629" y="257365"/>
                  </a:lnTo>
                  <a:lnTo>
                    <a:pt x="495122" y="366598"/>
                  </a:lnTo>
                  <a:lnTo>
                    <a:pt x="505040" y="341401"/>
                  </a:lnTo>
                  <a:lnTo>
                    <a:pt x="512330" y="314985"/>
                  </a:lnTo>
                  <a:lnTo>
                    <a:pt x="516813" y="287528"/>
                  </a:lnTo>
                  <a:lnTo>
                    <a:pt x="518350" y="259181"/>
                  </a:lnTo>
                  <a:close/>
                </a:path>
                <a:path w="539750" h="518795">
                  <a:moveTo>
                    <a:pt x="529234" y="413321"/>
                  </a:moveTo>
                  <a:lnTo>
                    <a:pt x="523062" y="404101"/>
                  </a:lnTo>
                  <a:lnTo>
                    <a:pt x="522909" y="403860"/>
                  </a:lnTo>
                  <a:lnTo>
                    <a:pt x="524891" y="403364"/>
                  </a:lnTo>
                  <a:lnTo>
                    <a:pt x="528497" y="401345"/>
                  </a:lnTo>
                  <a:lnTo>
                    <a:pt x="528497" y="399973"/>
                  </a:lnTo>
                  <a:lnTo>
                    <a:pt x="528497" y="392976"/>
                  </a:lnTo>
                  <a:lnTo>
                    <a:pt x="528497" y="391858"/>
                  </a:lnTo>
                  <a:lnTo>
                    <a:pt x="524129" y="388937"/>
                  </a:lnTo>
                  <a:lnTo>
                    <a:pt x="523798" y="388937"/>
                  </a:lnTo>
                  <a:lnTo>
                    <a:pt x="523798" y="394347"/>
                  </a:lnTo>
                  <a:lnTo>
                    <a:pt x="523798" y="398614"/>
                  </a:lnTo>
                  <a:lnTo>
                    <a:pt x="521881" y="399973"/>
                  </a:lnTo>
                  <a:lnTo>
                    <a:pt x="514680" y="399973"/>
                  </a:lnTo>
                  <a:lnTo>
                    <a:pt x="514680" y="392976"/>
                  </a:lnTo>
                  <a:lnTo>
                    <a:pt x="521881" y="392976"/>
                  </a:lnTo>
                  <a:lnTo>
                    <a:pt x="523798" y="394347"/>
                  </a:lnTo>
                  <a:lnTo>
                    <a:pt x="523798" y="388937"/>
                  </a:lnTo>
                  <a:lnTo>
                    <a:pt x="510070" y="388937"/>
                  </a:lnTo>
                  <a:lnTo>
                    <a:pt x="510070" y="413321"/>
                  </a:lnTo>
                  <a:lnTo>
                    <a:pt x="514680" y="413321"/>
                  </a:lnTo>
                  <a:lnTo>
                    <a:pt x="514680" y="404101"/>
                  </a:lnTo>
                  <a:lnTo>
                    <a:pt x="517613" y="404101"/>
                  </a:lnTo>
                  <a:lnTo>
                    <a:pt x="523659" y="413321"/>
                  </a:lnTo>
                  <a:lnTo>
                    <a:pt x="529234" y="413321"/>
                  </a:lnTo>
                  <a:close/>
                </a:path>
                <a:path w="539750" h="518795">
                  <a:moveTo>
                    <a:pt x="539330" y="401078"/>
                  </a:moveTo>
                  <a:lnTo>
                    <a:pt x="537718" y="392887"/>
                  </a:lnTo>
                  <a:lnTo>
                    <a:pt x="534911" y="388708"/>
                  </a:lnTo>
                  <a:lnTo>
                    <a:pt x="534911" y="391845"/>
                  </a:lnTo>
                  <a:lnTo>
                    <a:pt x="534911" y="410146"/>
                  </a:lnTo>
                  <a:lnTo>
                    <a:pt x="527532" y="417525"/>
                  </a:lnTo>
                  <a:lnTo>
                    <a:pt x="509384" y="417525"/>
                  </a:lnTo>
                  <a:lnTo>
                    <a:pt x="502005" y="410146"/>
                  </a:lnTo>
                  <a:lnTo>
                    <a:pt x="502005" y="391845"/>
                  </a:lnTo>
                  <a:lnTo>
                    <a:pt x="509231" y="384619"/>
                  </a:lnTo>
                  <a:lnTo>
                    <a:pt x="527685" y="384619"/>
                  </a:lnTo>
                  <a:lnTo>
                    <a:pt x="534911" y="391845"/>
                  </a:lnTo>
                  <a:lnTo>
                    <a:pt x="534911" y="388708"/>
                  </a:lnTo>
                  <a:lnTo>
                    <a:pt x="533285" y="386270"/>
                  </a:lnTo>
                  <a:lnTo>
                    <a:pt x="530834" y="384619"/>
                  </a:lnTo>
                  <a:lnTo>
                    <a:pt x="526656" y="381838"/>
                  </a:lnTo>
                  <a:lnTo>
                    <a:pt x="518464" y="380212"/>
                  </a:lnTo>
                  <a:lnTo>
                    <a:pt x="510349" y="381863"/>
                  </a:lnTo>
                  <a:lnTo>
                    <a:pt x="503720" y="386334"/>
                  </a:lnTo>
                  <a:lnTo>
                    <a:pt x="499249" y="392976"/>
                  </a:lnTo>
                  <a:lnTo>
                    <a:pt x="497598" y="401078"/>
                  </a:lnTo>
                  <a:lnTo>
                    <a:pt x="499249" y="409194"/>
                  </a:lnTo>
                  <a:lnTo>
                    <a:pt x="503720" y="415836"/>
                  </a:lnTo>
                  <a:lnTo>
                    <a:pt x="510349" y="420306"/>
                  </a:lnTo>
                  <a:lnTo>
                    <a:pt x="518464" y="421944"/>
                  </a:lnTo>
                  <a:lnTo>
                    <a:pt x="526580" y="420306"/>
                  </a:lnTo>
                  <a:lnTo>
                    <a:pt x="530694" y="417525"/>
                  </a:lnTo>
                  <a:lnTo>
                    <a:pt x="533209" y="415836"/>
                  </a:lnTo>
                  <a:lnTo>
                    <a:pt x="537692" y="409194"/>
                  </a:lnTo>
                  <a:lnTo>
                    <a:pt x="539330" y="401078"/>
                  </a:lnTo>
                  <a:close/>
                </a:path>
              </a:pathLst>
            </a:custGeom>
            <a:solidFill>
              <a:srgbClr val="00A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0"/>
              <a:ext cx="79375" cy="245110"/>
            </a:xfrm>
            <a:custGeom>
              <a:avLst/>
              <a:gdLst/>
              <a:ahLst/>
              <a:cxnLst/>
              <a:rect l="l" t="t" r="r" b="b"/>
              <a:pathLst>
                <a:path w="79375" h="245110">
                  <a:moveTo>
                    <a:pt x="79379" y="0"/>
                  </a:moveTo>
                  <a:lnTo>
                    <a:pt x="0" y="244502"/>
                  </a:lnTo>
                </a:path>
              </a:pathLst>
            </a:custGeom>
            <a:ln w="748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0"/>
              <a:ext cx="179705" cy="553085"/>
            </a:xfrm>
            <a:custGeom>
              <a:avLst/>
              <a:gdLst/>
              <a:ahLst/>
              <a:cxnLst/>
              <a:rect l="l" t="t" r="r" b="b"/>
              <a:pathLst>
                <a:path w="179705" h="553085">
                  <a:moveTo>
                    <a:pt x="179361" y="0"/>
                  </a:moveTo>
                  <a:lnTo>
                    <a:pt x="0" y="552461"/>
                  </a:lnTo>
                </a:path>
              </a:pathLst>
            </a:custGeom>
            <a:ln w="748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0"/>
              <a:ext cx="279400" cy="860425"/>
            </a:xfrm>
            <a:custGeom>
              <a:avLst/>
              <a:gdLst/>
              <a:ahLst/>
              <a:cxnLst/>
              <a:rect l="l" t="t" r="r" b="b"/>
              <a:pathLst>
                <a:path w="279400" h="860425">
                  <a:moveTo>
                    <a:pt x="279345" y="0"/>
                  </a:moveTo>
                  <a:lnTo>
                    <a:pt x="0" y="860425"/>
                  </a:lnTo>
                </a:path>
              </a:pathLst>
            </a:custGeom>
            <a:ln w="748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0"/>
              <a:ext cx="379730" cy="1168400"/>
            </a:xfrm>
            <a:custGeom>
              <a:avLst/>
              <a:gdLst/>
              <a:ahLst/>
              <a:cxnLst/>
              <a:rect l="l" t="t" r="r" b="b"/>
              <a:pathLst>
                <a:path w="379730" h="1168400">
                  <a:moveTo>
                    <a:pt x="379327" y="0"/>
                  </a:moveTo>
                  <a:lnTo>
                    <a:pt x="0" y="1168385"/>
                  </a:lnTo>
                </a:path>
              </a:pathLst>
            </a:custGeom>
            <a:ln w="748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479425" cy="1476375"/>
            </a:xfrm>
            <a:custGeom>
              <a:avLst/>
              <a:gdLst/>
              <a:ahLst/>
              <a:cxnLst/>
              <a:rect l="l" t="t" r="r" b="b"/>
              <a:pathLst>
                <a:path w="479425" h="1476375">
                  <a:moveTo>
                    <a:pt x="479309" y="0"/>
                  </a:moveTo>
                  <a:lnTo>
                    <a:pt x="0" y="1476345"/>
                  </a:lnTo>
                </a:path>
              </a:pathLst>
            </a:custGeom>
            <a:ln w="748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579755" cy="1784350"/>
            </a:xfrm>
            <a:custGeom>
              <a:avLst/>
              <a:gdLst/>
              <a:ahLst/>
              <a:cxnLst/>
              <a:rect l="l" t="t" r="r" b="b"/>
              <a:pathLst>
                <a:path w="579755" h="1784350">
                  <a:moveTo>
                    <a:pt x="579292" y="0"/>
                  </a:moveTo>
                  <a:lnTo>
                    <a:pt x="0" y="1784308"/>
                  </a:lnTo>
                </a:path>
              </a:pathLst>
            </a:custGeom>
            <a:ln w="59855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0"/>
              <a:ext cx="679450" cy="2092325"/>
            </a:xfrm>
            <a:custGeom>
              <a:avLst/>
              <a:gdLst/>
              <a:ahLst/>
              <a:cxnLst/>
              <a:rect l="l" t="t" r="r" b="b"/>
              <a:pathLst>
                <a:path w="679450" h="2092325">
                  <a:moveTo>
                    <a:pt x="679274" y="0"/>
                  </a:moveTo>
                  <a:lnTo>
                    <a:pt x="0" y="2092268"/>
                  </a:lnTo>
                </a:path>
              </a:pathLst>
            </a:custGeom>
            <a:ln w="29921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0"/>
              <a:ext cx="779780" cy="2400300"/>
            </a:xfrm>
            <a:custGeom>
              <a:avLst/>
              <a:gdLst/>
              <a:ahLst/>
              <a:cxnLst/>
              <a:rect l="l" t="t" r="r" b="b"/>
              <a:pathLst>
                <a:path w="779780" h="2400300">
                  <a:moveTo>
                    <a:pt x="779256" y="0"/>
                  </a:moveTo>
                  <a:lnTo>
                    <a:pt x="0" y="2400228"/>
                  </a:lnTo>
                </a:path>
              </a:pathLst>
            </a:custGeom>
            <a:ln w="29921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0" y="0"/>
              <a:ext cx="879475" cy="2708275"/>
            </a:xfrm>
            <a:custGeom>
              <a:avLst/>
              <a:gdLst/>
              <a:ahLst/>
              <a:cxnLst/>
              <a:rect l="l" t="t" r="r" b="b"/>
              <a:pathLst>
                <a:path w="879475" h="2708275">
                  <a:moveTo>
                    <a:pt x="879239" y="0"/>
                  </a:moveTo>
                  <a:lnTo>
                    <a:pt x="0" y="2708192"/>
                  </a:lnTo>
                </a:path>
              </a:pathLst>
            </a:custGeom>
            <a:ln w="1496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0"/>
              <a:ext cx="979805" cy="3016250"/>
            </a:xfrm>
            <a:custGeom>
              <a:avLst/>
              <a:gdLst/>
              <a:ahLst/>
              <a:cxnLst/>
              <a:rect l="l" t="t" r="r" b="b"/>
              <a:pathLst>
                <a:path w="979805" h="3016250">
                  <a:moveTo>
                    <a:pt x="979221" y="0"/>
                  </a:moveTo>
                  <a:lnTo>
                    <a:pt x="0" y="3016152"/>
                  </a:lnTo>
                </a:path>
              </a:pathLst>
            </a:custGeom>
            <a:ln w="7480">
              <a:solidFill>
                <a:srgbClr val="F584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0"/>
              <a:ext cx="7772400" cy="10058400"/>
            </a:xfrm>
            <a:custGeom>
              <a:avLst/>
              <a:gdLst/>
              <a:ahLst/>
              <a:cxnLst/>
              <a:rect l="l" t="t" r="r" b="b"/>
              <a:pathLst>
                <a:path w="7772400" h="10058400">
                  <a:moveTo>
                    <a:pt x="517690" y="0"/>
                  </a:moveTo>
                  <a:lnTo>
                    <a:pt x="0" y="0"/>
                  </a:lnTo>
                  <a:lnTo>
                    <a:pt x="0" y="1584833"/>
                  </a:lnTo>
                  <a:lnTo>
                    <a:pt x="517690" y="0"/>
                  </a:lnTo>
                  <a:close/>
                </a:path>
                <a:path w="7772400" h="10058400">
                  <a:moveTo>
                    <a:pt x="7772387" y="8475281"/>
                  </a:moveTo>
                  <a:lnTo>
                    <a:pt x="7261352" y="10058400"/>
                  </a:lnTo>
                  <a:lnTo>
                    <a:pt x="7772387" y="10058400"/>
                  </a:lnTo>
                  <a:lnTo>
                    <a:pt x="7772387" y="8475281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36604" y="8112036"/>
              <a:ext cx="636270" cy="1946910"/>
            </a:xfrm>
            <a:custGeom>
              <a:avLst/>
              <a:gdLst/>
              <a:ahLst/>
              <a:cxnLst/>
              <a:rect l="l" t="t" r="r" b="b"/>
              <a:pathLst>
                <a:path w="636270" h="1946909">
                  <a:moveTo>
                    <a:pt x="635800" y="0"/>
                  </a:moveTo>
                  <a:lnTo>
                    <a:pt x="0" y="1946363"/>
                  </a:lnTo>
                  <a:lnTo>
                    <a:pt x="56616" y="1946363"/>
                  </a:lnTo>
                  <a:lnTo>
                    <a:pt x="635800" y="173304"/>
                  </a:lnTo>
                  <a:lnTo>
                    <a:pt x="635800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697822" y="6749400"/>
              <a:ext cx="1075055" cy="3309620"/>
            </a:xfrm>
            <a:custGeom>
              <a:avLst/>
              <a:gdLst/>
              <a:ahLst/>
              <a:cxnLst/>
              <a:rect l="l" t="t" r="r" b="b"/>
              <a:pathLst>
                <a:path w="1075054" h="3309620">
                  <a:moveTo>
                    <a:pt x="1074578" y="0"/>
                  </a:moveTo>
                  <a:lnTo>
                    <a:pt x="0" y="3308999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729049" y="6845563"/>
              <a:ext cx="1043940" cy="3213100"/>
            </a:xfrm>
            <a:custGeom>
              <a:avLst/>
              <a:gdLst/>
              <a:ahLst/>
              <a:cxnLst/>
              <a:rect l="l" t="t" r="r" b="b"/>
              <a:pathLst>
                <a:path w="1043940" h="3213100">
                  <a:moveTo>
                    <a:pt x="1043349" y="0"/>
                  </a:moveTo>
                  <a:lnTo>
                    <a:pt x="0" y="3212836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760276" y="6941720"/>
              <a:ext cx="1012190" cy="3117215"/>
            </a:xfrm>
            <a:custGeom>
              <a:avLst/>
              <a:gdLst/>
              <a:ahLst/>
              <a:cxnLst/>
              <a:rect l="l" t="t" r="r" b="b"/>
              <a:pathLst>
                <a:path w="1012190" h="3117215">
                  <a:moveTo>
                    <a:pt x="1012122" y="0"/>
                  </a:moveTo>
                  <a:lnTo>
                    <a:pt x="0" y="3116678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91504" y="7037881"/>
              <a:ext cx="981075" cy="3020695"/>
            </a:xfrm>
            <a:custGeom>
              <a:avLst/>
              <a:gdLst/>
              <a:ahLst/>
              <a:cxnLst/>
              <a:rect l="l" t="t" r="r" b="b"/>
              <a:pathLst>
                <a:path w="981075" h="3020695">
                  <a:moveTo>
                    <a:pt x="980895" y="0"/>
                  </a:moveTo>
                  <a:lnTo>
                    <a:pt x="0" y="3020518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822734" y="7134049"/>
              <a:ext cx="949960" cy="2924810"/>
            </a:xfrm>
            <a:custGeom>
              <a:avLst/>
              <a:gdLst/>
              <a:ahLst/>
              <a:cxnLst/>
              <a:rect l="l" t="t" r="r" b="b"/>
              <a:pathLst>
                <a:path w="949959" h="2924809">
                  <a:moveTo>
                    <a:pt x="949665" y="0"/>
                  </a:moveTo>
                  <a:lnTo>
                    <a:pt x="0" y="292435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853960" y="7230207"/>
              <a:ext cx="918844" cy="2828290"/>
            </a:xfrm>
            <a:custGeom>
              <a:avLst/>
              <a:gdLst/>
              <a:ahLst/>
              <a:cxnLst/>
              <a:rect l="l" t="t" r="r" b="b"/>
              <a:pathLst>
                <a:path w="918845" h="2828290">
                  <a:moveTo>
                    <a:pt x="918438" y="0"/>
                  </a:moveTo>
                  <a:lnTo>
                    <a:pt x="0" y="2828192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885189" y="7326368"/>
              <a:ext cx="887730" cy="2732405"/>
            </a:xfrm>
            <a:custGeom>
              <a:avLst/>
              <a:gdLst/>
              <a:ahLst/>
              <a:cxnLst/>
              <a:rect l="l" t="t" r="r" b="b"/>
              <a:pathLst>
                <a:path w="887729" h="2732404">
                  <a:moveTo>
                    <a:pt x="887211" y="0"/>
                  </a:moveTo>
                  <a:lnTo>
                    <a:pt x="0" y="2732031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916416" y="7422531"/>
              <a:ext cx="855980" cy="2635885"/>
            </a:xfrm>
            <a:custGeom>
              <a:avLst/>
              <a:gdLst/>
              <a:ahLst/>
              <a:cxnLst/>
              <a:rect l="l" t="t" r="r" b="b"/>
              <a:pathLst>
                <a:path w="855979" h="2635884">
                  <a:moveTo>
                    <a:pt x="855982" y="0"/>
                  </a:moveTo>
                  <a:lnTo>
                    <a:pt x="0" y="2635869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947644" y="7518691"/>
              <a:ext cx="824865" cy="2540000"/>
            </a:xfrm>
            <a:custGeom>
              <a:avLst/>
              <a:gdLst/>
              <a:ahLst/>
              <a:cxnLst/>
              <a:rect l="l" t="t" r="r" b="b"/>
              <a:pathLst>
                <a:path w="824865" h="2540000">
                  <a:moveTo>
                    <a:pt x="824755" y="0"/>
                  </a:moveTo>
                  <a:lnTo>
                    <a:pt x="0" y="2539708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78874" y="7614858"/>
              <a:ext cx="793750" cy="2444115"/>
            </a:xfrm>
            <a:custGeom>
              <a:avLst/>
              <a:gdLst/>
              <a:ahLst/>
              <a:cxnLst/>
              <a:rect l="l" t="t" r="r" b="b"/>
              <a:pathLst>
                <a:path w="793750" h="2444115">
                  <a:moveTo>
                    <a:pt x="793525" y="0"/>
                  </a:moveTo>
                  <a:lnTo>
                    <a:pt x="0" y="244354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010100" y="7711016"/>
              <a:ext cx="762635" cy="2347595"/>
            </a:xfrm>
            <a:custGeom>
              <a:avLst/>
              <a:gdLst/>
              <a:ahLst/>
              <a:cxnLst/>
              <a:rect l="l" t="t" r="r" b="b"/>
              <a:pathLst>
                <a:path w="762634" h="2347595">
                  <a:moveTo>
                    <a:pt x="762298" y="0"/>
                  </a:moveTo>
                  <a:lnTo>
                    <a:pt x="0" y="2347382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41329" y="7807177"/>
              <a:ext cx="731520" cy="2251710"/>
            </a:xfrm>
            <a:custGeom>
              <a:avLst/>
              <a:gdLst/>
              <a:ahLst/>
              <a:cxnLst/>
              <a:rect l="l" t="t" r="r" b="b"/>
              <a:pathLst>
                <a:path w="731520" h="2251709">
                  <a:moveTo>
                    <a:pt x="731071" y="0"/>
                  </a:moveTo>
                  <a:lnTo>
                    <a:pt x="0" y="2251222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072556" y="7903340"/>
              <a:ext cx="700405" cy="2155190"/>
            </a:xfrm>
            <a:custGeom>
              <a:avLst/>
              <a:gdLst/>
              <a:ahLst/>
              <a:cxnLst/>
              <a:rect l="l" t="t" r="r" b="b"/>
              <a:pathLst>
                <a:path w="700404" h="2155190">
                  <a:moveTo>
                    <a:pt x="699842" y="0"/>
                  </a:moveTo>
                  <a:lnTo>
                    <a:pt x="0" y="2155059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03785" y="7999502"/>
              <a:ext cx="668655" cy="2059305"/>
            </a:xfrm>
            <a:custGeom>
              <a:avLst/>
              <a:gdLst/>
              <a:ahLst/>
              <a:cxnLst/>
              <a:rect l="l" t="t" r="r" b="b"/>
              <a:pathLst>
                <a:path w="668654" h="2059304">
                  <a:moveTo>
                    <a:pt x="668614" y="0"/>
                  </a:moveTo>
                  <a:lnTo>
                    <a:pt x="0" y="2058896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35011" y="8095659"/>
              <a:ext cx="637540" cy="1962785"/>
            </a:xfrm>
            <a:custGeom>
              <a:avLst/>
              <a:gdLst/>
              <a:ahLst/>
              <a:cxnLst/>
              <a:rect l="l" t="t" r="r" b="b"/>
              <a:pathLst>
                <a:path w="637540" h="1962784">
                  <a:moveTo>
                    <a:pt x="637388" y="0"/>
                  </a:moveTo>
                  <a:lnTo>
                    <a:pt x="0" y="196274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66240" y="8191826"/>
              <a:ext cx="606425" cy="1866900"/>
            </a:xfrm>
            <a:custGeom>
              <a:avLst/>
              <a:gdLst/>
              <a:ahLst/>
              <a:cxnLst/>
              <a:rect l="l" t="t" r="r" b="b"/>
              <a:pathLst>
                <a:path w="606425" h="1866900">
                  <a:moveTo>
                    <a:pt x="606158" y="0"/>
                  </a:moveTo>
                  <a:lnTo>
                    <a:pt x="0" y="1866573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97469" y="8287986"/>
              <a:ext cx="575310" cy="1771014"/>
            </a:xfrm>
            <a:custGeom>
              <a:avLst/>
              <a:gdLst/>
              <a:ahLst/>
              <a:cxnLst/>
              <a:rect l="l" t="t" r="r" b="b"/>
              <a:pathLst>
                <a:path w="575309" h="1771015">
                  <a:moveTo>
                    <a:pt x="574931" y="0"/>
                  </a:moveTo>
                  <a:lnTo>
                    <a:pt x="0" y="1770412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228697" y="8384150"/>
              <a:ext cx="544195" cy="1674495"/>
            </a:xfrm>
            <a:custGeom>
              <a:avLst/>
              <a:gdLst/>
              <a:ahLst/>
              <a:cxnLst/>
              <a:rect l="l" t="t" r="r" b="b"/>
              <a:pathLst>
                <a:path w="544195" h="1674495">
                  <a:moveTo>
                    <a:pt x="543702" y="0"/>
                  </a:moveTo>
                  <a:lnTo>
                    <a:pt x="0" y="1674249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259924" y="8480308"/>
              <a:ext cx="513080" cy="1578610"/>
            </a:xfrm>
            <a:custGeom>
              <a:avLst/>
              <a:gdLst/>
              <a:ahLst/>
              <a:cxnLst/>
              <a:rect l="l" t="t" r="r" b="b"/>
              <a:pathLst>
                <a:path w="513079" h="1578609">
                  <a:moveTo>
                    <a:pt x="512475" y="0"/>
                  </a:moveTo>
                  <a:lnTo>
                    <a:pt x="0" y="1578091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855517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824288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793062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761834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730604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699377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668148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636922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605694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574466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543237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12010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480782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449554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418326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387097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355869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324641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293413" y="8951406"/>
              <a:ext cx="366395" cy="1107440"/>
            </a:xfrm>
            <a:custGeom>
              <a:avLst/>
              <a:gdLst/>
              <a:ahLst/>
              <a:cxnLst/>
              <a:rect l="l" t="t" r="r" b="b"/>
              <a:pathLst>
                <a:path w="366395" h="1107440">
                  <a:moveTo>
                    <a:pt x="0" y="0"/>
                  </a:moveTo>
                  <a:lnTo>
                    <a:pt x="365800" y="1106994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935252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966479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997708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028935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060163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091391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122619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153847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185075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216303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247531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278759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309987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341215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372443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403671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434899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466126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497354" y="8951820"/>
              <a:ext cx="358775" cy="1106805"/>
            </a:xfrm>
            <a:custGeom>
              <a:avLst/>
              <a:gdLst/>
              <a:ahLst/>
              <a:cxnLst/>
              <a:rect l="l" t="t" r="r" b="b"/>
              <a:pathLst>
                <a:path w="358775" h="1106804">
                  <a:moveTo>
                    <a:pt x="358781" y="0"/>
                  </a:moveTo>
                  <a:lnTo>
                    <a:pt x="0" y="1106580"/>
                  </a:lnTo>
                </a:path>
              </a:pathLst>
            </a:custGeom>
            <a:ln w="37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2221212" y="7841650"/>
            <a:ext cx="3276600" cy="6985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3150" b="1" spc="-125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315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50" b="1" spc="-125" dirty="0">
                <a:solidFill>
                  <a:srgbClr val="FFFFFF"/>
                </a:solidFill>
                <a:latin typeface="Calibri"/>
                <a:cs typeface="Calibri"/>
              </a:rPr>
              <a:t>1,100</a:t>
            </a:r>
            <a:r>
              <a:rPr sz="315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50" b="1" spc="145" dirty="0">
                <a:solidFill>
                  <a:srgbClr val="FFFFFF"/>
                </a:solidFill>
                <a:latin typeface="Calibri"/>
                <a:cs typeface="Calibri"/>
              </a:rPr>
              <a:t>SCHOOLS.</a:t>
            </a:r>
            <a:endParaRPr sz="3150">
              <a:latin typeface="Calibri"/>
              <a:cs typeface="Calibri"/>
            </a:endParaRPr>
          </a:p>
          <a:p>
            <a:pPr marL="741045">
              <a:lnSpc>
                <a:spcPct val="100000"/>
              </a:lnSpc>
              <a:spcBef>
                <a:spcPts val="85"/>
              </a:spcBef>
            </a:pP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ncaa.org/playcollegesports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23C6-D8AD-DE22-A41B-750FEB9A1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057400"/>
            <a:ext cx="7467600" cy="32766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entury Gothic" panose="020B0502020202020204" pitchFamily="34" charset="0"/>
              </a:rPr>
              <a:t>Winston-Salem State University</a:t>
            </a:r>
            <a:b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b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Ms. Sonya Hurt</a:t>
            </a:r>
            <a:b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Sr. Assoc. AD for Athletic Administration,</a:t>
            </a:r>
            <a:b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Compliance &amp; SWA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A06E6-7550-0BD6-1749-FFBAB909113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165860" y="5410200"/>
            <a:ext cx="5440680" cy="553998"/>
          </a:xfrm>
        </p:spPr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  <a:hlinkClick r:id="rId2"/>
              </a:rPr>
              <a:t>hurts@wssu.edu</a:t>
            </a:r>
            <a:endParaRPr lang="en-US" dirty="0">
              <a:latin typeface="Century Gothic" panose="020B0502020202020204" pitchFamily="34" charset="0"/>
            </a:endParaRP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336 750-3365</a:t>
            </a:r>
          </a:p>
        </p:txBody>
      </p:sp>
      <p:pic>
        <p:nvPicPr>
          <p:cNvPr id="2050" name="Picture 2" descr="Winston Salem State University Logo, link to homepage">
            <a:extLst>
              <a:ext uri="{FF2B5EF4-FFF2-40B4-BE49-F238E27FC236}">
                <a16:creationId xmlns:a16="http://schemas.microsoft.com/office/drawing/2014/main" id="{A592C291-F0A7-C1AF-DA62-A73259C2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00"/>
            <a:ext cx="3200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42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334000"/>
              <a:ext cx="7772400" cy="4724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74717" y="0"/>
              <a:ext cx="4297680" cy="6604634"/>
            </a:xfrm>
            <a:custGeom>
              <a:avLst/>
              <a:gdLst/>
              <a:ahLst/>
              <a:cxnLst/>
              <a:rect l="l" t="t" r="r" b="b"/>
              <a:pathLst>
                <a:path w="4297680" h="6604634">
                  <a:moveTo>
                    <a:pt x="4297680" y="0"/>
                  </a:moveTo>
                  <a:lnTo>
                    <a:pt x="2162594" y="0"/>
                  </a:lnTo>
                  <a:lnTo>
                    <a:pt x="0" y="6604546"/>
                  </a:lnTo>
                  <a:lnTo>
                    <a:pt x="2587993" y="6604546"/>
                  </a:lnTo>
                  <a:lnTo>
                    <a:pt x="4297680" y="1376654"/>
                  </a:lnTo>
                  <a:lnTo>
                    <a:pt x="4297680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55092" y="486629"/>
              <a:ext cx="1317625" cy="4119245"/>
            </a:xfrm>
            <a:custGeom>
              <a:avLst/>
              <a:gdLst/>
              <a:ahLst/>
              <a:cxnLst/>
              <a:rect l="l" t="t" r="r" b="b"/>
              <a:pathLst>
                <a:path w="1317625" h="4119245">
                  <a:moveTo>
                    <a:pt x="1317307" y="0"/>
                  </a:moveTo>
                  <a:lnTo>
                    <a:pt x="0" y="4118711"/>
                  </a:lnTo>
                  <a:lnTo>
                    <a:pt x="103670" y="4118711"/>
                  </a:lnTo>
                  <a:lnTo>
                    <a:pt x="1317307" y="307174"/>
                  </a:lnTo>
                  <a:lnTo>
                    <a:pt x="1317307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391" y="0"/>
              <a:ext cx="2825750" cy="6175375"/>
            </a:xfrm>
            <a:custGeom>
              <a:avLst/>
              <a:gdLst/>
              <a:ahLst/>
              <a:cxnLst/>
              <a:rect l="l" t="t" r="r" b="b"/>
              <a:pathLst>
                <a:path w="2825750" h="6175375">
                  <a:moveTo>
                    <a:pt x="2825496" y="0"/>
                  </a:moveTo>
                  <a:lnTo>
                    <a:pt x="0" y="0"/>
                  </a:lnTo>
                  <a:lnTo>
                    <a:pt x="0" y="6162078"/>
                  </a:lnTo>
                  <a:lnTo>
                    <a:pt x="2825496" y="6175235"/>
                  </a:lnTo>
                  <a:lnTo>
                    <a:pt x="2825496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0498" y="995666"/>
              <a:ext cx="77660" cy="122466"/>
            </a:xfrm>
            <a:prstGeom prst="rect">
              <a:avLst/>
            </a:prstGeom>
          </p:spPr>
        </p:pic>
        <p:sp>
          <p:nvSpPr>
            <p:cNvPr id="8" name="object 8">
              <a:hlinkClick r:id="rId3"/>
            </p:cNvPr>
            <p:cNvSpPr/>
            <p:nvPr/>
          </p:nvSpPr>
          <p:spPr>
            <a:xfrm>
              <a:off x="4993221" y="995666"/>
              <a:ext cx="112395" cy="122555"/>
            </a:xfrm>
            <a:custGeom>
              <a:avLst/>
              <a:gdLst/>
              <a:ahLst/>
              <a:cxnLst/>
              <a:rect l="l" t="t" r="r" b="b"/>
              <a:pathLst>
                <a:path w="112395" h="122555">
                  <a:moveTo>
                    <a:pt x="69773" y="113030"/>
                  </a:moveTo>
                  <a:lnTo>
                    <a:pt x="10464" y="113030"/>
                  </a:lnTo>
                  <a:lnTo>
                    <a:pt x="10464" y="0"/>
                  </a:lnTo>
                  <a:lnTo>
                    <a:pt x="0" y="0"/>
                  </a:lnTo>
                  <a:lnTo>
                    <a:pt x="0" y="113030"/>
                  </a:lnTo>
                  <a:lnTo>
                    <a:pt x="0" y="121920"/>
                  </a:lnTo>
                  <a:lnTo>
                    <a:pt x="69773" y="121920"/>
                  </a:lnTo>
                  <a:lnTo>
                    <a:pt x="69773" y="113030"/>
                  </a:lnTo>
                  <a:close/>
                </a:path>
                <a:path w="112395" h="122555">
                  <a:moveTo>
                    <a:pt x="112191" y="0"/>
                  </a:moveTo>
                  <a:lnTo>
                    <a:pt x="101727" y="0"/>
                  </a:lnTo>
                  <a:lnTo>
                    <a:pt x="101727" y="122466"/>
                  </a:lnTo>
                  <a:lnTo>
                    <a:pt x="112191" y="122466"/>
                  </a:lnTo>
                  <a:lnTo>
                    <a:pt x="112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hlinkClick r:id="rId3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0467" y="993646"/>
              <a:ext cx="108508" cy="12687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84774" y="995667"/>
              <a:ext cx="10795" cy="122555"/>
            </a:xfrm>
            <a:custGeom>
              <a:avLst/>
              <a:gdLst/>
              <a:ahLst/>
              <a:cxnLst/>
              <a:rect l="l" t="t" r="r" b="b"/>
              <a:pathLst>
                <a:path w="10795" h="122555">
                  <a:moveTo>
                    <a:pt x="10464" y="0"/>
                  </a:moveTo>
                  <a:lnTo>
                    <a:pt x="0" y="0"/>
                  </a:lnTo>
                  <a:lnTo>
                    <a:pt x="0" y="122466"/>
                  </a:lnTo>
                  <a:lnTo>
                    <a:pt x="10464" y="122466"/>
                  </a:lnTo>
                  <a:lnTo>
                    <a:pt x="104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>
              <a:hlinkClick r:id="rId3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4901" y="995667"/>
              <a:ext cx="86474" cy="122466"/>
            </a:xfrm>
            <a:prstGeom prst="rect">
              <a:avLst/>
            </a:prstGeom>
          </p:spPr>
        </p:pic>
        <p:sp>
          <p:nvSpPr>
            <p:cNvPr id="12" name="object 12">
              <a:hlinkClick r:id="rId3"/>
            </p:cNvPr>
            <p:cNvSpPr/>
            <p:nvPr/>
          </p:nvSpPr>
          <p:spPr>
            <a:xfrm>
              <a:off x="5456809" y="995666"/>
              <a:ext cx="162560" cy="122555"/>
            </a:xfrm>
            <a:custGeom>
              <a:avLst/>
              <a:gdLst/>
              <a:ahLst/>
              <a:cxnLst/>
              <a:rect l="l" t="t" r="r" b="b"/>
              <a:pathLst>
                <a:path w="162560" h="122555">
                  <a:moveTo>
                    <a:pt x="10464" y="0"/>
                  </a:moveTo>
                  <a:lnTo>
                    <a:pt x="0" y="0"/>
                  </a:lnTo>
                  <a:lnTo>
                    <a:pt x="0" y="122466"/>
                  </a:lnTo>
                  <a:lnTo>
                    <a:pt x="10464" y="122466"/>
                  </a:lnTo>
                  <a:lnTo>
                    <a:pt x="10464" y="0"/>
                  </a:lnTo>
                  <a:close/>
                </a:path>
                <a:path w="162560" h="122555">
                  <a:moveTo>
                    <a:pt x="119888" y="113030"/>
                  </a:moveTo>
                  <a:lnTo>
                    <a:pt x="60579" y="113030"/>
                  </a:lnTo>
                  <a:lnTo>
                    <a:pt x="60579" y="0"/>
                  </a:lnTo>
                  <a:lnTo>
                    <a:pt x="50114" y="0"/>
                  </a:lnTo>
                  <a:lnTo>
                    <a:pt x="50114" y="113030"/>
                  </a:lnTo>
                  <a:lnTo>
                    <a:pt x="50114" y="121920"/>
                  </a:lnTo>
                  <a:lnTo>
                    <a:pt x="119888" y="121920"/>
                  </a:lnTo>
                  <a:lnTo>
                    <a:pt x="119888" y="113030"/>
                  </a:lnTo>
                  <a:close/>
                </a:path>
                <a:path w="162560" h="122555">
                  <a:moveTo>
                    <a:pt x="162306" y="0"/>
                  </a:moveTo>
                  <a:lnTo>
                    <a:pt x="151841" y="0"/>
                  </a:lnTo>
                  <a:lnTo>
                    <a:pt x="151841" y="122466"/>
                  </a:lnTo>
                  <a:lnTo>
                    <a:pt x="162306" y="122466"/>
                  </a:lnTo>
                  <a:lnTo>
                    <a:pt x="162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>
              <a:hlinkClick r:id="rId3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49950" y="995053"/>
              <a:ext cx="217013" cy="123189"/>
            </a:xfrm>
            <a:prstGeom prst="rect">
              <a:avLst/>
            </a:prstGeom>
          </p:spPr>
        </p:pic>
        <p:pic>
          <p:nvPicPr>
            <p:cNvPr id="14" name="object 14">
              <a:hlinkClick r:id="rId3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6279" y="993642"/>
              <a:ext cx="106679" cy="126695"/>
            </a:xfrm>
            <a:prstGeom prst="rect">
              <a:avLst/>
            </a:prstGeom>
          </p:spPr>
        </p:pic>
        <p:pic>
          <p:nvPicPr>
            <p:cNvPr id="15" name="object 15">
              <a:hlinkClick r:id="rId3"/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83429" y="995666"/>
              <a:ext cx="77660" cy="122466"/>
            </a:xfrm>
            <a:prstGeom prst="rect">
              <a:avLst/>
            </a:prstGeom>
          </p:spPr>
        </p:pic>
        <p:pic>
          <p:nvPicPr>
            <p:cNvPr id="16" name="object 16">
              <a:hlinkClick r:id="rId3"/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96157" y="995660"/>
              <a:ext cx="97866" cy="122466"/>
            </a:xfrm>
            <a:prstGeom prst="rect">
              <a:avLst/>
            </a:prstGeom>
          </p:spPr>
        </p:pic>
        <p:sp>
          <p:nvSpPr>
            <p:cNvPr id="17" name="object 17">
              <a:hlinkClick r:id="rId3"/>
            </p:cNvPr>
            <p:cNvSpPr/>
            <p:nvPr/>
          </p:nvSpPr>
          <p:spPr>
            <a:xfrm>
              <a:off x="6324854" y="995057"/>
              <a:ext cx="90805" cy="123189"/>
            </a:xfrm>
            <a:custGeom>
              <a:avLst/>
              <a:gdLst/>
              <a:ahLst/>
              <a:cxnLst/>
              <a:rect l="l" t="t" r="r" b="b"/>
              <a:pathLst>
                <a:path w="90804" h="123190">
                  <a:moveTo>
                    <a:pt x="90703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40030" y="10160"/>
                  </a:lnTo>
                  <a:lnTo>
                    <a:pt x="40030" y="123190"/>
                  </a:lnTo>
                  <a:lnTo>
                    <a:pt x="50685" y="123190"/>
                  </a:lnTo>
                  <a:lnTo>
                    <a:pt x="50685" y="10160"/>
                  </a:lnTo>
                  <a:lnTo>
                    <a:pt x="90703" y="10160"/>
                  </a:lnTo>
                  <a:lnTo>
                    <a:pt x="907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6400" y="995666"/>
              <a:ext cx="77660" cy="122466"/>
            </a:xfrm>
            <a:prstGeom prst="rect">
              <a:avLst/>
            </a:prstGeom>
          </p:spPr>
        </p:pic>
        <p:pic>
          <p:nvPicPr>
            <p:cNvPr id="19" name="object 19">
              <a:hlinkClick r:id="rId3"/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59122" y="995663"/>
              <a:ext cx="84467" cy="122466"/>
            </a:xfrm>
            <a:prstGeom prst="rect">
              <a:avLst/>
            </a:prstGeom>
          </p:spPr>
        </p:pic>
        <p:sp>
          <p:nvSpPr>
            <p:cNvPr id="20" name="object 20">
              <a:hlinkClick r:id="rId3"/>
            </p:cNvPr>
            <p:cNvSpPr/>
            <p:nvPr/>
          </p:nvSpPr>
          <p:spPr>
            <a:xfrm>
              <a:off x="4494274" y="925483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263525" h="263525">
                  <a:moveTo>
                    <a:pt x="131673" y="0"/>
                  </a:moveTo>
                  <a:lnTo>
                    <a:pt x="90054" y="6711"/>
                  </a:lnTo>
                  <a:lnTo>
                    <a:pt x="53909" y="25401"/>
                  </a:lnTo>
                  <a:lnTo>
                    <a:pt x="25405" y="53901"/>
                  </a:lnTo>
                  <a:lnTo>
                    <a:pt x="6712" y="90043"/>
                  </a:lnTo>
                  <a:lnTo>
                    <a:pt x="0" y="131660"/>
                  </a:lnTo>
                  <a:lnTo>
                    <a:pt x="6712" y="173278"/>
                  </a:lnTo>
                  <a:lnTo>
                    <a:pt x="25405" y="209420"/>
                  </a:lnTo>
                  <a:lnTo>
                    <a:pt x="53909" y="237920"/>
                  </a:lnTo>
                  <a:lnTo>
                    <a:pt x="90054" y="256610"/>
                  </a:lnTo>
                  <a:lnTo>
                    <a:pt x="131673" y="263321"/>
                  </a:lnTo>
                  <a:lnTo>
                    <a:pt x="173286" y="256610"/>
                  </a:lnTo>
                  <a:lnTo>
                    <a:pt x="209427" y="237920"/>
                  </a:lnTo>
                  <a:lnTo>
                    <a:pt x="237929" y="209420"/>
                  </a:lnTo>
                  <a:lnTo>
                    <a:pt x="256621" y="173278"/>
                  </a:lnTo>
                  <a:lnTo>
                    <a:pt x="263334" y="131660"/>
                  </a:lnTo>
                  <a:lnTo>
                    <a:pt x="256621" y="90043"/>
                  </a:lnTo>
                  <a:lnTo>
                    <a:pt x="237929" y="53901"/>
                  </a:lnTo>
                  <a:lnTo>
                    <a:pt x="209427" y="25401"/>
                  </a:lnTo>
                  <a:lnTo>
                    <a:pt x="173286" y="6711"/>
                  </a:lnTo>
                  <a:lnTo>
                    <a:pt x="131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>
              <a:hlinkClick r:id="rId3"/>
            </p:cNvPr>
            <p:cNvSpPr/>
            <p:nvPr/>
          </p:nvSpPr>
          <p:spPr>
            <a:xfrm>
              <a:off x="4494276" y="925486"/>
              <a:ext cx="274320" cy="263525"/>
            </a:xfrm>
            <a:custGeom>
              <a:avLst/>
              <a:gdLst/>
              <a:ahLst/>
              <a:cxnLst/>
              <a:rect l="l" t="t" r="r" b="b"/>
              <a:pathLst>
                <a:path w="274320" h="263525">
                  <a:moveTo>
                    <a:pt x="179070" y="169278"/>
                  </a:moveTo>
                  <a:lnTo>
                    <a:pt x="178358" y="149250"/>
                  </a:lnTo>
                  <a:lnTo>
                    <a:pt x="165163" y="169278"/>
                  </a:lnTo>
                  <a:lnTo>
                    <a:pt x="179070" y="169278"/>
                  </a:lnTo>
                  <a:close/>
                </a:path>
                <a:path w="274320" h="263525">
                  <a:moveTo>
                    <a:pt x="231800" y="169011"/>
                  </a:moveTo>
                  <a:lnTo>
                    <a:pt x="231127" y="149047"/>
                  </a:lnTo>
                  <a:lnTo>
                    <a:pt x="217970" y="169011"/>
                  </a:lnTo>
                  <a:lnTo>
                    <a:pt x="231800" y="169011"/>
                  </a:lnTo>
                  <a:close/>
                </a:path>
                <a:path w="274320" h="263525">
                  <a:moveTo>
                    <a:pt x="263334" y="131660"/>
                  </a:moveTo>
                  <a:lnTo>
                    <a:pt x="263182" y="130746"/>
                  </a:lnTo>
                  <a:lnTo>
                    <a:pt x="256616" y="90043"/>
                  </a:lnTo>
                  <a:lnTo>
                    <a:pt x="237921" y="53898"/>
                  </a:lnTo>
                  <a:lnTo>
                    <a:pt x="209423" y="25400"/>
                  </a:lnTo>
                  <a:lnTo>
                    <a:pt x="173278" y="6705"/>
                  </a:lnTo>
                  <a:lnTo>
                    <a:pt x="131660" y="0"/>
                  </a:lnTo>
                  <a:lnTo>
                    <a:pt x="90043" y="6705"/>
                  </a:lnTo>
                  <a:lnTo>
                    <a:pt x="53898" y="25400"/>
                  </a:lnTo>
                  <a:lnTo>
                    <a:pt x="25400" y="53898"/>
                  </a:lnTo>
                  <a:lnTo>
                    <a:pt x="6705" y="90043"/>
                  </a:lnTo>
                  <a:lnTo>
                    <a:pt x="0" y="131660"/>
                  </a:lnTo>
                  <a:lnTo>
                    <a:pt x="6705" y="173278"/>
                  </a:lnTo>
                  <a:lnTo>
                    <a:pt x="25400" y="209423"/>
                  </a:lnTo>
                  <a:lnTo>
                    <a:pt x="53898" y="237921"/>
                  </a:lnTo>
                  <a:lnTo>
                    <a:pt x="90043" y="256616"/>
                  </a:lnTo>
                  <a:lnTo>
                    <a:pt x="131660" y="263334"/>
                  </a:lnTo>
                  <a:lnTo>
                    <a:pt x="168071" y="258229"/>
                  </a:lnTo>
                  <a:lnTo>
                    <a:pt x="200571" y="243878"/>
                  </a:lnTo>
                  <a:lnTo>
                    <a:pt x="227736" y="221691"/>
                  </a:lnTo>
                  <a:lnTo>
                    <a:pt x="248145" y="193103"/>
                  </a:lnTo>
                  <a:lnTo>
                    <a:pt x="232943" y="193103"/>
                  </a:lnTo>
                  <a:lnTo>
                    <a:pt x="231952" y="184137"/>
                  </a:lnTo>
                  <a:lnTo>
                    <a:pt x="207137" y="184137"/>
                  </a:lnTo>
                  <a:lnTo>
                    <a:pt x="201599" y="193103"/>
                  </a:lnTo>
                  <a:lnTo>
                    <a:pt x="180162" y="193103"/>
                  </a:lnTo>
                  <a:lnTo>
                    <a:pt x="179666" y="184137"/>
                  </a:lnTo>
                  <a:lnTo>
                    <a:pt x="155409" y="184137"/>
                  </a:lnTo>
                  <a:lnTo>
                    <a:pt x="149466" y="193103"/>
                  </a:lnTo>
                  <a:lnTo>
                    <a:pt x="115087" y="193103"/>
                  </a:lnTo>
                  <a:lnTo>
                    <a:pt x="92265" y="171831"/>
                  </a:lnTo>
                  <a:lnTo>
                    <a:pt x="92303" y="167081"/>
                  </a:lnTo>
                  <a:lnTo>
                    <a:pt x="93091" y="162534"/>
                  </a:lnTo>
                  <a:lnTo>
                    <a:pt x="84404" y="193103"/>
                  </a:lnTo>
                  <a:lnTo>
                    <a:pt x="65468" y="193103"/>
                  </a:lnTo>
                  <a:lnTo>
                    <a:pt x="53047" y="163118"/>
                  </a:lnTo>
                  <a:lnTo>
                    <a:pt x="44780" y="193103"/>
                  </a:lnTo>
                  <a:lnTo>
                    <a:pt x="27774" y="193103"/>
                  </a:lnTo>
                  <a:lnTo>
                    <a:pt x="40982" y="144995"/>
                  </a:lnTo>
                  <a:lnTo>
                    <a:pt x="35153" y="144995"/>
                  </a:lnTo>
                  <a:lnTo>
                    <a:pt x="39154" y="130746"/>
                  </a:lnTo>
                  <a:lnTo>
                    <a:pt x="60375" y="130746"/>
                  </a:lnTo>
                  <a:lnTo>
                    <a:pt x="75298" y="165823"/>
                  </a:lnTo>
                  <a:lnTo>
                    <a:pt x="81216" y="144995"/>
                  </a:lnTo>
                  <a:lnTo>
                    <a:pt x="75349" y="144995"/>
                  </a:lnTo>
                  <a:lnTo>
                    <a:pt x="79349" y="130746"/>
                  </a:lnTo>
                  <a:lnTo>
                    <a:pt x="102095" y="130746"/>
                  </a:lnTo>
                  <a:lnTo>
                    <a:pt x="95465" y="153809"/>
                  </a:lnTo>
                  <a:lnTo>
                    <a:pt x="100076" y="145249"/>
                  </a:lnTo>
                  <a:lnTo>
                    <a:pt x="107416" y="137883"/>
                  </a:lnTo>
                  <a:lnTo>
                    <a:pt x="116992" y="132702"/>
                  </a:lnTo>
                  <a:lnTo>
                    <a:pt x="128257" y="130746"/>
                  </a:lnTo>
                  <a:lnTo>
                    <a:pt x="153822" y="130746"/>
                  </a:lnTo>
                  <a:lnTo>
                    <a:pt x="147866" y="152400"/>
                  </a:lnTo>
                  <a:lnTo>
                    <a:pt x="131279" y="152400"/>
                  </a:lnTo>
                  <a:lnTo>
                    <a:pt x="133248" y="145338"/>
                  </a:lnTo>
                  <a:lnTo>
                    <a:pt x="129451" y="145249"/>
                  </a:lnTo>
                  <a:lnTo>
                    <a:pt x="122847" y="147510"/>
                  </a:lnTo>
                  <a:lnTo>
                    <a:pt x="117119" y="153174"/>
                  </a:lnTo>
                  <a:lnTo>
                    <a:pt x="113068" y="160604"/>
                  </a:lnTo>
                  <a:lnTo>
                    <a:pt x="111544" y="168122"/>
                  </a:lnTo>
                  <a:lnTo>
                    <a:pt x="111544" y="177431"/>
                  </a:lnTo>
                  <a:lnTo>
                    <a:pt x="119087" y="179247"/>
                  </a:lnTo>
                  <a:lnTo>
                    <a:pt x="139674" y="179324"/>
                  </a:lnTo>
                  <a:lnTo>
                    <a:pt x="157416" y="152400"/>
                  </a:lnTo>
                  <a:lnTo>
                    <a:pt x="162293" y="144995"/>
                  </a:lnTo>
                  <a:lnTo>
                    <a:pt x="157010" y="144919"/>
                  </a:lnTo>
                  <a:lnTo>
                    <a:pt x="160947" y="130746"/>
                  </a:lnTo>
                  <a:lnTo>
                    <a:pt x="195592" y="130746"/>
                  </a:lnTo>
                  <a:lnTo>
                    <a:pt x="197967" y="171729"/>
                  </a:lnTo>
                  <a:lnTo>
                    <a:pt x="214820" y="144995"/>
                  </a:lnTo>
                  <a:lnTo>
                    <a:pt x="209524" y="144995"/>
                  </a:lnTo>
                  <a:lnTo>
                    <a:pt x="213550" y="130746"/>
                  </a:lnTo>
                  <a:lnTo>
                    <a:pt x="247713" y="130746"/>
                  </a:lnTo>
                  <a:lnTo>
                    <a:pt x="251523" y="186232"/>
                  </a:lnTo>
                  <a:lnTo>
                    <a:pt x="256565" y="173431"/>
                  </a:lnTo>
                  <a:lnTo>
                    <a:pt x="260273" y="160007"/>
                  </a:lnTo>
                  <a:lnTo>
                    <a:pt x="262547" y="146062"/>
                  </a:lnTo>
                  <a:lnTo>
                    <a:pt x="263334" y="131660"/>
                  </a:lnTo>
                  <a:close/>
                </a:path>
                <a:path w="274320" h="263525">
                  <a:moveTo>
                    <a:pt x="268859" y="209969"/>
                  </a:moveTo>
                  <a:lnTo>
                    <a:pt x="265709" y="205282"/>
                  </a:lnTo>
                  <a:lnTo>
                    <a:pt x="266649" y="204914"/>
                  </a:lnTo>
                  <a:lnTo>
                    <a:pt x="268478" y="203885"/>
                  </a:lnTo>
                  <a:lnTo>
                    <a:pt x="268478" y="203187"/>
                  </a:lnTo>
                  <a:lnTo>
                    <a:pt x="268478" y="199631"/>
                  </a:lnTo>
                  <a:lnTo>
                    <a:pt x="268478" y="199059"/>
                  </a:lnTo>
                  <a:lnTo>
                    <a:pt x="266255" y="197586"/>
                  </a:lnTo>
                  <a:lnTo>
                    <a:pt x="266090" y="197586"/>
                  </a:lnTo>
                  <a:lnTo>
                    <a:pt x="266090" y="200329"/>
                  </a:lnTo>
                  <a:lnTo>
                    <a:pt x="266090" y="202501"/>
                  </a:lnTo>
                  <a:lnTo>
                    <a:pt x="265112" y="203187"/>
                  </a:lnTo>
                  <a:lnTo>
                    <a:pt x="261454" y="203187"/>
                  </a:lnTo>
                  <a:lnTo>
                    <a:pt x="261454" y="199631"/>
                  </a:lnTo>
                  <a:lnTo>
                    <a:pt x="265112" y="199631"/>
                  </a:lnTo>
                  <a:lnTo>
                    <a:pt x="266090" y="200329"/>
                  </a:lnTo>
                  <a:lnTo>
                    <a:pt x="266090" y="197586"/>
                  </a:lnTo>
                  <a:lnTo>
                    <a:pt x="259118" y="197586"/>
                  </a:lnTo>
                  <a:lnTo>
                    <a:pt x="259118" y="209969"/>
                  </a:lnTo>
                  <a:lnTo>
                    <a:pt x="261454" y="209969"/>
                  </a:lnTo>
                  <a:lnTo>
                    <a:pt x="261454" y="205282"/>
                  </a:lnTo>
                  <a:lnTo>
                    <a:pt x="262953" y="205282"/>
                  </a:lnTo>
                  <a:lnTo>
                    <a:pt x="266014" y="209969"/>
                  </a:lnTo>
                  <a:lnTo>
                    <a:pt x="268859" y="209969"/>
                  </a:lnTo>
                  <a:close/>
                </a:path>
                <a:path w="274320" h="263525">
                  <a:moveTo>
                    <a:pt x="273989" y="197802"/>
                  </a:moveTo>
                  <a:lnTo>
                    <a:pt x="271741" y="195554"/>
                  </a:lnTo>
                  <a:lnTo>
                    <a:pt x="271741" y="199059"/>
                  </a:lnTo>
                  <a:lnTo>
                    <a:pt x="271741" y="208356"/>
                  </a:lnTo>
                  <a:lnTo>
                    <a:pt x="267995" y="212102"/>
                  </a:lnTo>
                  <a:lnTo>
                    <a:pt x="258775" y="212102"/>
                  </a:lnTo>
                  <a:lnTo>
                    <a:pt x="255028" y="208356"/>
                  </a:lnTo>
                  <a:lnTo>
                    <a:pt x="255028" y="199059"/>
                  </a:lnTo>
                  <a:lnTo>
                    <a:pt x="258699" y="195389"/>
                  </a:lnTo>
                  <a:lnTo>
                    <a:pt x="268071" y="195389"/>
                  </a:lnTo>
                  <a:lnTo>
                    <a:pt x="271741" y="199059"/>
                  </a:lnTo>
                  <a:lnTo>
                    <a:pt x="271741" y="195554"/>
                  </a:lnTo>
                  <a:lnTo>
                    <a:pt x="271576" y="195389"/>
                  </a:lnTo>
                  <a:lnTo>
                    <a:pt x="269328" y="193141"/>
                  </a:lnTo>
                  <a:lnTo>
                    <a:pt x="257543" y="193141"/>
                  </a:lnTo>
                  <a:lnTo>
                    <a:pt x="252882" y="197802"/>
                  </a:lnTo>
                  <a:lnTo>
                    <a:pt x="252780" y="209588"/>
                  </a:lnTo>
                  <a:lnTo>
                    <a:pt x="257543" y="214350"/>
                  </a:lnTo>
                  <a:lnTo>
                    <a:pt x="269227" y="214350"/>
                  </a:lnTo>
                  <a:lnTo>
                    <a:pt x="271475" y="212102"/>
                  </a:lnTo>
                  <a:lnTo>
                    <a:pt x="273989" y="209588"/>
                  </a:lnTo>
                  <a:lnTo>
                    <a:pt x="273989" y="197802"/>
                  </a:lnTo>
                  <a:close/>
                </a:path>
              </a:pathLst>
            </a:custGeom>
            <a:solidFill>
              <a:srgbClr val="00A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429000" y="5889752"/>
              <a:ext cx="3987165" cy="203200"/>
            </a:xfrm>
            <a:custGeom>
              <a:avLst/>
              <a:gdLst/>
              <a:ahLst/>
              <a:cxnLst/>
              <a:rect l="l" t="t" r="r" b="b"/>
              <a:pathLst>
                <a:path w="3987165" h="203200">
                  <a:moveTo>
                    <a:pt x="3986784" y="0"/>
                  </a:moveTo>
                  <a:lnTo>
                    <a:pt x="0" y="0"/>
                  </a:lnTo>
                  <a:lnTo>
                    <a:pt x="0" y="203200"/>
                  </a:lnTo>
                  <a:lnTo>
                    <a:pt x="3986784" y="203200"/>
                  </a:lnTo>
                  <a:lnTo>
                    <a:pt x="3986784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429000" y="5889752"/>
            <a:ext cx="3987165" cy="20320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45"/>
              </a:spcBef>
            </a:pPr>
            <a:r>
              <a:rPr sz="1200" b="1" spc="55" dirty="0">
                <a:solidFill>
                  <a:srgbClr val="FFFFFF"/>
                </a:solidFill>
                <a:latin typeface="Calibri"/>
                <a:cs typeface="Calibri"/>
              </a:rPr>
              <a:t>HELPFUL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Calibri"/>
                <a:cs typeface="Calibri"/>
              </a:rPr>
              <a:t>HINTS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339888" y="5889040"/>
            <a:ext cx="186055" cy="204470"/>
          </a:xfrm>
          <a:custGeom>
            <a:avLst/>
            <a:gdLst/>
            <a:ahLst/>
            <a:cxnLst/>
            <a:rect l="l" t="t" r="r" b="b"/>
            <a:pathLst>
              <a:path w="186054" h="204470">
                <a:moveTo>
                  <a:pt x="185534" y="0"/>
                </a:moveTo>
                <a:lnTo>
                  <a:pt x="70002" y="0"/>
                </a:lnTo>
                <a:lnTo>
                  <a:pt x="0" y="203911"/>
                </a:lnTo>
                <a:lnTo>
                  <a:pt x="115531" y="203911"/>
                </a:lnTo>
                <a:lnTo>
                  <a:pt x="185534" y="0"/>
                </a:lnTo>
                <a:close/>
              </a:path>
            </a:pathLst>
          </a:custGeom>
          <a:solidFill>
            <a:srgbClr val="FFCB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7300" algn="l"/>
              </a:tabLst>
            </a:pPr>
            <a:r>
              <a:rPr sz="1050" spc="104" baseline="3968" dirty="0">
                <a:solidFill>
                  <a:srgbClr val="FFFFFF"/>
                </a:solidFill>
                <a:latin typeface="Calibri"/>
                <a:cs typeface="Calibri"/>
              </a:rPr>
              <a:t>GUIDE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FFFFFF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r>
              <a:rPr sz="1050" spc="104" baseline="3968" dirty="0">
                <a:solidFill>
                  <a:srgbClr val="FFFFFF"/>
                </a:solidFill>
                <a:latin typeface="Calibri"/>
                <a:cs typeface="Calibri"/>
              </a:rPr>
              <a:t>ATHLETE</a:t>
            </a:r>
            <a:r>
              <a:rPr sz="1050" baseline="3968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4500" y="1873250"/>
            <a:ext cx="3441065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2080"/>
              </a:lnSpc>
              <a:spcBef>
                <a:spcPts val="100"/>
              </a:spcBef>
            </a:pPr>
            <a:r>
              <a:rPr sz="1800" b="1" dirty="0">
                <a:solidFill>
                  <a:srgbClr val="1E384B"/>
                </a:solidFill>
                <a:latin typeface="Calibri"/>
                <a:cs typeface="Calibri"/>
              </a:rPr>
              <a:t>WHO</a:t>
            </a:r>
            <a:r>
              <a:rPr sz="1800" b="1" spc="2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E384B"/>
                </a:solidFill>
                <a:latin typeface="Calibri"/>
                <a:cs typeface="Calibri"/>
              </a:rPr>
              <a:t>SHOULD</a:t>
            </a:r>
            <a:r>
              <a:rPr sz="1800" b="1" spc="2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800" b="1" spc="70" dirty="0">
                <a:solidFill>
                  <a:srgbClr val="1E384B"/>
                </a:solidFill>
                <a:latin typeface="Calibri"/>
                <a:cs typeface="Calibri"/>
              </a:rPr>
              <a:t>USE</a:t>
            </a:r>
            <a:r>
              <a:rPr sz="1800" b="1" spc="2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800" b="1" spc="75" dirty="0">
                <a:solidFill>
                  <a:srgbClr val="1E384B"/>
                </a:solidFill>
                <a:latin typeface="Calibri"/>
                <a:cs typeface="Calibri"/>
              </a:rPr>
              <a:t>THIS</a:t>
            </a:r>
            <a:r>
              <a:rPr sz="1800" b="1" spc="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E384B"/>
                </a:solidFill>
                <a:latin typeface="Calibri"/>
                <a:cs typeface="Calibri"/>
              </a:rPr>
              <a:t>GUIDE?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000"/>
              </a:lnSpc>
            </a:pPr>
            <a:r>
              <a:rPr sz="900" spc="50" dirty="0">
                <a:latin typeface="Calibri"/>
                <a:cs typeface="Calibri"/>
              </a:rPr>
              <a:t>This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guide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answers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important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groups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people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latin typeface="Calibri"/>
                <a:cs typeface="Calibri"/>
              </a:rPr>
              <a:t>involved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initial-eligibility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process: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4500" y="2546274"/>
            <a:ext cx="3501390" cy="9124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1765" marR="71755" indent="-13970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45" dirty="0">
                <a:latin typeface="Calibri"/>
                <a:cs typeface="Calibri"/>
              </a:rPr>
              <a:t>  </a:t>
            </a:r>
            <a:r>
              <a:rPr sz="900" spc="55" dirty="0">
                <a:latin typeface="Calibri"/>
                <a:cs typeface="Calibri"/>
              </a:rPr>
              <a:t>High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students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hope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sports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at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85" dirty="0">
                <a:latin typeface="Calibri"/>
                <a:cs typeface="Calibri"/>
              </a:rPr>
              <a:t>  </a:t>
            </a:r>
            <a:r>
              <a:rPr sz="900" spc="50" dirty="0">
                <a:latin typeface="Calibri"/>
                <a:cs typeface="Calibri"/>
              </a:rPr>
              <a:t>Parents,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guardians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family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members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students.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54" dirty="0">
                <a:latin typeface="Calibri"/>
                <a:cs typeface="Calibri"/>
              </a:rPr>
              <a:t>  </a:t>
            </a:r>
            <a:r>
              <a:rPr sz="900" spc="55" dirty="0">
                <a:latin typeface="Calibri"/>
                <a:cs typeface="Calibri"/>
              </a:rPr>
              <a:t>High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counselors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athletics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administrators.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04" dirty="0">
                <a:latin typeface="Calibri"/>
                <a:cs typeface="Calibri"/>
              </a:rPr>
              <a:t>  </a:t>
            </a:r>
            <a:r>
              <a:rPr sz="900" spc="55" dirty="0">
                <a:latin typeface="Calibri"/>
                <a:cs typeface="Calibri"/>
              </a:rPr>
              <a:t>High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nonscholastic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coaches.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4500" y="3702050"/>
            <a:ext cx="3565525" cy="168719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3970" marR="981075">
              <a:lnSpc>
                <a:spcPts val="2000"/>
              </a:lnSpc>
              <a:spcBef>
                <a:spcPts val="300"/>
              </a:spcBef>
            </a:pPr>
            <a:r>
              <a:rPr sz="1800" b="1" dirty="0">
                <a:solidFill>
                  <a:srgbClr val="1E384B"/>
                </a:solidFill>
                <a:latin typeface="Calibri"/>
                <a:cs typeface="Calibri"/>
              </a:rPr>
              <a:t>HAVE</a:t>
            </a:r>
            <a:r>
              <a:rPr sz="1800" b="1" spc="8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E384B"/>
                </a:solidFill>
                <a:latin typeface="Calibri"/>
                <a:cs typeface="Calibri"/>
              </a:rPr>
              <a:t>A</a:t>
            </a:r>
            <a:r>
              <a:rPr sz="1800" b="1" spc="8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E384B"/>
                </a:solidFill>
                <a:latin typeface="Calibri"/>
                <a:cs typeface="Calibri"/>
              </a:rPr>
              <a:t>QUESTION</a:t>
            </a:r>
            <a:r>
              <a:rPr sz="1800" b="1" spc="8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E384B"/>
                </a:solidFill>
                <a:latin typeface="Calibri"/>
                <a:cs typeface="Calibri"/>
              </a:rPr>
              <a:t>ABOUT </a:t>
            </a:r>
            <a:r>
              <a:rPr sz="1800" b="1" spc="55" dirty="0">
                <a:solidFill>
                  <a:srgbClr val="1E384B"/>
                </a:solidFill>
                <a:latin typeface="Calibri"/>
                <a:cs typeface="Calibri"/>
              </a:rPr>
              <a:t>NCAA</a:t>
            </a:r>
            <a:r>
              <a:rPr sz="1800" b="1" spc="-3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1800" b="1" spc="50" dirty="0">
                <a:solidFill>
                  <a:srgbClr val="1E384B"/>
                </a:solidFill>
                <a:latin typeface="Calibri"/>
                <a:cs typeface="Calibri"/>
              </a:rPr>
              <a:t>ELIGIBILITY?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880"/>
              </a:lnSpc>
            </a:pPr>
            <a:r>
              <a:rPr sz="900" dirty="0">
                <a:latin typeface="Calibri"/>
                <a:cs typeface="Calibri"/>
              </a:rPr>
              <a:t>Find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answers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many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typical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by: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4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Reading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this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guide.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60" dirty="0">
                <a:latin typeface="Calibri"/>
                <a:cs typeface="Calibri"/>
              </a:rPr>
              <a:t>  </a:t>
            </a:r>
            <a:r>
              <a:rPr sz="900" spc="55" dirty="0">
                <a:latin typeface="Calibri"/>
                <a:cs typeface="Calibri"/>
              </a:rPr>
              <a:t>Searching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frequently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asked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12"/>
              </a:rPr>
              <a:t>ncaa.org/studentfaq</a:t>
            </a:r>
            <a:r>
              <a:rPr sz="900" spc="6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45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Visiting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13"/>
              </a:rPr>
              <a:t>ncaa.org/playcollegesports</a:t>
            </a:r>
            <a:r>
              <a:rPr sz="900" spc="7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35" dirty="0">
                <a:latin typeface="Calibri"/>
                <a:cs typeface="Calibri"/>
              </a:rPr>
              <a:t>  </a:t>
            </a:r>
            <a:r>
              <a:rPr sz="900" spc="60" dirty="0">
                <a:latin typeface="Calibri"/>
                <a:cs typeface="Calibri"/>
              </a:rPr>
              <a:t>Checking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Help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section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eligibilitycenter.org</a:t>
            </a:r>
            <a:r>
              <a:rPr sz="900" spc="6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900" dirty="0">
                <a:latin typeface="Calibri"/>
                <a:cs typeface="Calibri"/>
              </a:rPr>
              <a:t>»</a:t>
            </a:r>
            <a:r>
              <a:rPr sz="900" spc="225" dirty="0">
                <a:latin typeface="Calibri"/>
                <a:cs typeface="Calibri"/>
              </a:rPr>
              <a:t>  </a:t>
            </a:r>
            <a:r>
              <a:rPr sz="900" spc="50" dirty="0">
                <a:latin typeface="Calibri"/>
                <a:cs typeface="Calibri"/>
              </a:rPr>
              <a:t>Calling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877-</a:t>
            </a:r>
            <a:r>
              <a:rPr sz="900" spc="50" dirty="0">
                <a:latin typeface="Calibri"/>
                <a:cs typeface="Calibri"/>
              </a:rPr>
              <a:t>262-</a:t>
            </a:r>
            <a:r>
              <a:rPr sz="900" spc="-10" dirty="0">
                <a:latin typeface="Calibri"/>
                <a:cs typeface="Calibri"/>
              </a:rPr>
              <a:t>1492.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78170" y="1403095"/>
            <a:ext cx="1817370" cy="924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3335" marR="5080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NCAA</a:t>
            </a:r>
            <a:r>
              <a:rPr sz="1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Calibri"/>
                <a:cs typeface="Calibri"/>
              </a:rPr>
              <a:t>ELIGIBILITY</a:t>
            </a:r>
            <a:r>
              <a:rPr sz="1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55" dirty="0">
                <a:solidFill>
                  <a:srgbClr val="FFFFFF"/>
                </a:solidFill>
                <a:latin typeface="Calibri"/>
                <a:cs typeface="Calibri"/>
              </a:rPr>
              <a:t>CENTER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1040"/>
              </a:spcBef>
            </a:pPr>
            <a:r>
              <a:rPr sz="900" b="1" spc="95" dirty="0">
                <a:solidFill>
                  <a:srgbClr val="FFFFFF"/>
                </a:solidFill>
                <a:latin typeface="Calibri"/>
                <a:cs typeface="Calibri"/>
              </a:rPr>
              <a:t>ONLINE</a:t>
            </a:r>
            <a:endParaRPr sz="900">
              <a:latin typeface="Calibri"/>
              <a:cs typeface="Calibri"/>
            </a:endParaRPr>
          </a:p>
          <a:p>
            <a:pPr marL="12700" marR="222250">
              <a:lnSpc>
                <a:spcPct val="101800"/>
              </a:lnSpc>
            </a:pPr>
            <a:r>
              <a:rPr sz="900" b="1" u="sng" spc="70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  <a:hlinkClick r:id="rId13"/>
              </a:rPr>
              <a:t>ncaa.org/playcollegesports</a:t>
            </a:r>
            <a:r>
              <a:rPr sz="9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u="sng" spc="65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  <a:hlinkClick r:id="rId3"/>
              </a:rPr>
              <a:t>eligibilitycenter.org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78150" y="2444394"/>
            <a:ext cx="1786889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ts val="1065"/>
              </a:lnSpc>
              <a:spcBef>
                <a:spcPts val="100"/>
              </a:spcBef>
            </a:pPr>
            <a:r>
              <a:rPr sz="900" b="1" spc="120" dirty="0">
                <a:solidFill>
                  <a:srgbClr val="FFFFFF"/>
                </a:solidFill>
                <a:latin typeface="Calibri"/>
                <a:cs typeface="Calibri"/>
              </a:rPr>
              <a:t>FOLLOW</a:t>
            </a:r>
            <a:r>
              <a:rPr sz="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Calibri"/>
                <a:cs typeface="Calibri"/>
              </a:rPr>
              <a:t>US: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105"/>
              </a:lnSpc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Twitter</a:t>
            </a:r>
            <a:r>
              <a:rPr sz="9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u="sng" spc="120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  <a:hlinkClick r:id="rId14"/>
              </a:rPr>
              <a:t>@NCAAE</a:t>
            </a:r>
            <a:r>
              <a:rPr sz="950" b="1" u="sng" spc="120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</a:rPr>
              <a:t>C</a:t>
            </a:r>
            <a:r>
              <a:rPr sz="950" b="1" u="sng" spc="500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</a:rPr>
              <a:t> 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1100"/>
              </a:lnSpc>
            </a:pP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Instagram</a:t>
            </a:r>
            <a:r>
              <a:rPr sz="9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u="sng" spc="75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  <a:hlinkClick r:id="rId15"/>
              </a:rPr>
              <a:t>@playcollegesports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1120"/>
              </a:lnSpc>
            </a:pP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Facebook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u="sng" spc="120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  <a:hlinkClick r:id="rId16"/>
              </a:rPr>
              <a:t>@NCAAEC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78171" y="3142945"/>
            <a:ext cx="1864995" cy="86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900" b="1" spc="114" dirty="0">
                <a:solidFill>
                  <a:srgbClr val="FFFFFF"/>
                </a:solidFill>
                <a:latin typeface="Calibri"/>
                <a:cs typeface="Calibri"/>
              </a:rPr>
              <a:t>CONTACT</a:t>
            </a:r>
            <a:endParaRPr sz="900">
              <a:latin typeface="Calibri"/>
              <a:cs typeface="Calibri"/>
            </a:endParaRPr>
          </a:p>
          <a:p>
            <a:pPr marL="12700" marR="82550">
              <a:lnSpc>
                <a:spcPct val="101800"/>
              </a:lnSpc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U.S.</a:t>
            </a:r>
            <a:r>
              <a:rPr sz="90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Canada</a:t>
            </a:r>
            <a:r>
              <a:rPr sz="9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(except</a:t>
            </a:r>
            <a:r>
              <a:rPr sz="9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Quebec):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877-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262-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1492</a:t>
            </a:r>
            <a:r>
              <a:rPr sz="9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(toll</a:t>
            </a:r>
            <a:r>
              <a:rPr sz="9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free)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40"/>
              </a:spcBef>
            </a:pPr>
            <a:r>
              <a:rPr sz="900" spc="8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9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a.m.</a:t>
            </a:r>
            <a:r>
              <a:rPr sz="9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9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9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p.m.</a:t>
            </a:r>
            <a:r>
              <a:rPr sz="9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Eastern</a:t>
            </a:r>
            <a:r>
              <a:rPr sz="9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International</a:t>
            </a:r>
            <a:r>
              <a:rPr sz="900" spc="4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(including</a:t>
            </a:r>
            <a:r>
              <a:rPr sz="900" spc="4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Quebec):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u="sng" spc="70" dirty="0">
                <a:solidFill>
                  <a:srgbClr val="FFFFFF"/>
                </a:solidFill>
                <a:uFill>
                  <a:solidFill>
                    <a:srgbClr val="0074C8"/>
                  </a:solidFill>
                </a:uFill>
                <a:latin typeface="Calibri"/>
                <a:cs typeface="Calibri"/>
                <a:hlinkClick r:id="rId17"/>
              </a:rPr>
              <a:t>ncaa.org/contactinternational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78170" y="4120896"/>
            <a:ext cx="1736725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900" b="1" spc="105" dirty="0">
                <a:solidFill>
                  <a:srgbClr val="FFFFFF"/>
                </a:solidFill>
                <a:latin typeface="Calibri"/>
                <a:cs typeface="Calibri"/>
              </a:rPr>
              <a:t>CERTIFICATION</a:t>
            </a:r>
            <a:r>
              <a:rPr sz="9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14" dirty="0">
                <a:solidFill>
                  <a:srgbClr val="FFFFFF"/>
                </a:solidFill>
                <a:latin typeface="Calibri"/>
                <a:cs typeface="Calibri"/>
              </a:rPr>
              <a:t>PROCESSING</a:t>
            </a:r>
            <a:endParaRPr sz="900">
              <a:latin typeface="Calibri"/>
              <a:cs typeface="Calibri"/>
            </a:endParaRPr>
          </a:p>
          <a:p>
            <a:pPr marL="12700" marR="443230">
              <a:lnSpc>
                <a:spcPct val="101800"/>
              </a:lnSpc>
            </a:pP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NCAA</a:t>
            </a:r>
            <a:r>
              <a:rPr sz="9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Eligibility</a:t>
            </a:r>
            <a:r>
              <a:rPr sz="9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Center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Certification</a:t>
            </a:r>
            <a:r>
              <a:rPr sz="9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Processing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P.O.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Box</a:t>
            </a:r>
            <a:r>
              <a:rPr sz="9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7110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Indianapolis,</a:t>
            </a:r>
            <a:r>
              <a:rPr sz="900" spc="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9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46207-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7110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78170" y="4958943"/>
            <a:ext cx="1607185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900" b="1" spc="105" dirty="0">
                <a:solidFill>
                  <a:srgbClr val="FFFFFF"/>
                </a:solidFill>
                <a:latin typeface="Calibri"/>
                <a:cs typeface="Calibri"/>
              </a:rPr>
              <a:t>OVERNIGHT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100" dirty="0">
                <a:solidFill>
                  <a:srgbClr val="FFFFFF"/>
                </a:solidFill>
                <a:latin typeface="Calibri"/>
                <a:cs typeface="Calibri"/>
              </a:rPr>
              <a:t>DELIVERY</a:t>
            </a:r>
            <a:endParaRPr sz="900">
              <a:latin typeface="Calibri"/>
              <a:cs typeface="Calibri"/>
            </a:endParaRPr>
          </a:p>
          <a:p>
            <a:pPr marL="12700" marR="313690">
              <a:lnSpc>
                <a:spcPct val="101800"/>
              </a:lnSpc>
            </a:pP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NCAA</a:t>
            </a:r>
            <a:r>
              <a:rPr sz="9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Eligibility</a:t>
            </a:r>
            <a:r>
              <a:rPr sz="9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Center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Certification</a:t>
            </a:r>
            <a:r>
              <a:rPr sz="9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Processing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1802</a:t>
            </a:r>
            <a:r>
              <a:rPr sz="9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Alonzo</a:t>
            </a:r>
            <a:r>
              <a:rPr sz="9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Watford</a:t>
            </a:r>
            <a:r>
              <a:rPr sz="9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Sr.</a:t>
            </a:r>
            <a:r>
              <a:rPr sz="9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Drive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Indianapolis,</a:t>
            </a:r>
            <a:r>
              <a:rPr sz="90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9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46202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29000" y="6092952"/>
            <a:ext cx="3987165" cy="2148840"/>
          </a:xfrm>
          <a:prstGeom prst="rect">
            <a:avLst/>
          </a:prstGeom>
          <a:solidFill>
            <a:srgbClr val="F1F1F2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281940" marR="617855" indent="-190500">
              <a:lnSpc>
                <a:spcPts val="1100"/>
              </a:lnSpc>
              <a:tabLst>
                <a:tab pos="281305" algn="l"/>
              </a:tabLst>
            </a:pPr>
            <a:r>
              <a:rPr sz="950" spc="-50" dirty="0">
                <a:latin typeface="Calibri"/>
                <a:cs typeface="Calibri"/>
              </a:rPr>
              <a:t>»</a:t>
            </a:r>
            <a:r>
              <a:rPr sz="950" dirty="0">
                <a:latin typeface="Calibri"/>
                <a:cs typeface="Calibri"/>
              </a:rPr>
              <a:t>	Visit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0074C8"/>
                </a:solidFill>
                <a:latin typeface="Calibri"/>
                <a:cs typeface="Calibri"/>
                <a:hlinkClick r:id="rId13"/>
              </a:rPr>
              <a:t>ncaa.org/playcollegesports</a:t>
            </a:r>
            <a:r>
              <a:rPr sz="950" b="1" spc="204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to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learn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more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about </a:t>
            </a:r>
            <a:r>
              <a:rPr sz="950" dirty="0">
                <a:latin typeface="Calibri"/>
                <a:cs typeface="Calibri"/>
              </a:rPr>
              <a:t>opportunities</a:t>
            </a:r>
            <a:r>
              <a:rPr sz="950" spc="2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available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at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NCAA</a:t>
            </a:r>
            <a:r>
              <a:rPr sz="950" spc="29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schools.</a:t>
            </a:r>
            <a:endParaRPr sz="95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330"/>
              </a:spcBef>
              <a:tabLst>
                <a:tab pos="281305" algn="l"/>
              </a:tabLst>
            </a:pPr>
            <a:r>
              <a:rPr sz="950" spc="-50" dirty="0">
                <a:latin typeface="Calibri"/>
                <a:cs typeface="Calibri"/>
              </a:rPr>
              <a:t>»</a:t>
            </a:r>
            <a:r>
              <a:rPr sz="950" dirty="0">
                <a:latin typeface="Calibri"/>
                <a:cs typeface="Calibri"/>
              </a:rPr>
              <a:t>	</a:t>
            </a:r>
            <a:r>
              <a:rPr sz="950" spc="50" dirty="0">
                <a:latin typeface="Calibri"/>
                <a:cs typeface="Calibri"/>
              </a:rPr>
              <a:t>Know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academic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standards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for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Divisions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II.</a:t>
            </a:r>
            <a:endParaRPr sz="950">
              <a:latin typeface="Calibri"/>
              <a:cs typeface="Calibri"/>
            </a:endParaRPr>
          </a:p>
          <a:p>
            <a:pPr marL="90805">
              <a:lnSpc>
                <a:spcPts val="1120"/>
              </a:lnSpc>
              <a:spcBef>
                <a:spcPts val="360"/>
              </a:spcBef>
              <a:tabLst>
                <a:tab pos="281305" algn="l"/>
              </a:tabLst>
            </a:pPr>
            <a:r>
              <a:rPr sz="950" spc="-50" dirty="0">
                <a:latin typeface="Calibri"/>
                <a:cs typeface="Calibri"/>
              </a:rPr>
              <a:t>»</a:t>
            </a:r>
            <a:r>
              <a:rPr sz="950" dirty="0">
                <a:latin typeface="Calibri"/>
                <a:cs typeface="Calibri"/>
              </a:rPr>
              <a:t>	Find</a:t>
            </a:r>
            <a:r>
              <a:rPr sz="950" spc="22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your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high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school’s</a:t>
            </a:r>
            <a:r>
              <a:rPr sz="950" spc="22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list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of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NCAA-</a:t>
            </a:r>
            <a:r>
              <a:rPr sz="950" dirty="0">
                <a:latin typeface="Calibri"/>
                <a:cs typeface="Calibri"/>
              </a:rPr>
              <a:t>approved</a:t>
            </a:r>
            <a:r>
              <a:rPr sz="950" spc="22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core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courses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at</a:t>
            </a:r>
            <a:endParaRPr sz="950">
              <a:latin typeface="Calibri"/>
              <a:cs typeface="Calibri"/>
            </a:endParaRPr>
          </a:p>
          <a:p>
            <a:pPr marL="281940">
              <a:lnSpc>
                <a:spcPts val="1120"/>
              </a:lnSpc>
            </a:pP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18"/>
              </a:rPr>
              <a:t>eligibilitycenter.org/courselist</a:t>
            </a:r>
            <a:r>
              <a:rPr sz="950" spc="65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  <a:p>
            <a:pPr marL="281940" marR="435609" indent="-191135">
              <a:lnSpc>
                <a:spcPts val="1100"/>
              </a:lnSpc>
              <a:spcBef>
                <a:spcPts val="430"/>
              </a:spcBef>
              <a:tabLst>
                <a:tab pos="281305" algn="l"/>
              </a:tabLst>
            </a:pPr>
            <a:r>
              <a:rPr sz="950" spc="-50" dirty="0">
                <a:latin typeface="Calibri"/>
                <a:cs typeface="Calibri"/>
              </a:rPr>
              <a:t>»</a:t>
            </a:r>
            <a:r>
              <a:rPr sz="950" dirty="0">
                <a:latin typeface="Calibri"/>
                <a:cs typeface="Calibri"/>
              </a:rPr>
              <a:t>	</a:t>
            </a:r>
            <a:r>
              <a:rPr sz="950" spc="50" dirty="0">
                <a:latin typeface="Calibri"/>
                <a:cs typeface="Calibri"/>
              </a:rPr>
              <a:t>Register</a:t>
            </a:r>
            <a:r>
              <a:rPr sz="950" spc="17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with</a:t>
            </a:r>
            <a:r>
              <a:rPr sz="950" spc="17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Eligibility</a:t>
            </a:r>
            <a:r>
              <a:rPr sz="950" spc="17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Center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at</a:t>
            </a:r>
            <a:r>
              <a:rPr sz="950" spc="170" dirty="0"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eligibilitycenter.org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before</a:t>
            </a:r>
            <a:r>
              <a:rPr sz="950" spc="27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your</a:t>
            </a:r>
            <a:r>
              <a:rPr sz="950" spc="2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freshman/ninth</a:t>
            </a:r>
            <a:r>
              <a:rPr sz="950" spc="2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year</a:t>
            </a:r>
            <a:r>
              <a:rPr sz="950" spc="2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of</a:t>
            </a:r>
            <a:r>
              <a:rPr sz="950" spc="27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high</a:t>
            </a:r>
            <a:r>
              <a:rPr sz="950" spc="2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</a:t>
            </a:r>
            <a:r>
              <a:rPr sz="950" spc="2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if</a:t>
            </a:r>
            <a:r>
              <a:rPr sz="950" spc="2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you</a:t>
            </a:r>
            <a:r>
              <a:rPr sz="950" spc="280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are</a:t>
            </a:r>
            <a:r>
              <a:rPr sz="950" dirty="0">
                <a:latin typeface="Calibri"/>
                <a:cs typeface="Calibri"/>
              </a:rPr>
              <a:t> interested</a:t>
            </a:r>
            <a:r>
              <a:rPr sz="950" spc="30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in</a:t>
            </a:r>
            <a:r>
              <a:rPr sz="950" spc="32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playing</a:t>
            </a:r>
            <a:r>
              <a:rPr sz="950" spc="32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college</a:t>
            </a:r>
            <a:r>
              <a:rPr sz="950" spc="32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sports.</a:t>
            </a:r>
            <a:endParaRPr sz="950">
              <a:latin typeface="Calibri"/>
              <a:cs typeface="Calibri"/>
            </a:endParaRPr>
          </a:p>
          <a:p>
            <a:pPr marL="281940" marR="375920" indent="-190500">
              <a:lnSpc>
                <a:spcPts val="1100"/>
              </a:lnSpc>
              <a:spcBef>
                <a:spcPts val="400"/>
              </a:spcBef>
              <a:tabLst>
                <a:tab pos="281305" algn="l"/>
              </a:tabLst>
            </a:pPr>
            <a:r>
              <a:rPr sz="950" spc="-50" dirty="0">
                <a:latin typeface="Calibri"/>
                <a:cs typeface="Calibri"/>
              </a:rPr>
              <a:t>»</a:t>
            </a:r>
            <a:r>
              <a:rPr sz="950" dirty="0">
                <a:latin typeface="Calibri"/>
                <a:cs typeface="Calibri"/>
              </a:rPr>
              <a:t>	</a:t>
            </a:r>
            <a:r>
              <a:rPr sz="950" spc="55" dirty="0">
                <a:latin typeface="Calibri"/>
                <a:cs typeface="Calibri"/>
              </a:rPr>
              <a:t>After</a:t>
            </a:r>
            <a:r>
              <a:rPr sz="950" spc="19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six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semesters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of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high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school,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ask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your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counselor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from </a:t>
            </a:r>
            <a:r>
              <a:rPr sz="950" dirty="0">
                <a:latin typeface="Calibri"/>
                <a:cs typeface="Calibri"/>
              </a:rPr>
              <a:t>each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high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you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have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attended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to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upload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</a:t>
            </a:r>
            <a:r>
              <a:rPr sz="950" spc="229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official </a:t>
            </a:r>
            <a:r>
              <a:rPr sz="950" spc="50" dirty="0">
                <a:latin typeface="Calibri"/>
                <a:cs typeface="Calibri"/>
              </a:rPr>
              <a:t>transcript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to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your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Eligibility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Center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account.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448185"/>
            <a:ext cx="7772400" cy="4610735"/>
            <a:chOff x="0" y="5448185"/>
            <a:chExt cx="7772400" cy="4610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69279"/>
              <a:ext cx="7772400" cy="4389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62586" y="8520620"/>
              <a:ext cx="509905" cy="1537970"/>
            </a:xfrm>
            <a:custGeom>
              <a:avLst/>
              <a:gdLst/>
              <a:ahLst/>
              <a:cxnLst/>
              <a:rect l="l" t="t" r="r" b="b"/>
              <a:pathLst>
                <a:path w="509904" h="1537970">
                  <a:moveTo>
                    <a:pt x="509816" y="0"/>
                  </a:moveTo>
                  <a:lnTo>
                    <a:pt x="0" y="1537779"/>
                  </a:lnTo>
                  <a:lnTo>
                    <a:pt x="408787" y="1537779"/>
                  </a:lnTo>
                  <a:lnTo>
                    <a:pt x="509816" y="1232535"/>
                  </a:lnTo>
                  <a:lnTo>
                    <a:pt x="509816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79611" y="5448185"/>
              <a:ext cx="1492885" cy="4610735"/>
            </a:xfrm>
            <a:custGeom>
              <a:avLst/>
              <a:gdLst/>
              <a:ahLst/>
              <a:cxnLst/>
              <a:rect l="l" t="t" r="r" b="b"/>
              <a:pathLst>
                <a:path w="1492884" h="4610734">
                  <a:moveTo>
                    <a:pt x="1492783" y="0"/>
                  </a:moveTo>
                  <a:lnTo>
                    <a:pt x="0" y="4610214"/>
                  </a:lnTo>
                  <a:lnTo>
                    <a:pt x="1104950" y="4610214"/>
                  </a:lnTo>
                  <a:lnTo>
                    <a:pt x="1492783" y="3411296"/>
                  </a:lnTo>
                  <a:lnTo>
                    <a:pt x="1492783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6695" algn="l"/>
              </a:tabLst>
            </a:pPr>
            <a:r>
              <a:rPr sz="800" b="1" spc="5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050" spc="104" baseline="3968" dirty="0">
                <a:solidFill>
                  <a:srgbClr val="FFFFFF"/>
                </a:solidFill>
                <a:latin typeface="Calibri"/>
                <a:cs typeface="Calibri"/>
              </a:rPr>
              <a:t>GUIDE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FFFFFF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00" y="1105027"/>
            <a:ext cx="2488565" cy="8610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conducts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105" dirty="0">
                <a:latin typeface="Calibri"/>
                <a:cs typeface="Calibri"/>
              </a:rPr>
              <a:t>90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national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championships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24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sports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across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I,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III,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45 </a:t>
            </a:r>
            <a:r>
              <a:rPr sz="900" dirty="0">
                <a:latin typeface="Calibri"/>
                <a:cs typeface="Calibri"/>
              </a:rPr>
              <a:t>championships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administered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women,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42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for </a:t>
            </a:r>
            <a:r>
              <a:rPr sz="900" dirty="0">
                <a:latin typeface="Calibri"/>
                <a:cs typeface="Calibri"/>
              </a:rPr>
              <a:t>men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three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co-</a:t>
            </a:r>
            <a:r>
              <a:rPr sz="900" spc="55" dirty="0">
                <a:latin typeface="Calibri"/>
                <a:cs typeface="Calibri"/>
              </a:rPr>
              <a:t>ed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national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championships.</a:t>
            </a:r>
            <a:r>
              <a:rPr sz="900" spc="50" dirty="0">
                <a:latin typeface="Calibri"/>
                <a:cs typeface="Calibri"/>
              </a:rPr>
              <a:t> That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means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almost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54,000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student-</a:t>
            </a:r>
            <a:r>
              <a:rPr sz="900" spc="-10" dirty="0">
                <a:latin typeface="Calibri"/>
                <a:cs typeface="Calibri"/>
              </a:rPr>
              <a:t>athletes</a:t>
            </a:r>
            <a:r>
              <a:rPr sz="900" dirty="0">
                <a:latin typeface="Calibri"/>
                <a:cs typeface="Calibri"/>
              </a:rPr>
              <a:t> participate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championships</a:t>
            </a:r>
            <a:r>
              <a:rPr sz="900" spc="2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each</a:t>
            </a:r>
            <a:r>
              <a:rPr sz="900" spc="28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year.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" y="2082748"/>
            <a:ext cx="2547620" cy="7213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55" dirty="0">
                <a:latin typeface="Calibri"/>
                <a:cs typeface="Calibri"/>
              </a:rPr>
              <a:t>From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signature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events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like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March</a:t>
            </a:r>
            <a:r>
              <a:rPr sz="900" dirty="0">
                <a:latin typeface="Calibri"/>
                <a:cs typeface="Calibri"/>
              </a:rPr>
              <a:t> Madness®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men’s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women’s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basketball</a:t>
            </a:r>
            <a:r>
              <a:rPr sz="900" dirty="0">
                <a:latin typeface="Calibri"/>
                <a:cs typeface="Calibri"/>
              </a:rPr>
              <a:t> tournaments</a:t>
            </a:r>
            <a:r>
              <a:rPr sz="900" spc="2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rowing,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rifle,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softball</a:t>
            </a:r>
            <a:r>
              <a:rPr sz="900" spc="2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skiing,</a:t>
            </a:r>
            <a:r>
              <a:rPr sz="900" dirty="0">
                <a:latin typeface="Calibri"/>
                <a:cs typeface="Calibri"/>
              </a:rPr>
              <a:t> the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administers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championships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ensure</a:t>
            </a:r>
            <a:r>
              <a:rPr sz="900" dirty="0">
                <a:latin typeface="Calibri"/>
                <a:cs typeface="Calibri"/>
              </a:rPr>
              <a:t> student-athletes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2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2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first-</a:t>
            </a:r>
            <a:r>
              <a:rPr sz="900" spc="70" dirty="0">
                <a:latin typeface="Calibri"/>
                <a:cs typeface="Calibri"/>
              </a:rPr>
              <a:t>class</a:t>
            </a:r>
            <a:r>
              <a:rPr sz="900" spc="2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experience.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9638" y="1104798"/>
            <a:ext cx="2502535" cy="4419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50" dirty="0">
                <a:latin typeface="Calibri"/>
                <a:cs typeface="Calibri"/>
              </a:rPr>
              <a:t>But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committed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quality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events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everyone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involved,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from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coaches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fans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broadcast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audiences.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49638" y="1663496"/>
            <a:ext cx="2416810" cy="1000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9055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It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important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NCAA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our</a:t>
            </a:r>
            <a:r>
              <a:rPr sz="900" spc="45" dirty="0">
                <a:latin typeface="Calibri"/>
                <a:cs typeface="Calibri"/>
              </a:rPr>
              <a:t> championships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positive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impact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on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communities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that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host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them.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NCAA </a:t>
            </a:r>
            <a:r>
              <a:rPr sz="900" spc="60" dirty="0">
                <a:latin typeface="Calibri"/>
                <a:cs typeface="Calibri"/>
              </a:rPr>
              <a:t>hosts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youth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clinics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various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fan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events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endParaRPr sz="900">
              <a:latin typeface="Calibri"/>
              <a:cs typeface="Calibri"/>
            </a:endParaRPr>
          </a:p>
          <a:p>
            <a:pPr marL="12700" marR="5080" algn="just">
              <a:lnSpc>
                <a:spcPct val="101800"/>
              </a:lnSpc>
            </a:pPr>
            <a:r>
              <a:rPr sz="900" spc="45" dirty="0">
                <a:latin typeface="Calibri"/>
                <a:cs typeface="Calibri"/>
              </a:rPr>
              <a:t>complement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the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competition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200" dirty="0">
                <a:latin typeface="Calibri"/>
                <a:cs typeface="Calibri"/>
              </a:rPr>
              <a:t>—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creating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what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hoped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to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be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championship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experience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for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everyone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involved.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6807" y="590550"/>
            <a:ext cx="20745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NCAA</a:t>
            </a:r>
            <a:r>
              <a:rPr spc="-60" dirty="0"/>
              <a:t> </a:t>
            </a:r>
            <a:r>
              <a:rPr spc="90" dirty="0"/>
              <a:t>SPORTS</a:t>
            </a:r>
          </a:p>
        </p:txBody>
      </p:sp>
      <p:sp>
        <p:nvSpPr>
          <p:cNvPr id="12" name="object 12"/>
          <p:cNvSpPr/>
          <p:nvPr/>
        </p:nvSpPr>
        <p:spPr>
          <a:xfrm>
            <a:off x="2228214" y="3271521"/>
            <a:ext cx="0" cy="2015489"/>
          </a:xfrm>
          <a:custGeom>
            <a:avLst/>
            <a:gdLst/>
            <a:ahLst/>
            <a:cxnLst/>
            <a:rect l="l" t="t" r="r" b="b"/>
            <a:pathLst>
              <a:path h="2015489">
                <a:moveTo>
                  <a:pt x="0" y="0"/>
                </a:moveTo>
                <a:lnTo>
                  <a:pt x="0" y="2015236"/>
                </a:lnTo>
              </a:path>
            </a:pathLst>
          </a:custGeom>
          <a:ln w="6350">
            <a:solidFill>
              <a:srgbClr val="709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59301" y="3271521"/>
            <a:ext cx="0" cy="2015489"/>
          </a:xfrm>
          <a:custGeom>
            <a:avLst/>
            <a:gdLst/>
            <a:ahLst/>
            <a:cxnLst/>
            <a:rect l="l" t="t" r="r" b="b"/>
            <a:pathLst>
              <a:path h="2015489">
                <a:moveTo>
                  <a:pt x="0" y="0"/>
                </a:moveTo>
                <a:lnTo>
                  <a:pt x="0" y="2015236"/>
                </a:lnTo>
              </a:path>
            </a:pathLst>
          </a:custGeom>
          <a:ln w="6350">
            <a:solidFill>
              <a:srgbClr val="709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23944" y="2993898"/>
            <a:ext cx="1701800" cy="222250"/>
          </a:xfrm>
          <a:custGeom>
            <a:avLst/>
            <a:gdLst/>
            <a:ahLst/>
            <a:cxnLst/>
            <a:rect l="l" t="t" r="r" b="b"/>
            <a:pathLst>
              <a:path w="1701800" h="222250">
                <a:moveTo>
                  <a:pt x="1701800" y="0"/>
                </a:moveTo>
                <a:lnTo>
                  <a:pt x="0" y="0"/>
                </a:lnTo>
                <a:lnTo>
                  <a:pt x="0" y="222250"/>
                </a:lnTo>
                <a:lnTo>
                  <a:pt x="1701800" y="222250"/>
                </a:lnTo>
                <a:lnTo>
                  <a:pt x="1701800" y="0"/>
                </a:lnTo>
                <a:close/>
              </a:path>
            </a:pathLst>
          </a:custGeom>
          <a:solidFill>
            <a:srgbClr val="007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75631" y="3012947"/>
            <a:ext cx="93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SPRING</a:t>
            </a:r>
            <a:r>
              <a:rPr sz="1000" b="1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SPORTS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74744" y="3191395"/>
            <a:ext cx="753110" cy="1441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4955">
              <a:lnSpc>
                <a:spcPct val="134300"/>
              </a:lnSpc>
              <a:spcBef>
                <a:spcPts val="100"/>
              </a:spcBef>
            </a:pPr>
            <a:r>
              <a:rPr sz="900" b="1" spc="-20" dirty="0">
                <a:latin typeface="Calibri"/>
                <a:cs typeface="Calibri"/>
              </a:rPr>
              <a:t>Men: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Baseball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Golf</a:t>
            </a:r>
            <a:r>
              <a:rPr sz="900" spc="45" dirty="0">
                <a:latin typeface="Calibri"/>
                <a:cs typeface="Calibri"/>
              </a:rPr>
              <a:t> Lacrosse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470"/>
              </a:spcBef>
            </a:pPr>
            <a:r>
              <a:rPr sz="900" dirty="0">
                <a:latin typeface="Calibri"/>
                <a:cs typeface="Calibri"/>
              </a:rPr>
              <a:t>Outdoor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Track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Field</a:t>
            </a:r>
            <a:endParaRPr sz="900">
              <a:latin typeface="Calibri"/>
              <a:cs typeface="Calibri"/>
            </a:endParaRPr>
          </a:p>
          <a:p>
            <a:pPr marL="12700" marR="256540">
              <a:lnSpc>
                <a:spcPts val="1450"/>
              </a:lnSpc>
              <a:spcBef>
                <a:spcPts val="80"/>
              </a:spcBef>
            </a:pPr>
            <a:r>
              <a:rPr sz="900" spc="-10" dirty="0">
                <a:latin typeface="Calibri"/>
                <a:cs typeface="Calibri"/>
              </a:rPr>
              <a:t>Tennis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Volleyball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5593" y="3191282"/>
            <a:ext cx="753110" cy="19367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900" b="1" spc="45" dirty="0">
                <a:latin typeface="Calibri"/>
                <a:cs typeface="Calibri"/>
              </a:rPr>
              <a:t>Women:</a:t>
            </a:r>
            <a:endParaRPr sz="900">
              <a:latin typeface="Calibri"/>
              <a:cs typeface="Calibri"/>
            </a:endParaRPr>
          </a:p>
          <a:p>
            <a:pPr marL="12700" marR="256540">
              <a:lnSpc>
                <a:spcPts val="1000"/>
              </a:lnSpc>
              <a:spcBef>
                <a:spcPts val="470"/>
              </a:spcBef>
            </a:pPr>
            <a:r>
              <a:rPr sz="900" spc="-10" dirty="0">
                <a:latin typeface="Calibri"/>
                <a:cs typeface="Calibri"/>
              </a:rPr>
              <a:t>Beach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Volleyball</a:t>
            </a:r>
            <a:endParaRPr sz="900">
              <a:latin typeface="Calibri"/>
              <a:cs typeface="Calibri"/>
            </a:endParaRPr>
          </a:p>
          <a:p>
            <a:pPr marL="12700" marR="274955">
              <a:lnSpc>
                <a:spcPts val="1450"/>
              </a:lnSpc>
              <a:spcBef>
                <a:spcPts val="90"/>
              </a:spcBef>
            </a:pPr>
            <a:r>
              <a:rPr sz="900" spc="-20" dirty="0">
                <a:latin typeface="Calibri"/>
                <a:cs typeface="Calibri"/>
              </a:rPr>
              <a:t>Golf</a:t>
            </a:r>
            <a:r>
              <a:rPr sz="900" spc="45" dirty="0">
                <a:latin typeface="Calibri"/>
                <a:cs typeface="Calibri"/>
              </a:rPr>
              <a:t> Lacrosse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359"/>
              </a:spcBef>
            </a:pPr>
            <a:r>
              <a:rPr sz="900" dirty="0">
                <a:latin typeface="Calibri"/>
                <a:cs typeface="Calibri"/>
              </a:rPr>
              <a:t>Outdoor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Track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Field</a:t>
            </a:r>
            <a:endParaRPr sz="900">
              <a:latin typeface="Calibri"/>
              <a:cs typeface="Calibri"/>
            </a:endParaRPr>
          </a:p>
          <a:p>
            <a:pPr marL="12700" marR="169545">
              <a:lnSpc>
                <a:spcPts val="1450"/>
              </a:lnSpc>
              <a:spcBef>
                <a:spcPts val="75"/>
              </a:spcBef>
            </a:pPr>
            <a:r>
              <a:rPr sz="900" spc="-10" dirty="0">
                <a:latin typeface="Calibri"/>
                <a:cs typeface="Calibri"/>
              </a:rPr>
              <a:t>Rowing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Softball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Tennis</a:t>
            </a:r>
            <a:r>
              <a:rPr sz="900" dirty="0">
                <a:latin typeface="Calibri"/>
                <a:cs typeface="Calibri"/>
              </a:rPr>
              <a:t> Water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Polo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92857" y="2993898"/>
            <a:ext cx="1701800" cy="222250"/>
          </a:xfrm>
          <a:custGeom>
            <a:avLst/>
            <a:gdLst/>
            <a:ahLst/>
            <a:cxnLst/>
            <a:rect l="l" t="t" r="r" b="b"/>
            <a:pathLst>
              <a:path w="1701800" h="222250">
                <a:moveTo>
                  <a:pt x="1701799" y="0"/>
                </a:moveTo>
                <a:lnTo>
                  <a:pt x="0" y="0"/>
                </a:lnTo>
                <a:lnTo>
                  <a:pt x="0" y="222250"/>
                </a:lnTo>
                <a:lnTo>
                  <a:pt x="1701799" y="222250"/>
                </a:lnTo>
                <a:lnTo>
                  <a:pt x="1701799" y="0"/>
                </a:lnTo>
                <a:close/>
              </a:path>
            </a:pathLst>
          </a:custGeom>
          <a:solidFill>
            <a:srgbClr val="007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43657" y="3191395"/>
            <a:ext cx="655955" cy="212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300"/>
              </a:lnSpc>
              <a:spcBef>
                <a:spcPts val="100"/>
              </a:spcBef>
            </a:pPr>
            <a:r>
              <a:rPr sz="900" b="1" spc="-20" dirty="0">
                <a:latin typeface="Calibri"/>
                <a:cs typeface="Calibri"/>
              </a:rPr>
              <a:t>Men: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Basketball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Fencing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Gymnastics</a:t>
            </a:r>
            <a:r>
              <a:rPr sz="900" dirty="0">
                <a:latin typeface="Calibri"/>
                <a:cs typeface="Calibri"/>
              </a:rPr>
              <a:t> Ice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Hockey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470"/>
              </a:spcBef>
            </a:pPr>
            <a:r>
              <a:rPr sz="900" dirty="0">
                <a:latin typeface="Calibri"/>
                <a:cs typeface="Calibri"/>
              </a:rPr>
              <a:t>Indoor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Track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Field</a:t>
            </a:r>
            <a:endParaRPr sz="900">
              <a:latin typeface="Calibri"/>
              <a:cs typeface="Calibri"/>
            </a:endParaRPr>
          </a:p>
          <a:p>
            <a:pPr marL="12700" marR="106045">
              <a:lnSpc>
                <a:spcPts val="1450"/>
              </a:lnSpc>
              <a:spcBef>
                <a:spcPts val="90"/>
              </a:spcBef>
            </a:pPr>
            <a:r>
              <a:rPr sz="900" spc="-20" dirty="0">
                <a:latin typeface="Calibri"/>
                <a:cs typeface="Calibri"/>
              </a:rPr>
              <a:t>Rifle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spc="-10" dirty="0">
                <a:latin typeface="Calibri"/>
                <a:cs typeface="Calibri"/>
              </a:rPr>
              <a:t>Skiing</a:t>
            </a:r>
            <a:endParaRPr sz="900">
              <a:latin typeface="Calibri"/>
              <a:cs typeface="Calibri"/>
            </a:endParaRPr>
          </a:p>
          <a:p>
            <a:pPr marL="12700" marR="106045">
              <a:lnSpc>
                <a:spcPts val="1000"/>
              </a:lnSpc>
              <a:spcBef>
                <a:spcPts val="355"/>
              </a:spcBef>
            </a:pPr>
            <a:r>
              <a:rPr sz="900" spc="-10" dirty="0">
                <a:latin typeface="Calibri"/>
                <a:cs typeface="Calibri"/>
              </a:rPr>
              <a:t>Swimming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Diving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900" spc="-10" dirty="0">
                <a:latin typeface="Calibri"/>
                <a:cs typeface="Calibri"/>
              </a:rPr>
              <a:t>Wrestling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94507" y="3191282"/>
            <a:ext cx="655955" cy="212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200"/>
              </a:lnSpc>
              <a:spcBef>
                <a:spcPts val="100"/>
              </a:spcBef>
            </a:pPr>
            <a:r>
              <a:rPr sz="900" b="1" spc="40" dirty="0">
                <a:latin typeface="Calibri"/>
                <a:cs typeface="Calibri"/>
              </a:rPr>
              <a:t>Women</a:t>
            </a:r>
            <a:r>
              <a:rPr sz="900" spc="40" dirty="0">
                <a:latin typeface="Calibri"/>
                <a:cs typeface="Calibri"/>
              </a:rPr>
              <a:t>: </a:t>
            </a:r>
            <a:r>
              <a:rPr sz="900" spc="-10" dirty="0">
                <a:latin typeface="Calibri"/>
                <a:cs typeface="Calibri"/>
              </a:rPr>
              <a:t>Basketball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Bowling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Fencing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Gymnastics</a:t>
            </a:r>
            <a:r>
              <a:rPr sz="900" dirty="0">
                <a:latin typeface="Calibri"/>
                <a:cs typeface="Calibri"/>
              </a:rPr>
              <a:t> Ice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Hockey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470"/>
              </a:spcBef>
            </a:pPr>
            <a:r>
              <a:rPr sz="900" dirty="0">
                <a:latin typeface="Calibri"/>
                <a:cs typeface="Calibri"/>
              </a:rPr>
              <a:t>Indoor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Track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Field</a:t>
            </a:r>
            <a:endParaRPr sz="900">
              <a:latin typeface="Calibri"/>
              <a:cs typeface="Calibri"/>
            </a:endParaRPr>
          </a:p>
          <a:p>
            <a:pPr marL="12700" marR="106045">
              <a:lnSpc>
                <a:spcPts val="1450"/>
              </a:lnSpc>
              <a:spcBef>
                <a:spcPts val="90"/>
              </a:spcBef>
            </a:pPr>
            <a:r>
              <a:rPr sz="900" spc="-20" dirty="0">
                <a:latin typeface="Calibri"/>
                <a:cs typeface="Calibri"/>
              </a:rPr>
              <a:t>Rifle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spc="-10" dirty="0">
                <a:latin typeface="Calibri"/>
                <a:cs typeface="Calibri"/>
              </a:rPr>
              <a:t>Skiing</a:t>
            </a:r>
            <a:endParaRPr sz="900">
              <a:latin typeface="Calibri"/>
              <a:cs typeface="Calibri"/>
            </a:endParaRPr>
          </a:p>
          <a:p>
            <a:pPr marL="12700" marR="106045">
              <a:lnSpc>
                <a:spcPts val="1000"/>
              </a:lnSpc>
              <a:spcBef>
                <a:spcPts val="360"/>
              </a:spcBef>
            </a:pPr>
            <a:r>
              <a:rPr sz="900" spc="-10" dirty="0">
                <a:latin typeface="Calibri"/>
                <a:cs typeface="Calibri"/>
              </a:rPr>
              <a:t>Swimming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Diving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7200" y="2993898"/>
            <a:ext cx="1701800" cy="222250"/>
          </a:xfrm>
          <a:custGeom>
            <a:avLst/>
            <a:gdLst/>
            <a:ahLst/>
            <a:cxnLst/>
            <a:rect l="l" t="t" r="r" b="b"/>
            <a:pathLst>
              <a:path w="1701800" h="222250">
                <a:moveTo>
                  <a:pt x="1701800" y="0"/>
                </a:moveTo>
                <a:lnTo>
                  <a:pt x="0" y="0"/>
                </a:lnTo>
                <a:lnTo>
                  <a:pt x="0" y="222250"/>
                </a:lnTo>
                <a:lnTo>
                  <a:pt x="1701800" y="222250"/>
                </a:lnTo>
                <a:lnTo>
                  <a:pt x="1701800" y="0"/>
                </a:lnTo>
                <a:close/>
              </a:path>
            </a:pathLst>
          </a:custGeom>
          <a:solidFill>
            <a:srgbClr val="007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8887" y="3012947"/>
            <a:ext cx="2790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</a:tabLst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FALL</a:t>
            </a:r>
            <a:r>
              <a:rPr sz="100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SPORTS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	WINTER</a:t>
            </a:r>
            <a:r>
              <a:rPr sz="10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SPORTS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8000" y="3191395"/>
            <a:ext cx="762635" cy="9461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900" b="1" spc="-20" dirty="0">
                <a:latin typeface="Calibri"/>
                <a:cs typeface="Calibri"/>
              </a:rPr>
              <a:t>Men: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34200"/>
              </a:lnSpc>
            </a:pPr>
            <a:r>
              <a:rPr sz="900" spc="70" dirty="0">
                <a:latin typeface="Calibri"/>
                <a:cs typeface="Calibri"/>
              </a:rPr>
              <a:t>Cross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Country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Football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Soccer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900" dirty="0">
                <a:latin typeface="Calibri"/>
                <a:cs typeface="Calibri"/>
              </a:rPr>
              <a:t>Water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Polo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58849" y="3191395"/>
            <a:ext cx="762635" cy="94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300"/>
              </a:lnSpc>
              <a:spcBef>
                <a:spcPts val="100"/>
              </a:spcBef>
            </a:pPr>
            <a:r>
              <a:rPr sz="900" b="1" spc="45" dirty="0">
                <a:latin typeface="Calibri"/>
                <a:cs typeface="Calibri"/>
              </a:rPr>
              <a:t>Women: </a:t>
            </a:r>
            <a:r>
              <a:rPr sz="900" spc="70" dirty="0">
                <a:latin typeface="Calibri"/>
                <a:cs typeface="Calibri"/>
              </a:rPr>
              <a:t>Cross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Country</a:t>
            </a:r>
            <a:r>
              <a:rPr sz="900" dirty="0">
                <a:latin typeface="Calibri"/>
                <a:cs typeface="Calibri"/>
              </a:rPr>
              <a:t> Field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Hockey</a:t>
            </a:r>
            <a:r>
              <a:rPr sz="900" spc="45" dirty="0">
                <a:latin typeface="Calibri"/>
                <a:cs typeface="Calibri"/>
              </a:rPr>
              <a:t> Soccer </a:t>
            </a:r>
            <a:r>
              <a:rPr sz="900" spc="-10" dirty="0">
                <a:latin typeface="Calibri"/>
                <a:cs typeface="Calibri"/>
              </a:rPr>
              <a:t>Volleyball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46775" y="2993898"/>
            <a:ext cx="1257300" cy="222250"/>
          </a:xfrm>
          <a:custGeom>
            <a:avLst/>
            <a:gdLst/>
            <a:ahLst/>
            <a:cxnLst/>
            <a:rect l="l" t="t" r="r" b="b"/>
            <a:pathLst>
              <a:path w="1257300" h="222250">
                <a:moveTo>
                  <a:pt x="1257300" y="0"/>
                </a:moveTo>
                <a:lnTo>
                  <a:pt x="0" y="0"/>
                </a:lnTo>
                <a:lnTo>
                  <a:pt x="0" y="222250"/>
                </a:lnTo>
                <a:lnTo>
                  <a:pt x="1257300" y="222250"/>
                </a:lnTo>
                <a:lnTo>
                  <a:pt x="1257300" y="0"/>
                </a:lnTo>
                <a:close/>
              </a:path>
            </a:pathLst>
          </a:custGeom>
          <a:solidFill>
            <a:srgbClr val="007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998462" y="3012947"/>
            <a:ext cx="11131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EMERGING</a:t>
            </a:r>
            <a:r>
              <a:rPr sz="10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SPORTS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97575" y="3191395"/>
            <a:ext cx="1130935" cy="13843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900" b="1" spc="45" dirty="0">
                <a:latin typeface="Calibri"/>
                <a:cs typeface="Calibri"/>
              </a:rPr>
              <a:t>Women:</a:t>
            </a:r>
            <a:endParaRPr sz="900">
              <a:latin typeface="Calibri"/>
              <a:cs typeface="Calibri"/>
            </a:endParaRPr>
          </a:p>
          <a:p>
            <a:pPr marL="12700" marR="444500">
              <a:lnSpc>
                <a:spcPts val="1000"/>
              </a:lnSpc>
              <a:spcBef>
                <a:spcPts val="470"/>
              </a:spcBef>
            </a:pPr>
            <a:r>
              <a:rPr sz="900" spc="-10" dirty="0">
                <a:latin typeface="Calibri"/>
                <a:cs typeface="Calibri"/>
              </a:rPr>
              <a:t>Acrobatics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Tumbling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040"/>
              </a:lnSpc>
              <a:spcBef>
                <a:spcPts val="350"/>
              </a:spcBef>
            </a:pPr>
            <a:r>
              <a:rPr sz="900" spc="-10" dirty="0">
                <a:latin typeface="Calibri"/>
                <a:cs typeface="Calibri"/>
              </a:rPr>
              <a:t>Equestrian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040"/>
              </a:lnSpc>
            </a:pPr>
            <a:r>
              <a:rPr sz="900" dirty="0">
                <a:latin typeface="Calibri"/>
                <a:cs typeface="Calibri"/>
              </a:rPr>
              <a:t>(Divisions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only)</a:t>
            </a:r>
            <a:endParaRPr sz="900">
              <a:latin typeface="Calibri"/>
              <a:cs typeface="Calibri"/>
            </a:endParaRPr>
          </a:p>
          <a:p>
            <a:pPr marL="12700" marR="621030">
              <a:lnSpc>
                <a:spcPct val="134300"/>
              </a:lnSpc>
            </a:pPr>
            <a:r>
              <a:rPr sz="900" spc="-10" dirty="0">
                <a:latin typeface="Calibri"/>
                <a:cs typeface="Calibri"/>
              </a:rPr>
              <a:t>Rugby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Triathlon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Wrestling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91910" y="3271521"/>
            <a:ext cx="0" cy="2015489"/>
          </a:xfrm>
          <a:custGeom>
            <a:avLst/>
            <a:gdLst/>
            <a:ahLst/>
            <a:cxnLst/>
            <a:rect l="l" t="t" r="r" b="b"/>
            <a:pathLst>
              <a:path h="2015489">
                <a:moveTo>
                  <a:pt x="0" y="0"/>
                </a:moveTo>
                <a:lnTo>
                  <a:pt x="0" y="2015236"/>
                </a:lnTo>
              </a:path>
            </a:pathLst>
          </a:custGeom>
          <a:ln w="6350">
            <a:solidFill>
              <a:srgbClr val="709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43683" y="2993812"/>
            <a:ext cx="190500" cy="222885"/>
          </a:xfrm>
          <a:custGeom>
            <a:avLst/>
            <a:gdLst/>
            <a:ahLst/>
            <a:cxnLst/>
            <a:rect l="l" t="t" r="r" b="b"/>
            <a:pathLst>
              <a:path w="190500" h="222885">
                <a:moveTo>
                  <a:pt x="190195" y="0"/>
                </a:moveTo>
                <a:lnTo>
                  <a:pt x="74663" y="0"/>
                </a:lnTo>
                <a:lnTo>
                  <a:pt x="0" y="222478"/>
                </a:lnTo>
                <a:lnTo>
                  <a:pt x="115531" y="222478"/>
                </a:lnTo>
                <a:lnTo>
                  <a:pt x="190195" y="0"/>
                </a:lnTo>
                <a:close/>
              </a:path>
            </a:pathLst>
          </a:custGeom>
          <a:solidFill>
            <a:srgbClr val="FFCB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86200" y="2993731"/>
            <a:ext cx="190500" cy="222885"/>
          </a:xfrm>
          <a:custGeom>
            <a:avLst/>
            <a:gdLst/>
            <a:ahLst/>
            <a:cxnLst/>
            <a:rect l="l" t="t" r="r" b="b"/>
            <a:pathLst>
              <a:path w="190500" h="222885">
                <a:moveTo>
                  <a:pt x="190195" y="0"/>
                </a:moveTo>
                <a:lnTo>
                  <a:pt x="74663" y="0"/>
                </a:lnTo>
                <a:lnTo>
                  <a:pt x="0" y="222376"/>
                </a:lnTo>
                <a:lnTo>
                  <a:pt x="115531" y="222376"/>
                </a:lnTo>
                <a:lnTo>
                  <a:pt x="190195" y="0"/>
                </a:lnTo>
                <a:close/>
              </a:path>
            </a:pathLst>
          </a:custGeom>
          <a:solidFill>
            <a:srgbClr val="FFCB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24144" y="2993834"/>
            <a:ext cx="1591310" cy="222885"/>
          </a:xfrm>
          <a:custGeom>
            <a:avLst/>
            <a:gdLst/>
            <a:ahLst/>
            <a:cxnLst/>
            <a:rect l="l" t="t" r="r" b="b"/>
            <a:pathLst>
              <a:path w="1591309" h="222885">
                <a:moveTo>
                  <a:pt x="190195" y="0"/>
                </a:moveTo>
                <a:lnTo>
                  <a:pt x="74663" y="0"/>
                </a:lnTo>
                <a:lnTo>
                  <a:pt x="0" y="222377"/>
                </a:lnTo>
                <a:lnTo>
                  <a:pt x="115531" y="222377"/>
                </a:lnTo>
                <a:lnTo>
                  <a:pt x="190195" y="0"/>
                </a:lnTo>
                <a:close/>
              </a:path>
              <a:path w="1591309" h="222885">
                <a:moveTo>
                  <a:pt x="1591056" y="0"/>
                </a:moveTo>
                <a:lnTo>
                  <a:pt x="1475524" y="0"/>
                </a:lnTo>
                <a:lnTo>
                  <a:pt x="1400860" y="222377"/>
                </a:lnTo>
                <a:lnTo>
                  <a:pt x="1516392" y="222377"/>
                </a:lnTo>
                <a:lnTo>
                  <a:pt x="1591056" y="0"/>
                </a:lnTo>
                <a:close/>
              </a:path>
            </a:pathLst>
          </a:custGeom>
          <a:solidFill>
            <a:srgbClr val="FFCB5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2038934"/>
            <a:ext cx="7772400" cy="8020050"/>
            <a:chOff x="-1" y="2038934"/>
            <a:chExt cx="7772400" cy="8020050"/>
          </a:xfrm>
        </p:grpSpPr>
        <p:sp>
          <p:nvSpPr>
            <p:cNvPr id="3" name="object 3"/>
            <p:cNvSpPr/>
            <p:nvPr/>
          </p:nvSpPr>
          <p:spPr>
            <a:xfrm>
              <a:off x="634382" y="5111496"/>
              <a:ext cx="6282055" cy="965200"/>
            </a:xfrm>
            <a:custGeom>
              <a:avLst/>
              <a:gdLst/>
              <a:ahLst/>
              <a:cxnLst/>
              <a:rect l="l" t="t" r="r" b="b"/>
              <a:pathLst>
                <a:path w="6282055" h="965200">
                  <a:moveTo>
                    <a:pt x="6281648" y="0"/>
                  </a:moveTo>
                  <a:lnTo>
                    <a:pt x="250710" y="0"/>
                  </a:lnTo>
                  <a:lnTo>
                    <a:pt x="0" y="964691"/>
                  </a:lnTo>
                  <a:lnTo>
                    <a:pt x="5966929" y="964691"/>
                  </a:lnTo>
                  <a:lnTo>
                    <a:pt x="6281648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69280"/>
              <a:ext cx="7772400" cy="43891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83679" y="2038934"/>
              <a:ext cx="1188720" cy="3630929"/>
            </a:xfrm>
            <a:custGeom>
              <a:avLst/>
              <a:gdLst/>
              <a:ahLst/>
              <a:cxnLst/>
              <a:rect l="l" t="t" r="r" b="b"/>
              <a:pathLst>
                <a:path w="1188720" h="3630929">
                  <a:moveTo>
                    <a:pt x="1188720" y="0"/>
                  </a:moveTo>
                  <a:lnTo>
                    <a:pt x="0" y="3630345"/>
                  </a:lnTo>
                  <a:lnTo>
                    <a:pt x="1188720" y="3630345"/>
                  </a:lnTo>
                  <a:lnTo>
                    <a:pt x="1188720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97065" y="2429421"/>
              <a:ext cx="1075690" cy="3240405"/>
            </a:xfrm>
            <a:custGeom>
              <a:avLst/>
              <a:gdLst/>
              <a:ahLst/>
              <a:cxnLst/>
              <a:rect l="l" t="t" r="r" b="b"/>
              <a:pathLst>
                <a:path w="1075690" h="3240404">
                  <a:moveTo>
                    <a:pt x="1075334" y="0"/>
                  </a:moveTo>
                  <a:lnTo>
                    <a:pt x="0" y="3239858"/>
                  </a:lnTo>
                  <a:lnTo>
                    <a:pt x="37719" y="3239858"/>
                  </a:lnTo>
                  <a:lnTo>
                    <a:pt x="1075334" y="108254"/>
                  </a:lnTo>
                  <a:lnTo>
                    <a:pt x="1075334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" y="5111496"/>
              <a:ext cx="1536700" cy="4641850"/>
            </a:xfrm>
            <a:custGeom>
              <a:avLst/>
              <a:gdLst/>
              <a:ahLst/>
              <a:cxnLst/>
              <a:rect l="l" t="t" r="r" b="b"/>
              <a:pathLst>
                <a:path w="1536700" h="4641850">
                  <a:moveTo>
                    <a:pt x="1536192" y="0"/>
                  </a:moveTo>
                  <a:lnTo>
                    <a:pt x="1130211" y="0"/>
                  </a:lnTo>
                  <a:lnTo>
                    <a:pt x="0" y="3409124"/>
                  </a:lnTo>
                  <a:lnTo>
                    <a:pt x="0" y="4641659"/>
                  </a:lnTo>
                  <a:lnTo>
                    <a:pt x="1536192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" y="5111496"/>
              <a:ext cx="1212850" cy="3748404"/>
            </a:xfrm>
            <a:custGeom>
              <a:avLst/>
              <a:gdLst/>
              <a:ahLst/>
              <a:cxnLst/>
              <a:rect l="l" t="t" r="r" b="b"/>
              <a:pathLst>
                <a:path w="1212850" h="3748404">
                  <a:moveTo>
                    <a:pt x="1212456" y="0"/>
                  </a:moveTo>
                  <a:lnTo>
                    <a:pt x="109016" y="0"/>
                  </a:lnTo>
                  <a:lnTo>
                    <a:pt x="0" y="336689"/>
                  </a:lnTo>
                  <a:lnTo>
                    <a:pt x="0" y="3748011"/>
                  </a:lnTo>
                  <a:lnTo>
                    <a:pt x="1212456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8570" algn="l"/>
              </a:tabLst>
            </a:pPr>
            <a:r>
              <a:rPr sz="1050" spc="104" baseline="3968" dirty="0">
                <a:solidFill>
                  <a:srgbClr val="FFFFFF"/>
                </a:solidFill>
                <a:latin typeface="Calibri"/>
                <a:cs typeface="Calibri"/>
              </a:rPr>
              <a:t>GUIDE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FFFFFF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FFFFFF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r>
              <a:rPr sz="1050" spc="104" baseline="3968" dirty="0">
                <a:solidFill>
                  <a:srgbClr val="FFFFFF"/>
                </a:solidFill>
                <a:latin typeface="Calibri"/>
                <a:cs typeface="Calibri"/>
              </a:rPr>
              <a:t>ATHLETE</a:t>
            </a:r>
            <a:r>
              <a:rPr sz="1050" baseline="3968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0087" y="590550"/>
            <a:ext cx="6407150" cy="892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SCHOLARSHIPS</a:t>
            </a:r>
          </a:p>
          <a:p>
            <a:pPr marL="12700" marR="5080">
              <a:lnSpc>
                <a:spcPct val="121200"/>
              </a:lnSpc>
              <a:spcBef>
                <a:spcPts val="500"/>
              </a:spcBef>
            </a:pPr>
            <a:r>
              <a:rPr sz="1100" b="0" spc="120" dirty="0">
                <a:solidFill>
                  <a:srgbClr val="000000"/>
                </a:solidFill>
                <a:latin typeface="Calibri"/>
                <a:cs typeface="Calibri"/>
              </a:rPr>
              <a:t>NCAA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65" dirty="0">
                <a:solidFill>
                  <a:srgbClr val="000000"/>
                </a:solidFill>
                <a:latin typeface="Calibri"/>
                <a:cs typeface="Calibri"/>
              </a:rPr>
              <a:t>Divisions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50" dirty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dirty="0">
                <a:solidFill>
                  <a:srgbClr val="000000"/>
                </a:solidFill>
                <a:latin typeface="Calibri"/>
                <a:cs typeface="Calibri"/>
              </a:rPr>
              <a:t>II</a:t>
            </a:r>
            <a:r>
              <a:rPr sz="1100" b="0" spc="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75" dirty="0">
                <a:solidFill>
                  <a:srgbClr val="000000"/>
                </a:solidFill>
                <a:latin typeface="Calibri"/>
                <a:cs typeface="Calibri"/>
              </a:rPr>
              <a:t>schools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55" dirty="0">
                <a:solidFill>
                  <a:srgbClr val="000000"/>
                </a:solidFill>
                <a:latin typeface="Calibri"/>
                <a:cs typeface="Calibri"/>
              </a:rPr>
              <a:t>provide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70" dirty="0">
                <a:solidFill>
                  <a:srgbClr val="000000"/>
                </a:solidFill>
                <a:latin typeface="Calibri"/>
                <a:cs typeface="Calibri"/>
              </a:rPr>
              <a:t>more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60" dirty="0">
                <a:solidFill>
                  <a:srgbClr val="000000"/>
                </a:solidFill>
                <a:latin typeface="Calibri"/>
                <a:cs typeface="Calibri"/>
              </a:rPr>
              <a:t>than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50" dirty="0">
                <a:solidFill>
                  <a:srgbClr val="000000"/>
                </a:solidFill>
                <a:latin typeface="Calibri"/>
                <a:cs typeface="Calibri"/>
              </a:rPr>
              <a:t>$2.7</a:t>
            </a:r>
            <a:r>
              <a:rPr sz="1100" b="0" spc="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dirty="0">
                <a:solidFill>
                  <a:srgbClr val="000000"/>
                </a:solidFill>
                <a:latin typeface="Calibri"/>
                <a:cs typeface="Calibri"/>
              </a:rPr>
              <a:t>billion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70" dirty="0">
                <a:solidFill>
                  <a:srgbClr val="000000"/>
                </a:solidFill>
                <a:latin typeface="Calibri"/>
                <a:cs typeface="Calibri"/>
              </a:rPr>
              <a:t>athletics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75" dirty="0">
                <a:solidFill>
                  <a:srgbClr val="000000"/>
                </a:solidFill>
                <a:latin typeface="Calibri"/>
                <a:cs typeface="Calibri"/>
              </a:rPr>
              <a:t>scholarships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55" dirty="0">
                <a:solidFill>
                  <a:srgbClr val="000000"/>
                </a:solidFill>
                <a:latin typeface="Calibri"/>
                <a:cs typeface="Calibri"/>
              </a:rPr>
              <a:t>annually</a:t>
            </a:r>
            <a:r>
              <a:rPr sz="1100" b="0" spc="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40" dirty="0">
                <a:solidFill>
                  <a:srgbClr val="000000"/>
                </a:solidFill>
                <a:latin typeface="Calibri"/>
                <a:cs typeface="Calibri"/>
              </a:rPr>
              <a:t>to </a:t>
            </a:r>
            <a:r>
              <a:rPr sz="1100" b="0" spc="70" dirty="0">
                <a:solidFill>
                  <a:srgbClr val="000000"/>
                </a:solidFill>
                <a:latin typeface="Calibri"/>
                <a:cs typeface="Calibri"/>
              </a:rPr>
              <a:t>more</a:t>
            </a:r>
            <a:r>
              <a:rPr sz="1100" b="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60" dirty="0">
                <a:solidFill>
                  <a:srgbClr val="000000"/>
                </a:solidFill>
                <a:latin typeface="Calibri"/>
                <a:cs typeface="Calibri"/>
              </a:rPr>
              <a:t>than</a:t>
            </a:r>
            <a:r>
              <a:rPr sz="1100" b="0" spc="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75" dirty="0">
                <a:solidFill>
                  <a:srgbClr val="000000"/>
                </a:solidFill>
                <a:latin typeface="Calibri"/>
                <a:cs typeface="Calibri"/>
              </a:rPr>
              <a:t>150,000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65" dirty="0">
                <a:solidFill>
                  <a:srgbClr val="000000"/>
                </a:solidFill>
                <a:latin typeface="Calibri"/>
                <a:cs typeface="Calibri"/>
              </a:rPr>
              <a:t>student-</a:t>
            </a:r>
            <a:r>
              <a:rPr sz="1100" b="0" spc="60" dirty="0">
                <a:solidFill>
                  <a:srgbClr val="000000"/>
                </a:solidFill>
                <a:latin typeface="Calibri"/>
                <a:cs typeface="Calibri"/>
              </a:rPr>
              <a:t>athletes.</a:t>
            </a:r>
            <a:r>
              <a:rPr sz="1100" b="0" spc="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55" dirty="0">
                <a:solidFill>
                  <a:srgbClr val="000000"/>
                </a:solidFill>
                <a:latin typeface="Calibri"/>
                <a:cs typeface="Calibri"/>
              </a:rPr>
              <a:t>Division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dirty="0">
                <a:solidFill>
                  <a:srgbClr val="000000"/>
                </a:solidFill>
                <a:latin typeface="Calibri"/>
                <a:cs typeface="Calibri"/>
              </a:rPr>
              <a:t>III</a:t>
            </a:r>
            <a:r>
              <a:rPr sz="1100" b="0" spc="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75" dirty="0">
                <a:solidFill>
                  <a:srgbClr val="000000"/>
                </a:solidFill>
                <a:latin typeface="Calibri"/>
                <a:cs typeface="Calibri"/>
              </a:rPr>
              <a:t>schools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dirty="0">
                <a:solidFill>
                  <a:srgbClr val="000000"/>
                </a:solidFill>
                <a:latin typeface="Calibri"/>
                <a:cs typeface="Calibri"/>
              </a:rPr>
              <a:t>do</a:t>
            </a:r>
            <a:r>
              <a:rPr sz="1100" b="0" spc="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55" dirty="0">
                <a:solidFill>
                  <a:srgbClr val="000000"/>
                </a:solidFill>
                <a:latin typeface="Calibri"/>
                <a:cs typeface="Calibri"/>
              </a:rPr>
              <a:t>not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75" dirty="0">
                <a:solidFill>
                  <a:srgbClr val="000000"/>
                </a:solidFill>
                <a:latin typeface="Calibri"/>
                <a:cs typeface="Calibri"/>
              </a:rPr>
              <a:t>offer</a:t>
            </a:r>
            <a:r>
              <a:rPr sz="1100" b="0" spc="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70" dirty="0">
                <a:solidFill>
                  <a:srgbClr val="000000"/>
                </a:solidFill>
                <a:latin typeface="Calibri"/>
                <a:cs typeface="Calibri"/>
              </a:rPr>
              <a:t>athletics</a:t>
            </a:r>
            <a:r>
              <a:rPr sz="1100" b="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0" spc="60" dirty="0">
                <a:solidFill>
                  <a:srgbClr val="000000"/>
                </a:solidFill>
                <a:latin typeface="Calibri"/>
                <a:cs typeface="Calibri"/>
              </a:rPr>
              <a:t>scholarships.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0087" y="1641220"/>
            <a:ext cx="2044700" cy="12801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Only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b="1" spc="130" dirty="0">
                <a:latin typeface="Calibri"/>
                <a:cs typeface="Calibri"/>
              </a:rPr>
              <a:t>2%</a:t>
            </a:r>
            <a:r>
              <a:rPr sz="900" b="1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athletes</a:t>
            </a:r>
            <a:r>
              <a:rPr sz="900" spc="55" dirty="0">
                <a:latin typeface="Calibri"/>
                <a:cs typeface="Calibri"/>
              </a:rPr>
              <a:t> are </a:t>
            </a:r>
            <a:r>
              <a:rPr sz="900" spc="50" dirty="0">
                <a:latin typeface="Calibri"/>
                <a:cs typeface="Calibri"/>
              </a:rPr>
              <a:t>awarded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athletics</a:t>
            </a:r>
            <a:r>
              <a:rPr sz="900" spc="55" dirty="0">
                <a:latin typeface="Calibri"/>
                <a:cs typeface="Calibri"/>
              </a:rPr>
              <a:t> scholarships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spc="50" dirty="0">
                <a:latin typeface="Calibri"/>
                <a:cs typeface="Calibri"/>
              </a:rPr>
              <a:t> compete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college.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Of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student- </a:t>
            </a:r>
            <a:r>
              <a:rPr sz="900" spc="45" dirty="0">
                <a:latin typeface="Calibri"/>
                <a:cs typeface="Calibri"/>
              </a:rPr>
              <a:t>athletes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participating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sports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with</a:t>
            </a:r>
            <a:r>
              <a:rPr sz="900" dirty="0">
                <a:latin typeface="Calibri"/>
                <a:cs typeface="Calibri"/>
              </a:rPr>
              <a:t> professional</a:t>
            </a:r>
            <a:r>
              <a:rPr sz="900" spc="3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leagues,</a:t>
            </a:r>
            <a:r>
              <a:rPr sz="900" spc="350" dirty="0">
                <a:latin typeface="Calibri"/>
                <a:cs typeface="Calibri"/>
              </a:rPr>
              <a:t> </a:t>
            </a:r>
            <a:r>
              <a:rPr sz="900" b="1" spc="80" dirty="0">
                <a:latin typeface="Calibri"/>
                <a:cs typeface="Calibri"/>
              </a:rPr>
              <a:t>less</a:t>
            </a:r>
            <a:r>
              <a:rPr sz="900" b="1" spc="35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than</a:t>
            </a:r>
            <a:endParaRPr sz="900">
              <a:latin typeface="Calibri"/>
              <a:cs typeface="Calibri"/>
            </a:endParaRPr>
          </a:p>
          <a:p>
            <a:pPr marL="12700" marR="177800">
              <a:lnSpc>
                <a:spcPct val="101800"/>
              </a:lnSpc>
            </a:pPr>
            <a:r>
              <a:rPr sz="900" b="1" spc="100" dirty="0">
                <a:latin typeface="Calibri"/>
                <a:cs typeface="Calibri"/>
              </a:rPr>
              <a:t>2%</a:t>
            </a:r>
            <a:r>
              <a:rPr sz="900" b="1" spc="3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become</a:t>
            </a:r>
            <a:r>
              <a:rPr sz="900" spc="3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professional</a:t>
            </a:r>
            <a:r>
              <a:rPr sz="900" spc="3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athletes.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spc="65" dirty="0">
                <a:latin typeface="Calibri"/>
                <a:cs typeface="Calibri"/>
              </a:rPr>
              <a:t>A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education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most </a:t>
            </a:r>
            <a:r>
              <a:rPr sz="900" spc="55" dirty="0">
                <a:latin typeface="Calibri"/>
                <a:cs typeface="Calibri"/>
              </a:rPr>
              <a:t>rewarding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benefit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your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student- </a:t>
            </a:r>
            <a:r>
              <a:rPr sz="900" dirty="0">
                <a:latin typeface="Calibri"/>
                <a:cs typeface="Calibri"/>
              </a:rPr>
              <a:t>athlete</a:t>
            </a:r>
            <a:r>
              <a:rPr sz="900" spc="3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experience.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0087" y="3037967"/>
            <a:ext cx="2029460" cy="1699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16839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provide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tuition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fees,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room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board,</a:t>
            </a:r>
            <a:r>
              <a:rPr sz="900" spc="50" dirty="0">
                <a:latin typeface="Calibri"/>
                <a:cs typeface="Calibri"/>
              </a:rPr>
              <a:t> books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expenses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related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attendance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school.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II</a:t>
            </a:r>
            <a:r>
              <a:rPr sz="900" dirty="0">
                <a:latin typeface="Calibri"/>
                <a:cs typeface="Calibri"/>
              </a:rPr>
              <a:t> full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scholarships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cover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tuition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dirty="0">
                <a:latin typeface="Calibri"/>
                <a:cs typeface="Calibri"/>
              </a:rPr>
              <a:t> fees,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room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board,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course- </a:t>
            </a:r>
            <a:r>
              <a:rPr sz="900" dirty="0">
                <a:latin typeface="Calibri"/>
                <a:cs typeface="Calibri"/>
              </a:rPr>
              <a:t>related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books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supplies.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Most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student-athletes</a:t>
            </a:r>
            <a:r>
              <a:rPr sz="900" spc="4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4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</a:t>
            </a:r>
            <a:r>
              <a:rPr sz="900" spc="4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athletics</a:t>
            </a:r>
            <a:r>
              <a:rPr sz="900" spc="50" dirty="0">
                <a:latin typeface="Calibri"/>
                <a:cs typeface="Calibri"/>
              </a:rPr>
              <a:t> scholarships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amount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covering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portion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these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costs.</a:t>
            </a:r>
            <a:endParaRPr sz="900">
              <a:latin typeface="Calibri"/>
              <a:cs typeface="Calibri"/>
            </a:endParaRPr>
          </a:p>
          <a:p>
            <a:pPr marL="12700" marR="172720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Many</a:t>
            </a:r>
            <a:r>
              <a:rPr sz="900" spc="3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student-athletes</a:t>
            </a:r>
            <a:r>
              <a:rPr sz="900" spc="3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3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benefit</a:t>
            </a:r>
            <a:r>
              <a:rPr sz="900" spc="55" dirty="0">
                <a:latin typeface="Calibri"/>
                <a:cs typeface="Calibri"/>
              </a:rPr>
              <a:t> from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45" dirty="0">
                <a:latin typeface="Calibri"/>
                <a:cs typeface="Calibri"/>
              </a:rPr>
              <a:t> scholarships, </a:t>
            </a:r>
            <a:r>
              <a:rPr sz="900" spc="65" dirty="0">
                <a:latin typeface="Calibri"/>
                <a:cs typeface="Calibri"/>
              </a:rPr>
              <a:t>NCAA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5519" y="1640649"/>
            <a:ext cx="2056764" cy="1419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financial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programs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such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spc="85" dirty="0">
                <a:latin typeface="Calibri"/>
                <a:cs typeface="Calibri"/>
              </a:rPr>
              <a:t> NCAA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Student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Assistance </a:t>
            </a:r>
            <a:r>
              <a:rPr sz="900" dirty="0">
                <a:latin typeface="Calibri"/>
                <a:cs typeface="Calibri"/>
              </a:rPr>
              <a:t>Fund,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need-based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such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as </a:t>
            </a:r>
            <a:r>
              <a:rPr sz="900" dirty="0">
                <a:latin typeface="Calibri"/>
                <a:cs typeface="Calibri"/>
              </a:rPr>
              <a:t>federal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Pell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Grants.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report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all</a:t>
            </a:r>
            <a:r>
              <a:rPr sz="900" dirty="0">
                <a:latin typeface="Calibri"/>
                <a:cs typeface="Calibri"/>
              </a:rPr>
              <a:t> financial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NCAA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financial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office.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you</a:t>
            </a:r>
            <a:endParaRPr sz="900">
              <a:latin typeface="Calibri"/>
              <a:cs typeface="Calibri"/>
            </a:endParaRPr>
          </a:p>
          <a:p>
            <a:pPr marL="12700" marR="77470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have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what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financial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accepted,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contact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your</a:t>
            </a:r>
            <a:r>
              <a:rPr sz="900" spc="85" dirty="0">
                <a:latin typeface="Calibri"/>
                <a:cs typeface="Calibri"/>
              </a:rPr>
              <a:t> NCAA</a:t>
            </a:r>
            <a:r>
              <a:rPr sz="900" spc="2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school’s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financial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office</a:t>
            </a:r>
            <a:r>
              <a:rPr sz="900" spc="2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dirty="0">
                <a:latin typeface="Calibri"/>
                <a:cs typeface="Calibri"/>
              </a:rPr>
              <a:t> athletics</a:t>
            </a:r>
            <a:r>
              <a:rPr sz="900" spc="3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department</a:t>
            </a:r>
            <a:r>
              <a:rPr sz="900" spc="3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3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help.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55519" y="3177070"/>
            <a:ext cx="2092325" cy="15595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4986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schools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you</a:t>
            </a:r>
            <a:r>
              <a:rPr sz="900" dirty="0">
                <a:latin typeface="Calibri"/>
                <a:cs typeface="Calibri"/>
              </a:rPr>
              <a:t> with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multiyear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scholarships.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Division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 one-year</a:t>
            </a:r>
            <a:r>
              <a:rPr sz="900" spc="4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scholarship.</a:t>
            </a:r>
            <a:r>
              <a:rPr sz="900" spc="4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Additionally,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Divisions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schools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provide</a:t>
            </a:r>
            <a:r>
              <a:rPr sz="900" dirty="0">
                <a:latin typeface="Calibri"/>
                <a:cs typeface="Calibri"/>
              </a:rPr>
              <a:t> funding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degree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completion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finish</a:t>
            </a:r>
            <a:r>
              <a:rPr sz="900" dirty="0">
                <a:latin typeface="Calibri"/>
                <a:cs typeface="Calibri"/>
              </a:rPr>
              <a:t> your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bachelor’s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master’s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degree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after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time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playing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sports </a:t>
            </a:r>
            <a:r>
              <a:rPr sz="900" dirty="0">
                <a:latin typeface="Calibri"/>
                <a:cs typeface="Calibri"/>
              </a:rPr>
              <a:t>ends.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rules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be</a:t>
            </a:r>
            <a:r>
              <a:rPr sz="900" spc="50" dirty="0">
                <a:latin typeface="Calibri"/>
                <a:cs typeface="Calibri"/>
              </a:rPr>
              <a:t> registered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Eligibility</a:t>
            </a:r>
            <a:r>
              <a:rPr sz="900" spc="60" dirty="0">
                <a:latin typeface="Calibri"/>
                <a:cs typeface="Calibri"/>
              </a:rPr>
              <a:t> Center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order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go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official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visit,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60950" y="1640078"/>
            <a:ext cx="1985010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receive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written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offer</a:t>
            </a:r>
            <a:r>
              <a:rPr sz="900" spc="2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financial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aid</a:t>
            </a:r>
            <a:r>
              <a:rPr sz="900" spc="50" dirty="0">
                <a:latin typeface="Calibri"/>
                <a:cs typeface="Calibri"/>
              </a:rPr>
              <a:t> or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sign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National</a:t>
            </a:r>
            <a:r>
              <a:rPr sz="90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00" b="1" spc="10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Letter</a:t>
            </a:r>
            <a:r>
              <a:rPr sz="90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0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of</a:t>
            </a:r>
            <a:r>
              <a:rPr sz="900" b="1" spc="7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00" b="1" spc="5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Intent</a:t>
            </a:r>
            <a:r>
              <a:rPr sz="900" spc="5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60950" y="2059101"/>
            <a:ext cx="2076450" cy="12801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5244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plans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reduce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not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renew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aid,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notify</a:t>
            </a:r>
            <a:r>
              <a:rPr sz="900" dirty="0">
                <a:latin typeface="Calibri"/>
                <a:cs typeface="Calibri"/>
              </a:rPr>
              <a:t> you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writing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July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145" dirty="0">
                <a:latin typeface="Calibri"/>
                <a:cs typeface="Calibri"/>
              </a:rPr>
              <a:t>1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prior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spc="65" dirty="0">
                <a:latin typeface="Calibri"/>
                <a:cs typeface="Calibri"/>
              </a:rPr>
              <a:t> start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impacted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20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year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and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opportunity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appeal.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most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cases,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head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coach </a:t>
            </a:r>
            <a:r>
              <a:rPr sz="900" dirty="0">
                <a:latin typeface="Calibri"/>
                <a:cs typeface="Calibri"/>
              </a:rPr>
              <a:t>decides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receives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scholarship,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scholarship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amount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whether</a:t>
            </a:r>
            <a:r>
              <a:rPr sz="900" spc="2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28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will</a:t>
            </a:r>
            <a:r>
              <a:rPr sz="900" dirty="0">
                <a:latin typeface="Calibri"/>
                <a:cs typeface="Calibri"/>
              </a:rPr>
              <a:t> be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renewed.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60950" y="3455847"/>
            <a:ext cx="1994535" cy="4419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65" dirty="0">
                <a:latin typeface="Calibri"/>
                <a:cs typeface="Calibri"/>
              </a:rPr>
              <a:t>Contact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hope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to</a:t>
            </a:r>
            <a:r>
              <a:rPr sz="900" dirty="0">
                <a:latin typeface="Calibri"/>
                <a:cs typeface="Calibri"/>
              </a:rPr>
              <a:t> attend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more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detailed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information</a:t>
            </a:r>
            <a:r>
              <a:rPr sz="900" dirty="0">
                <a:latin typeface="Calibri"/>
                <a:cs typeface="Calibri"/>
              </a:rPr>
              <a:t> about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financial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rules.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9677400"/>
            <a:ext cx="26060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6695" algn="l"/>
              </a:tabLst>
            </a:pPr>
            <a:r>
              <a:rPr sz="800" b="1" spc="65" dirty="0">
                <a:latin typeface="Calibri"/>
                <a:cs typeface="Calibri"/>
              </a:rPr>
              <a:t>6</a:t>
            </a:r>
            <a:r>
              <a:rPr sz="800" b="1" dirty="0">
                <a:latin typeface="Calibri"/>
                <a:cs typeface="Calibri"/>
              </a:rPr>
              <a:t>	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endParaRPr sz="1050" baseline="3968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8449" y="-2057"/>
            <a:ext cx="6474460" cy="6377940"/>
            <a:chOff x="1298449" y="-2057"/>
            <a:chExt cx="6474460" cy="6377940"/>
          </a:xfrm>
        </p:grpSpPr>
        <p:sp>
          <p:nvSpPr>
            <p:cNvPr id="4" name="object 4"/>
            <p:cNvSpPr/>
            <p:nvPr/>
          </p:nvSpPr>
          <p:spPr>
            <a:xfrm>
              <a:off x="5126226" y="0"/>
              <a:ext cx="2460625" cy="2667000"/>
            </a:xfrm>
            <a:custGeom>
              <a:avLst/>
              <a:gdLst/>
              <a:ahLst/>
              <a:cxnLst/>
              <a:rect l="l" t="t" r="r" b="b"/>
              <a:pathLst>
                <a:path w="2460625" h="2667000">
                  <a:moveTo>
                    <a:pt x="2460307" y="0"/>
                  </a:moveTo>
                  <a:lnTo>
                    <a:pt x="873290" y="0"/>
                  </a:lnTo>
                  <a:lnTo>
                    <a:pt x="0" y="2667000"/>
                  </a:lnTo>
                  <a:lnTo>
                    <a:pt x="1588122" y="2667000"/>
                  </a:lnTo>
                  <a:lnTo>
                    <a:pt x="2460307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15113" y="0"/>
              <a:ext cx="1007744" cy="2889885"/>
            </a:xfrm>
            <a:custGeom>
              <a:avLst/>
              <a:gdLst/>
              <a:ahLst/>
              <a:cxnLst/>
              <a:rect l="l" t="t" r="r" b="b"/>
              <a:pathLst>
                <a:path w="1007745" h="2889885">
                  <a:moveTo>
                    <a:pt x="1007452" y="0"/>
                  </a:moveTo>
                  <a:lnTo>
                    <a:pt x="970915" y="0"/>
                  </a:lnTo>
                  <a:lnTo>
                    <a:pt x="0" y="2889643"/>
                  </a:lnTo>
                  <a:lnTo>
                    <a:pt x="38214" y="2889643"/>
                  </a:lnTo>
                  <a:lnTo>
                    <a:pt x="1007452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24482" y="0"/>
              <a:ext cx="1368425" cy="2899410"/>
            </a:xfrm>
            <a:custGeom>
              <a:avLst/>
              <a:gdLst/>
              <a:ahLst/>
              <a:cxnLst/>
              <a:rect l="l" t="t" r="r" b="b"/>
              <a:pathLst>
                <a:path w="1368425" h="2899410">
                  <a:moveTo>
                    <a:pt x="1368259" y="0"/>
                  </a:moveTo>
                  <a:lnTo>
                    <a:pt x="961021" y="0"/>
                  </a:lnTo>
                  <a:lnTo>
                    <a:pt x="0" y="2898787"/>
                  </a:lnTo>
                  <a:lnTo>
                    <a:pt x="408889" y="2898787"/>
                  </a:lnTo>
                  <a:lnTo>
                    <a:pt x="1368259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5183" y="2392681"/>
              <a:ext cx="5157216" cy="29989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98448" y="1094231"/>
              <a:ext cx="6474460" cy="4663440"/>
            </a:xfrm>
            <a:custGeom>
              <a:avLst/>
              <a:gdLst/>
              <a:ahLst/>
              <a:cxnLst/>
              <a:rect l="l" t="t" r="r" b="b"/>
              <a:pathLst>
                <a:path w="6474459" h="4663440">
                  <a:moveTo>
                    <a:pt x="3017520" y="0"/>
                  </a:moveTo>
                  <a:lnTo>
                    <a:pt x="1431188" y="0"/>
                  </a:lnTo>
                  <a:lnTo>
                    <a:pt x="0" y="4370832"/>
                  </a:lnTo>
                  <a:lnTo>
                    <a:pt x="1588109" y="4370832"/>
                  </a:lnTo>
                  <a:lnTo>
                    <a:pt x="3017520" y="0"/>
                  </a:lnTo>
                  <a:close/>
                </a:path>
                <a:path w="6474459" h="4663440">
                  <a:moveTo>
                    <a:pt x="6473952" y="1926717"/>
                  </a:moveTo>
                  <a:lnTo>
                    <a:pt x="5577840" y="4663440"/>
                  </a:lnTo>
                  <a:lnTo>
                    <a:pt x="6473952" y="4663440"/>
                  </a:lnTo>
                  <a:lnTo>
                    <a:pt x="6473952" y="1926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91103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25504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59904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94305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28705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63107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97507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31908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66308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00709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35110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69510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03910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38311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72711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07113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941514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75914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4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10314" y="0"/>
              <a:ext cx="1517015" cy="4670425"/>
            </a:xfrm>
            <a:custGeom>
              <a:avLst/>
              <a:gdLst/>
              <a:ahLst/>
              <a:cxnLst/>
              <a:rect l="l" t="t" r="r" b="b"/>
              <a:pathLst>
                <a:path w="1517015" h="4670425">
                  <a:moveTo>
                    <a:pt x="1516674" y="0"/>
                  </a:moveTo>
                  <a:lnTo>
                    <a:pt x="0" y="4670375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85663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51263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16862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82462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48062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13660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79259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44859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310458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76058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241657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207257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72856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38456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04055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069655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035253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000853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966452" y="3386719"/>
              <a:ext cx="424180" cy="1283970"/>
            </a:xfrm>
            <a:custGeom>
              <a:avLst/>
              <a:gdLst/>
              <a:ahLst/>
              <a:cxnLst/>
              <a:rect l="l" t="t" r="r" b="b"/>
              <a:pathLst>
                <a:path w="424179" h="1283970">
                  <a:moveTo>
                    <a:pt x="0" y="0"/>
                  </a:moveTo>
                  <a:lnTo>
                    <a:pt x="424167" y="1283639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998822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033223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067623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102025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136425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170826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205227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239627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274028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308428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342829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377229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411630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446031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480432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514831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49233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83633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18034" y="3387176"/>
              <a:ext cx="968375" cy="2987040"/>
            </a:xfrm>
            <a:custGeom>
              <a:avLst/>
              <a:gdLst/>
              <a:ahLst/>
              <a:cxnLst/>
              <a:rect l="l" t="t" r="r" b="b"/>
              <a:pathLst>
                <a:path w="968375" h="2987040">
                  <a:moveTo>
                    <a:pt x="968311" y="0"/>
                  </a:moveTo>
                  <a:lnTo>
                    <a:pt x="0" y="2986532"/>
                  </a:lnTo>
                </a:path>
              </a:pathLst>
            </a:custGeom>
            <a:ln w="41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444463" y="1112837"/>
            <a:ext cx="3203575" cy="3103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80" dirty="0">
                <a:latin typeface="Calibri"/>
                <a:cs typeface="Calibri"/>
              </a:rPr>
              <a:t>By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signing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50" b="1" spc="7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National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10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Letter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of</a:t>
            </a:r>
            <a:r>
              <a:rPr sz="950" b="1" spc="8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950" b="1" spc="65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Intent</a:t>
            </a:r>
            <a:r>
              <a:rPr sz="900" spc="65" dirty="0">
                <a:latin typeface="Calibri"/>
                <a:cs typeface="Calibri"/>
              </a:rPr>
              <a:t>,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you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are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agreeing </a:t>
            </a:r>
            <a:r>
              <a:rPr sz="900" spc="55" dirty="0">
                <a:latin typeface="Calibri"/>
                <a:cs typeface="Calibri"/>
              </a:rPr>
              <a:t>to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attend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Division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or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school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academic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year.</a:t>
            </a:r>
            <a:endParaRPr sz="900">
              <a:latin typeface="Calibri"/>
              <a:cs typeface="Calibri"/>
            </a:endParaRPr>
          </a:p>
          <a:p>
            <a:pPr marL="12700" marR="370840">
              <a:lnSpc>
                <a:spcPct val="101800"/>
              </a:lnSpc>
              <a:spcBef>
                <a:spcPts val="10"/>
              </a:spcBef>
            </a:pPr>
            <a:r>
              <a:rPr sz="900" spc="90" dirty="0">
                <a:latin typeface="Calibri"/>
                <a:cs typeface="Calibri"/>
              </a:rPr>
              <a:t>NLI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member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institutions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agree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to</a:t>
            </a:r>
            <a:r>
              <a:rPr sz="900" spc="10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provide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athletics </a:t>
            </a:r>
            <a:r>
              <a:rPr sz="900" spc="55" dirty="0">
                <a:latin typeface="Calibri"/>
                <a:cs typeface="Calibri"/>
              </a:rPr>
              <a:t>financial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to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you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minimum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of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academic</a:t>
            </a:r>
            <a:endParaRPr sz="900">
              <a:latin typeface="Calibri"/>
              <a:cs typeface="Calibri"/>
            </a:endParaRPr>
          </a:p>
          <a:p>
            <a:pPr marL="12700" marR="182880">
              <a:lnSpc>
                <a:spcPct val="101800"/>
              </a:lnSpc>
            </a:pPr>
            <a:r>
              <a:rPr sz="900" spc="70" dirty="0">
                <a:latin typeface="Calibri"/>
                <a:cs typeface="Calibri"/>
              </a:rPr>
              <a:t>year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as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long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as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you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are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admitted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to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the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school</a:t>
            </a:r>
            <a:r>
              <a:rPr sz="900" spc="9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and</a:t>
            </a:r>
            <a:r>
              <a:rPr sz="900" spc="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 eligible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for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financial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under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105" dirty="0">
                <a:latin typeface="Calibri"/>
                <a:cs typeface="Calibri"/>
              </a:rPr>
              <a:t>NCAA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rules.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 marL="12700" marR="262255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The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NLI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voluntary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required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receive</a:t>
            </a:r>
            <a:r>
              <a:rPr sz="900" dirty="0">
                <a:latin typeface="Calibri"/>
                <a:cs typeface="Calibri"/>
              </a:rPr>
              <a:t> financial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aid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participate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sports.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Signing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NLI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ends</a:t>
            </a:r>
            <a:r>
              <a:rPr sz="900" dirty="0">
                <a:latin typeface="Calibri"/>
                <a:cs typeface="Calibri"/>
              </a:rPr>
              <a:t> the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recruiting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process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because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coaches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prohibited</a:t>
            </a:r>
            <a:r>
              <a:rPr sz="900" spc="55" dirty="0">
                <a:latin typeface="Calibri"/>
                <a:cs typeface="Calibri"/>
              </a:rPr>
              <a:t> from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recruiting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student-athletes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who</a:t>
            </a:r>
            <a:r>
              <a:rPr sz="900" spc="3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signed</a:t>
            </a:r>
            <a:r>
              <a:rPr sz="900" spc="3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NLIs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NLI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member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schools.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 marL="12700" marR="545465">
              <a:lnSpc>
                <a:spcPct val="101800"/>
              </a:lnSpc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sign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NLI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decide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another</a:t>
            </a:r>
            <a:r>
              <a:rPr sz="900" dirty="0">
                <a:latin typeface="Calibri"/>
                <a:cs typeface="Calibri"/>
              </a:rPr>
              <a:t> college,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may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request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release,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it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dirty="0">
                <a:latin typeface="Calibri"/>
                <a:cs typeface="Calibri"/>
              </a:rPr>
              <a:t> school’s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discretion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grant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NLI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release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or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not.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sign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NLI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with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but</a:t>
            </a:r>
            <a:r>
              <a:rPr sz="900" spc="1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attend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 different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lose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year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eligibility</a:t>
            </a:r>
            <a:r>
              <a:rPr sz="900" dirty="0">
                <a:latin typeface="Calibri"/>
                <a:cs typeface="Calibri"/>
              </a:rPr>
              <a:t> and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complete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full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academic</a:t>
            </a:r>
            <a:r>
              <a:rPr sz="900" spc="10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year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spc="500" dirty="0">
                <a:latin typeface="Calibri"/>
                <a:cs typeface="Calibri"/>
              </a:rPr>
              <a:t>  </a:t>
            </a:r>
            <a:r>
              <a:rPr sz="900" dirty="0">
                <a:latin typeface="Calibri"/>
                <a:cs typeface="Calibri"/>
              </a:rPr>
              <a:t>new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before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being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eligible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compete.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065"/>
              </a:lnSpc>
              <a:spcBef>
                <a:spcPts val="2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have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questions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about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NLI,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visit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125"/>
              </a:lnSpc>
            </a:pPr>
            <a:r>
              <a:rPr sz="950" b="1" spc="60" dirty="0">
                <a:solidFill>
                  <a:srgbClr val="0074C8"/>
                </a:solidFill>
                <a:latin typeface="Calibri"/>
                <a:cs typeface="Calibri"/>
                <a:hlinkClick r:id="rId3"/>
              </a:rPr>
              <a:t>nationalletter.org</a:t>
            </a:r>
            <a:r>
              <a:rPr sz="900" spc="6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446807" y="590550"/>
            <a:ext cx="43408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5" dirty="0"/>
              <a:t>NATIONAL</a:t>
            </a:r>
            <a:r>
              <a:rPr spc="-45" dirty="0"/>
              <a:t> </a:t>
            </a:r>
            <a:r>
              <a:rPr spc="145" dirty="0"/>
              <a:t>LETTER</a:t>
            </a:r>
            <a:r>
              <a:rPr spc="-45" dirty="0"/>
              <a:t> </a:t>
            </a:r>
            <a:r>
              <a:rPr spc="75" dirty="0"/>
              <a:t>OF</a:t>
            </a:r>
            <a:r>
              <a:rPr spc="-45" dirty="0"/>
              <a:t> </a:t>
            </a:r>
            <a:r>
              <a:rPr spc="90" dirty="0"/>
              <a:t>INTENT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444500" y="6118415"/>
            <a:ext cx="558546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55" dirty="0">
                <a:latin typeface="Calibri"/>
                <a:cs typeface="Calibri"/>
              </a:rPr>
              <a:t>There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are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more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than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500,000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NCAA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student-athletes,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b="1" spc="95" dirty="0">
                <a:latin typeface="Calibri"/>
                <a:cs typeface="Calibri"/>
              </a:rPr>
              <a:t>less</a:t>
            </a:r>
            <a:r>
              <a:rPr sz="950" b="1" spc="140" dirty="0">
                <a:latin typeface="Calibri"/>
                <a:cs typeface="Calibri"/>
              </a:rPr>
              <a:t> </a:t>
            </a:r>
            <a:r>
              <a:rPr sz="950" b="1" spc="85" dirty="0">
                <a:latin typeface="Calibri"/>
                <a:cs typeface="Calibri"/>
              </a:rPr>
              <a:t>than</a:t>
            </a:r>
            <a:r>
              <a:rPr sz="950" b="1" spc="140" dirty="0">
                <a:latin typeface="Calibri"/>
                <a:cs typeface="Calibri"/>
              </a:rPr>
              <a:t> </a:t>
            </a:r>
            <a:r>
              <a:rPr sz="950" b="1" spc="114" dirty="0">
                <a:latin typeface="Calibri"/>
                <a:cs typeface="Calibri"/>
              </a:rPr>
              <a:t>2%</a:t>
            </a:r>
            <a:r>
              <a:rPr sz="950" b="1" spc="1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will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go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pro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in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their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sport.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46807" y="5744717"/>
            <a:ext cx="37934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60" dirty="0">
                <a:solidFill>
                  <a:srgbClr val="1E384B"/>
                </a:solidFill>
                <a:latin typeface="Calibri"/>
                <a:cs typeface="Calibri"/>
              </a:rPr>
              <a:t>THINKING</a:t>
            </a:r>
            <a:r>
              <a:rPr sz="2600" b="1" spc="15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1E384B"/>
                </a:solidFill>
                <a:latin typeface="Calibri"/>
                <a:cs typeface="Calibri"/>
              </a:rPr>
              <a:t>OF</a:t>
            </a:r>
            <a:r>
              <a:rPr sz="2600" b="1" spc="2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1E384B"/>
                </a:solidFill>
                <a:latin typeface="Calibri"/>
                <a:cs typeface="Calibri"/>
              </a:rPr>
              <a:t>GOING</a:t>
            </a:r>
            <a:r>
              <a:rPr sz="2600" b="1" spc="20" dirty="0">
                <a:solidFill>
                  <a:srgbClr val="1E384B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1E384B"/>
                </a:solidFill>
                <a:latin typeface="Calibri"/>
                <a:cs typeface="Calibri"/>
              </a:rPr>
              <a:t>PRO?</a:t>
            </a:r>
            <a:endParaRPr sz="2600">
              <a:latin typeface="Calibri"/>
              <a:cs typeface="Calibri"/>
            </a:endParaRPr>
          </a:p>
        </p:txBody>
      </p:sp>
      <p:graphicFrame>
        <p:nvGraphicFramePr>
          <p:cNvPr id="70" name="object 70"/>
          <p:cNvGraphicFramePr>
            <a:graphicFrameLocks noGrp="1"/>
          </p:cNvGraphicFramePr>
          <p:nvPr/>
        </p:nvGraphicFramePr>
        <p:xfrm>
          <a:off x="457200" y="6443726"/>
          <a:ext cx="6513195" cy="1409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6350">
                      <a:solidFill>
                        <a:srgbClr val="D1D3D4"/>
                      </a:solidFill>
                      <a:prstDash val="dot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  <a:solidFill>
                      <a:srgbClr val="0074C8"/>
                    </a:solidFill>
                  </a:tcPr>
                </a:tc>
                <a:tc>
                  <a:txBody>
                    <a:bodyPr/>
                    <a:lstStyle/>
                    <a:p>
                      <a:pPr marL="162560" marR="153670" indent="148590">
                        <a:lnSpc>
                          <a:spcPct val="107200"/>
                        </a:lnSpc>
                        <a:spcBef>
                          <a:spcPts val="365"/>
                        </a:spcBef>
                      </a:pPr>
                      <a:r>
                        <a:rPr sz="7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MEN’S </a:t>
                      </a:r>
                      <a:r>
                        <a:rPr sz="7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BASKETBALL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D1D3D4"/>
                      </a:solidFill>
                      <a:prstDash val="dot"/>
                    </a:lnL>
                    <a:lnR w="6350">
                      <a:solidFill>
                        <a:srgbClr val="D1D3D4"/>
                      </a:solidFill>
                      <a:prstDash val="dot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  <a:solidFill>
                      <a:srgbClr val="0074C8"/>
                    </a:solidFill>
                  </a:tcPr>
                </a:tc>
                <a:tc>
                  <a:txBody>
                    <a:bodyPr/>
                    <a:lstStyle/>
                    <a:p>
                      <a:pPr marL="162560" marR="153670" indent="66675">
                        <a:lnSpc>
                          <a:spcPct val="107200"/>
                        </a:lnSpc>
                        <a:spcBef>
                          <a:spcPts val="365"/>
                        </a:spcBef>
                      </a:pPr>
                      <a:r>
                        <a:rPr sz="7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WOMEN’S </a:t>
                      </a:r>
                      <a:r>
                        <a:rPr sz="7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BASKETBALL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D1D3D4"/>
                      </a:solidFill>
                      <a:prstDash val="dot"/>
                    </a:lnL>
                    <a:lnR w="6350">
                      <a:solidFill>
                        <a:srgbClr val="D1D3D4"/>
                      </a:solidFill>
                      <a:prstDash val="dot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  <a:solidFill>
                      <a:srgbClr val="0074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16535">
                        <a:lnSpc>
                          <a:spcPct val="100000"/>
                        </a:lnSpc>
                      </a:pPr>
                      <a:r>
                        <a:rPr sz="70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FOOTBALL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D1D3D4"/>
                      </a:solidFill>
                      <a:prstDash val="dot"/>
                    </a:lnL>
                    <a:lnR w="6350">
                      <a:solidFill>
                        <a:srgbClr val="D1D3D4"/>
                      </a:solidFill>
                      <a:prstDash val="dot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  <a:solidFill>
                      <a:srgbClr val="0074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7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BASEBALL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D1D3D4"/>
                      </a:solidFill>
                      <a:prstDash val="dot"/>
                    </a:lnL>
                    <a:lnR w="6350">
                      <a:solidFill>
                        <a:srgbClr val="D1D3D4"/>
                      </a:solidFill>
                      <a:prstDash val="dot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  <a:solidFill>
                      <a:srgbClr val="0074C8"/>
                    </a:solidFill>
                  </a:tcPr>
                </a:tc>
                <a:tc>
                  <a:txBody>
                    <a:bodyPr/>
                    <a:lstStyle/>
                    <a:p>
                      <a:pPr marL="262890" marR="215265" indent="-40005">
                        <a:lnSpc>
                          <a:spcPct val="107200"/>
                        </a:lnSpc>
                        <a:spcBef>
                          <a:spcPts val="365"/>
                        </a:spcBef>
                      </a:pPr>
                      <a:r>
                        <a:rPr sz="7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MEN’S</a:t>
                      </a:r>
                      <a:r>
                        <a:rPr sz="7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ICE </a:t>
                      </a:r>
                      <a:r>
                        <a:rPr sz="7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HOCKEY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D1D3D4"/>
                      </a:solidFill>
                      <a:prstDash val="dot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  <a:solidFill>
                      <a:srgbClr val="007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900" spc="3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900" spc="3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Student-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Athletes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900" spc="40" dirty="0">
                          <a:latin typeface="Calibri"/>
                          <a:cs typeface="Calibri"/>
                        </a:rPr>
                        <a:t>540,769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900" spc="40" dirty="0">
                          <a:latin typeface="Calibri"/>
                          <a:cs typeface="Calibri"/>
                        </a:rPr>
                        <a:t>399,067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1,006,013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482,740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35,283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70" dirty="0">
                          <a:latin typeface="Calibri"/>
                          <a:cs typeface="Calibri"/>
                        </a:rPr>
                        <a:t>NCAA</a:t>
                      </a:r>
                      <a:r>
                        <a:rPr sz="900" spc="3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Student-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Athletes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18,816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16,509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73,712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36,011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4,323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70" dirty="0">
                          <a:latin typeface="Calibri"/>
                          <a:cs typeface="Calibri"/>
                        </a:rPr>
                        <a:t>NCAA</a:t>
                      </a:r>
                      <a:r>
                        <a:rPr sz="9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Student-Athletes</a:t>
                      </a:r>
                      <a:r>
                        <a:rPr sz="9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Drafted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52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45" dirty="0">
                          <a:latin typeface="Calibri"/>
                          <a:cs typeface="Calibri"/>
                        </a:rPr>
                        <a:t>36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254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791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71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*Percent</a:t>
                      </a:r>
                      <a:r>
                        <a:rPr sz="9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9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9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NCAA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3.5%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4.1%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7.3%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7.5%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12.3%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*Percent</a:t>
                      </a:r>
                      <a:r>
                        <a:rPr sz="9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70" dirty="0">
                          <a:latin typeface="Calibri"/>
                          <a:cs typeface="Calibri"/>
                        </a:rPr>
                        <a:t>NCAA</a:t>
                      </a:r>
                      <a:r>
                        <a:rPr sz="9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Professional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1.2%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0.8%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1.6%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9.9%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7.4%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12700">
                      <a:solidFill>
                        <a:srgbClr val="D1D3D4"/>
                      </a:solidFill>
                      <a:prstDash val="solid"/>
                    </a:lnT>
                    <a:lnB w="12700">
                      <a:solidFill>
                        <a:srgbClr val="D1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1" name="object 71"/>
          <p:cNvSpPr txBox="1"/>
          <p:nvPr/>
        </p:nvSpPr>
        <p:spPr>
          <a:xfrm>
            <a:off x="444500" y="7907325"/>
            <a:ext cx="6393180" cy="1235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*Percentages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based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estimated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data.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100"/>
              </a:lnSpc>
              <a:spcBef>
                <a:spcPts val="830"/>
              </a:spcBef>
            </a:pPr>
            <a:r>
              <a:rPr sz="950" spc="50" dirty="0">
                <a:latin typeface="Calibri"/>
                <a:cs typeface="Calibri"/>
              </a:rPr>
              <a:t>For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rest,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experiences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of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college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athletics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life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lessons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they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learn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along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way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will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help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them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as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they</a:t>
            </a:r>
            <a:r>
              <a:rPr sz="950" dirty="0">
                <a:latin typeface="Calibri"/>
                <a:cs typeface="Calibri"/>
              </a:rPr>
              <a:t> pursue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careers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in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business,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education,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athletics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administration,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communications,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law,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medicine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many</a:t>
            </a:r>
            <a:r>
              <a:rPr sz="950" spc="2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more</a:t>
            </a:r>
            <a:r>
              <a:rPr sz="950" spc="26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fields. </a:t>
            </a:r>
            <a:r>
              <a:rPr sz="950" dirty="0">
                <a:latin typeface="Calibri"/>
                <a:cs typeface="Calibri"/>
              </a:rPr>
              <a:t>Education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is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</a:t>
            </a:r>
            <a:r>
              <a:rPr sz="950" spc="2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vital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part</a:t>
            </a:r>
            <a:r>
              <a:rPr sz="950" spc="2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of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2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college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athletics</a:t>
            </a:r>
            <a:r>
              <a:rPr sz="950" spc="2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experience,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2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student-athletes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treat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it</a:t>
            </a:r>
            <a:r>
              <a:rPr sz="950" spc="2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that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way.</a:t>
            </a:r>
            <a:endParaRPr sz="950">
              <a:latin typeface="Calibri"/>
              <a:cs typeface="Calibri"/>
            </a:endParaRPr>
          </a:p>
          <a:p>
            <a:pPr marL="12700" marR="98425">
              <a:lnSpc>
                <a:spcPts val="1100"/>
              </a:lnSpc>
              <a:spcBef>
                <a:spcPts val="800"/>
              </a:spcBef>
            </a:pPr>
            <a:r>
              <a:rPr sz="950" dirty="0">
                <a:latin typeface="Calibri"/>
                <a:cs typeface="Calibri"/>
              </a:rPr>
              <a:t>Overall,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student-athletes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graduate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at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higher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rates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than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their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peers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in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student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body,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those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rates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rise</a:t>
            </a:r>
            <a:r>
              <a:rPr sz="950" spc="19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each</a:t>
            </a:r>
            <a:r>
              <a:rPr sz="950" spc="20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year. </a:t>
            </a:r>
            <a:r>
              <a:rPr sz="950" dirty="0">
                <a:latin typeface="Calibri"/>
                <a:cs typeface="Calibri"/>
              </a:rPr>
              <a:t>For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more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information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on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graduation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rates,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search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for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“graduation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rates”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on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0074C8"/>
                </a:solidFill>
                <a:latin typeface="Calibri"/>
                <a:cs typeface="Calibri"/>
                <a:hlinkClick r:id="rId4"/>
              </a:rPr>
              <a:t>ncaa.org</a:t>
            </a:r>
            <a:r>
              <a:rPr sz="950" spc="70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32380" algn="l"/>
              </a:tabLst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r>
              <a:rPr sz="1050" baseline="3968" dirty="0">
                <a:solidFill>
                  <a:srgbClr val="6D6E71"/>
                </a:solidFill>
                <a:latin typeface="Calibri"/>
                <a:cs typeface="Calibri"/>
              </a:rPr>
              <a:t>	</a:t>
            </a:r>
            <a:r>
              <a:rPr sz="800" b="1" spc="10" dirty="0"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0182" y="462978"/>
            <a:ext cx="7139940" cy="8980805"/>
            <a:chOff x="340182" y="462978"/>
            <a:chExt cx="7139940" cy="8980805"/>
          </a:xfrm>
        </p:grpSpPr>
        <p:sp>
          <p:nvSpPr>
            <p:cNvPr id="4" name="object 4"/>
            <p:cNvSpPr/>
            <p:nvPr/>
          </p:nvSpPr>
          <p:spPr>
            <a:xfrm>
              <a:off x="346849" y="462978"/>
              <a:ext cx="7133590" cy="8980805"/>
            </a:xfrm>
            <a:custGeom>
              <a:avLst/>
              <a:gdLst/>
              <a:ahLst/>
              <a:cxnLst/>
              <a:rect l="l" t="t" r="r" b="b"/>
              <a:pathLst>
                <a:path w="7133590" h="8980805">
                  <a:moveTo>
                    <a:pt x="7133132" y="0"/>
                  </a:moveTo>
                  <a:lnTo>
                    <a:pt x="0" y="0"/>
                  </a:lnTo>
                  <a:lnTo>
                    <a:pt x="0" y="8980360"/>
                  </a:lnTo>
                  <a:lnTo>
                    <a:pt x="7133132" y="8980360"/>
                  </a:lnTo>
                  <a:lnTo>
                    <a:pt x="7133132" y="0"/>
                  </a:lnTo>
                  <a:close/>
                </a:path>
              </a:pathLst>
            </a:custGeom>
            <a:solidFill>
              <a:srgbClr val="E2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0182" y="1670481"/>
              <a:ext cx="5151755" cy="7773034"/>
            </a:xfrm>
            <a:custGeom>
              <a:avLst/>
              <a:gdLst/>
              <a:ahLst/>
              <a:cxnLst/>
              <a:rect l="l" t="t" r="r" b="b"/>
              <a:pathLst>
                <a:path w="5151755" h="7773034">
                  <a:moveTo>
                    <a:pt x="5151704" y="0"/>
                  </a:moveTo>
                  <a:lnTo>
                    <a:pt x="0" y="0"/>
                  </a:lnTo>
                  <a:lnTo>
                    <a:pt x="0" y="7772869"/>
                  </a:lnTo>
                  <a:lnTo>
                    <a:pt x="5151704" y="7772869"/>
                  </a:lnTo>
                  <a:lnTo>
                    <a:pt x="5151704" y="0"/>
                  </a:lnTo>
                  <a:close/>
                </a:path>
              </a:pathLst>
            </a:custGeom>
            <a:solidFill>
              <a:srgbClr val="D4D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30996" y="1673745"/>
              <a:ext cx="1757045" cy="7769859"/>
            </a:xfrm>
            <a:custGeom>
              <a:avLst/>
              <a:gdLst/>
              <a:ahLst/>
              <a:cxnLst/>
              <a:rect l="l" t="t" r="r" b="b"/>
              <a:pathLst>
                <a:path w="1757045" h="7769859">
                  <a:moveTo>
                    <a:pt x="25920" y="4119651"/>
                  </a:moveTo>
                  <a:lnTo>
                    <a:pt x="0" y="4119651"/>
                  </a:lnTo>
                  <a:lnTo>
                    <a:pt x="0" y="7769606"/>
                  </a:lnTo>
                  <a:lnTo>
                    <a:pt x="25920" y="7769606"/>
                  </a:lnTo>
                  <a:lnTo>
                    <a:pt x="25920" y="4119651"/>
                  </a:lnTo>
                  <a:close/>
                </a:path>
                <a:path w="1757045" h="7769859">
                  <a:moveTo>
                    <a:pt x="25920" y="3648519"/>
                  </a:moveTo>
                  <a:lnTo>
                    <a:pt x="0" y="3648519"/>
                  </a:lnTo>
                  <a:lnTo>
                    <a:pt x="0" y="3969816"/>
                  </a:lnTo>
                  <a:lnTo>
                    <a:pt x="25920" y="3969816"/>
                  </a:lnTo>
                  <a:lnTo>
                    <a:pt x="25920" y="3648519"/>
                  </a:lnTo>
                  <a:close/>
                </a:path>
                <a:path w="1757045" h="7769859">
                  <a:moveTo>
                    <a:pt x="25920" y="2349335"/>
                  </a:moveTo>
                  <a:lnTo>
                    <a:pt x="0" y="2349335"/>
                  </a:lnTo>
                  <a:lnTo>
                    <a:pt x="0" y="3498685"/>
                  </a:lnTo>
                  <a:lnTo>
                    <a:pt x="25920" y="3498685"/>
                  </a:lnTo>
                  <a:lnTo>
                    <a:pt x="25920" y="2349335"/>
                  </a:lnTo>
                  <a:close/>
                </a:path>
                <a:path w="1757045" h="7769859">
                  <a:moveTo>
                    <a:pt x="25920" y="0"/>
                  </a:moveTo>
                  <a:lnTo>
                    <a:pt x="0" y="0"/>
                  </a:lnTo>
                  <a:lnTo>
                    <a:pt x="0" y="2199500"/>
                  </a:lnTo>
                  <a:lnTo>
                    <a:pt x="25920" y="2199500"/>
                  </a:lnTo>
                  <a:lnTo>
                    <a:pt x="25920" y="0"/>
                  </a:lnTo>
                  <a:close/>
                </a:path>
                <a:path w="1757045" h="7769859">
                  <a:moveTo>
                    <a:pt x="1756486" y="4119651"/>
                  </a:moveTo>
                  <a:lnTo>
                    <a:pt x="1730565" y="4119651"/>
                  </a:lnTo>
                  <a:lnTo>
                    <a:pt x="1730565" y="7769606"/>
                  </a:lnTo>
                  <a:lnTo>
                    <a:pt x="1756486" y="7769606"/>
                  </a:lnTo>
                  <a:lnTo>
                    <a:pt x="1756486" y="4119651"/>
                  </a:lnTo>
                  <a:close/>
                </a:path>
                <a:path w="1757045" h="7769859">
                  <a:moveTo>
                    <a:pt x="1756486" y="3648519"/>
                  </a:moveTo>
                  <a:lnTo>
                    <a:pt x="1730565" y="3648519"/>
                  </a:lnTo>
                  <a:lnTo>
                    <a:pt x="1730565" y="3969816"/>
                  </a:lnTo>
                  <a:lnTo>
                    <a:pt x="1756486" y="3969816"/>
                  </a:lnTo>
                  <a:lnTo>
                    <a:pt x="1756486" y="3648519"/>
                  </a:lnTo>
                  <a:close/>
                </a:path>
                <a:path w="1757045" h="7769859">
                  <a:moveTo>
                    <a:pt x="1756486" y="2349335"/>
                  </a:moveTo>
                  <a:lnTo>
                    <a:pt x="1730565" y="2349335"/>
                  </a:lnTo>
                  <a:lnTo>
                    <a:pt x="1730565" y="3498685"/>
                  </a:lnTo>
                  <a:lnTo>
                    <a:pt x="1756486" y="3498685"/>
                  </a:lnTo>
                  <a:lnTo>
                    <a:pt x="1756486" y="2349335"/>
                  </a:lnTo>
                  <a:close/>
                </a:path>
                <a:path w="1757045" h="7769859">
                  <a:moveTo>
                    <a:pt x="1756486" y="0"/>
                  </a:moveTo>
                  <a:lnTo>
                    <a:pt x="1730565" y="0"/>
                  </a:lnTo>
                  <a:lnTo>
                    <a:pt x="1730565" y="2199500"/>
                  </a:lnTo>
                  <a:lnTo>
                    <a:pt x="1756486" y="2199500"/>
                  </a:lnTo>
                  <a:lnTo>
                    <a:pt x="1756486" y="0"/>
                  </a:lnTo>
                  <a:close/>
                </a:path>
              </a:pathLst>
            </a:custGeom>
            <a:solidFill>
              <a:srgbClr val="7B9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6904" y="1675929"/>
              <a:ext cx="38100" cy="7767955"/>
            </a:xfrm>
            <a:custGeom>
              <a:avLst/>
              <a:gdLst/>
              <a:ahLst/>
              <a:cxnLst/>
              <a:rect l="l" t="t" r="r" b="b"/>
              <a:pathLst>
                <a:path w="38100" h="7767955">
                  <a:moveTo>
                    <a:pt x="37744" y="4117467"/>
                  </a:moveTo>
                  <a:lnTo>
                    <a:pt x="0" y="4117467"/>
                  </a:lnTo>
                  <a:lnTo>
                    <a:pt x="0" y="7767421"/>
                  </a:lnTo>
                  <a:lnTo>
                    <a:pt x="37744" y="7767421"/>
                  </a:lnTo>
                  <a:lnTo>
                    <a:pt x="37744" y="4117467"/>
                  </a:lnTo>
                  <a:close/>
                </a:path>
                <a:path w="38100" h="7767955">
                  <a:moveTo>
                    <a:pt x="37744" y="3646335"/>
                  </a:moveTo>
                  <a:lnTo>
                    <a:pt x="0" y="3646335"/>
                  </a:lnTo>
                  <a:lnTo>
                    <a:pt x="0" y="3967632"/>
                  </a:lnTo>
                  <a:lnTo>
                    <a:pt x="37744" y="3967632"/>
                  </a:lnTo>
                  <a:lnTo>
                    <a:pt x="37744" y="3646335"/>
                  </a:lnTo>
                  <a:close/>
                </a:path>
                <a:path w="38100" h="7767955">
                  <a:moveTo>
                    <a:pt x="37744" y="2347150"/>
                  </a:moveTo>
                  <a:lnTo>
                    <a:pt x="0" y="2347150"/>
                  </a:lnTo>
                  <a:lnTo>
                    <a:pt x="0" y="3496500"/>
                  </a:lnTo>
                  <a:lnTo>
                    <a:pt x="37744" y="3496500"/>
                  </a:lnTo>
                  <a:lnTo>
                    <a:pt x="37744" y="2347150"/>
                  </a:lnTo>
                  <a:close/>
                </a:path>
                <a:path w="38100" h="7767955">
                  <a:moveTo>
                    <a:pt x="37744" y="0"/>
                  </a:moveTo>
                  <a:lnTo>
                    <a:pt x="0" y="0"/>
                  </a:lnTo>
                  <a:lnTo>
                    <a:pt x="0" y="2197316"/>
                  </a:lnTo>
                  <a:lnTo>
                    <a:pt x="37744" y="2197316"/>
                  </a:lnTo>
                  <a:lnTo>
                    <a:pt x="3774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57654" y="1673872"/>
              <a:ext cx="38100" cy="7767955"/>
            </a:xfrm>
            <a:custGeom>
              <a:avLst/>
              <a:gdLst/>
              <a:ahLst/>
              <a:cxnLst/>
              <a:rect l="l" t="t" r="r" b="b"/>
              <a:pathLst>
                <a:path w="38100" h="7767955">
                  <a:moveTo>
                    <a:pt x="37744" y="4119524"/>
                  </a:moveTo>
                  <a:lnTo>
                    <a:pt x="0" y="4119524"/>
                  </a:lnTo>
                  <a:lnTo>
                    <a:pt x="0" y="7767421"/>
                  </a:lnTo>
                  <a:lnTo>
                    <a:pt x="37744" y="7767421"/>
                  </a:lnTo>
                  <a:lnTo>
                    <a:pt x="37744" y="4119524"/>
                  </a:lnTo>
                  <a:close/>
                </a:path>
                <a:path w="38100" h="7767955">
                  <a:moveTo>
                    <a:pt x="37744" y="3648392"/>
                  </a:moveTo>
                  <a:lnTo>
                    <a:pt x="0" y="3648392"/>
                  </a:lnTo>
                  <a:lnTo>
                    <a:pt x="0" y="3969689"/>
                  </a:lnTo>
                  <a:lnTo>
                    <a:pt x="37744" y="3969689"/>
                  </a:lnTo>
                  <a:lnTo>
                    <a:pt x="37744" y="3648392"/>
                  </a:lnTo>
                  <a:close/>
                </a:path>
                <a:path w="38100" h="7767955">
                  <a:moveTo>
                    <a:pt x="37744" y="2349208"/>
                  </a:moveTo>
                  <a:lnTo>
                    <a:pt x="0" y="2349208"/>
                  </a:lnTo>
                  <a:lnTo>
                    <a:pt x="0" y="3498558"/>
                  </a:lnTo>
                  <a:lnTo>
                    <a:pt x="37744" y="3498558"/>
                  </a:lnTo>
                  <a:lnTo>
                    <a:pt x="37744" y="2349208"/>
                  </a:lnTo>
                  <a:close/>
                </a:path>
                <a:path w="38100" h="7767955">
                  <a:moveTo>
                    <a:pt x="37744" y="0"/>
                  </a:moveTo>
                  <a:lnTo>
                    <a:pt x="0" y="0"/>
                  </a:lnTo>
                  <a:lnTo>
                    <a:pt x="0" y="2199373"/>
                  </a:lnTo>
                  <a:lnTo>
                    <a:pt x="37744" y="2199373"/>
                  </a:lnTo>
                  <a:lnTo>
                    <a:pt x="37744" y="0"/>
                  </a:lnTo>
                  <a:close/>
                </a:path>
              </a:pathLst>
            </a:custGeom>
            <a:solidFill>
              <a:srgbClr val="AA2C1C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86212" y="1675929"/>
              <a:ext cx="38100" cy="7767955"/>
            </a:xfrm>
            <a:custGeom>
              <a:avLst/>
              <a:gdLst/>
              <a:ahLst/>
              <a:cxnLst/>
              <a:rect l="l" t="t" r="r" b="b"/>
              <a:pathLst>
                <a:path w="38100" h="7767955">
                  <a:moveTo>
                    <a:pt x="37744" y="4117467"/>
                  </a:moveTo>
                  <a:lnTo>
                    <a:pt x="0" y="4117467"/>
                  </a:lnTo>
                  <a:lnTo>
                    <a:pt x="0" y="7767421"/>
                  </a:lnTo>
                  <a:lnTo>
                    <a:pt x="37744" y="7767421"/>
                  </a:lnTo>
                  <a:lnTo>
                    <a:pt x="37744" y="4117467"/>
                  </a:lnTo>
                  <a:close/>
                </a:path>
                <a:path w="38100" h="7767955">
                  <a:moveTo>
                    <a:pt x="37744" y="3646335"/>
                  </a:moveTo>
                  <a:lnTo>
                    <a:pt x="0" y="3646335"/>
                  </a:lnTo>
                  <a:lnTo>
                    <a:pt x="0" y="3967632"/>
                  </a:lnTo>
                  <a:lnTo>
                    <a:pt x="37744" y="3967632"/>
                  </a:lnTo>
                  <a:lnTo>
                    <a:pt x="37744" y="3646335"/>
                  </a:lnTo>
                  <a:close/>
                </a:path>
                <a:path w="38100" h="7767955">
                  <a:moveTo>
                    <a:pt x="37744" y="2347150"/>
                  </a:moveTo>
                  <a:lnTo>
                    <a:pt x="0" y="2347150"/>
                  </a:lnTo>
                  <a:lnTo>
                    <a:pt x="0" y="3496500"/>
                  </a:lnTo>
                  <a:lnTo>
                    <a:pt x="37744" y="3496500"/>
                  </a:lnTo>
                  <a:lnTo>
                    <a:pt x="37744" y="2347150"/>
                  </a:lnTo>
                  <a:close/>
                </a:path>
                <a:path w="38100" h="7767955">
                  <a:moveTo>
                    <a:pt x="37744" y="0"/>
                  </a:moveTo>
                  <a:lnTo>
                    <a:pt x="0" y="0"/>
                  </a:lnTo>
                  <a:lnTo>
                    <a:pt x="0" y="2197316"/>
                  </a:lnTo>
                  <a:lnTo>
                    <a:pt x="37744" y="2197316"/>
                  </a:lnTo>
                  <a:lnTo>
                    <a:pt x="3774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86974" y="1673885"/>
              <a:ext cx="38100" cy="7767955"/>
            </a:xfrm>
            <a:custGeom>
              <a:avLst/>
              <a:gdLst/>
              <a:ahLst/>
              <a:cxnLst/>
              <a:rect l="l" t="t" r="r" b="b"/>
              <a:pathLst>
                <a:path w="38100" h="7767955">
                  <a:moveTo>
                    <a:pt x="37744" y="4119511"/>
                  </a:moveTo>
                  <a:lnTo>
                    <a:pt x="0" y="4119511"/>
                  </a:lnTo>
                  <a:lnTo>
                    <a:pt x="0" y="7767421"/>
                  </a:lnTo>
                  <a:lnTo>
                    <a:pt x="37744" y="7767421"/>
                  </a:lnTo>
                  <a:lnTo>
                    <a:pt x="37744" y="4119511"/>
                  </a:lnTo>
                  <a:close/>
                </a:path>
                <a:path w="38100" h="7767955">
                  <a:moveTo>
                    <a:pt x="37744" y="3648379"/>
                  </a:moveTo>
                  <a:lnTo>
                    <a:pt x="0" y="3648379"/>
                  </a:lnTo>
                  <a:lnTo>
                    <a:pt x="0" y="3969677"/>
                  </a:lnTo>
                  <a:lnTo>
                    <a:pt x="37744" y="3969677"/>
                  </a:lnTo>
                  <a:lnTo>
                    <a:pt x="37744" y="3648379"/>
                  </a:lnTo>
                  <a:close/>
                </a:path>
                <a:path w="38100" h="7767955">
                  <a:moveTo>
                    <a:pt x="37744" y="2349195"/>
                  </a:moveTo>
                  <a:lnTo>
                    <a:pt x="0" y="2349195"/>
                  </a:lnTo>
                  <a:lnTo>
                    <a:pt x="0" y="3498545"/>
                  </a:lnTo>
                  <a:lnTo>
                    <a:pt x="37744" y="3498545"/>
                  </a:lnTo>
                  <a:lnTo>
                    <a:pt x="37744" y="2349195"/>
                  </a:lnTo>
                  <a:close/>
                </a:path>
                <a:path w="38100" h="7767955">
                  <a:moveTo>
                    <a:pt x="37744" y="0"/>
                  </a:moveTo>
                  <a:lnTo>
                    <a:pt x="0" y="0"/>
                  </a:lnTo>
                  <a:lnTo>
                    <a:pt x="0" y="2199360"/>
                  </a:lnTo>
                  <a:lnTo>
                    <a:pt x="37744" y="2199360"/>
                  </a:lnTo>
                  <a:lnTo>
                    <a:pt x="37744" y="0"/>
                  </a:lnTo>
                  <a:close/>
                </a:path>
              </a:pathLst>
            </a:custGeom>
            <a:solidFill>
              <a:srgbClr val="AA2C1C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31789" y="469023"/>
              <a:ext cx="1748789" cy="1041400"/>
            </a:xfrm>
            <a:custGeom>
              <a:avLst/>
              <a:gdLst/>
              <a:ahLst/>
              <a:cxnLst/>
              <a:rect l="l" t="t" r="r" b="b"/>
              <a:pathLst>
                <a:path w="1748790" h="1041400">
                  <a:moveTo>
                    <a:pt x="1748180" y="0"/>
                  </a:moveTo>
                  <a:lnTo>
                    <a:pt x="0" y="0"/>
                  </a:lnTo>
                  <a:lnTo>
                    <a:pt x="0" y="1041285"/>
                  </a:lnTo>
                  <a:lnTo>
                    <a:pt x="1748180" y="1041285"/>
                  </a:lnTo>
                  <a:lnTo>
                    <a:pt x="1748180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33595" y="675848"/>
              <a:ext cx="1631950" cy="645795"/>
            </a:xfrm>
            <a:custGeom>
              <a:avLst/>
              <a:gdLst/>
              <a:ahLst/>
              <a:cxnLst/>
              <a:rect l="l" t="t" r="r" b="b"/>
              <a:pathLst>
                <a:path w="1631950" h="645794">
                  <a:moveTo>
                    <a:pt x="1619135" y="0"/>
                  </a:moveTo>
                  <a:lnTo>
                    <a:pt x="0" y="0"/>
                  </a:lnTo>
                  <a:lnTo>
                    <a:pt x="0" y="645629"/>
                  </a:lnTo>
                  <a:lnTo>
                    <a:pt x="1631721" y="645629"/>
                  </a:lnTo>
                  <a:lnTo>
                    <a:pt x="1370037" y="310489"/>
                  </a:lnTo>
                  <a:lnTo>
                    <a:pt x="1619135" y="0"/>
                  </a:lnTo>
                  <a:close/>
                </a:path>
              </a:pathLst>
            </a:custGeom>
            <a:solidFill>
              <a:srgbClr val="002A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0272" y="633074"/>
              <a:ext cx="142240" cy="770255"/>
            </a:xfrm>
            <a:custGeom>
              <a:avLst/>
              <a:gdLst/>
              <a:ahLst/>
              <a:cxnLst/>
              <a:rect l="l" t="t" r="r" b="b"/>
              <a:pathLst>
                <a:path w="142239" h="770255">
                  <a:moveTo>
                    <a:pt x="142062" y="0"/>
                  </a:moveTo>
                  <a:lnTo>
                    <a:pt x="0" y="0"/>
                  </a:lnTo>
                  <a:lnTo>
                    <a:pt x="0" y="629589"/>
                  </a:lnTo>
                  <a:lnTo>
                    <a:pt x="142062" y="769975"/>
                  </a:lnTo>
                  <a:lnTo>
                    <a:pt x="142062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90268" y="633074"/>
              <a:ext cx="1680210" cy="629920"/>
            </a:xfrm>
            <a:custGeom>
              <a:avLst/>
              <a:gdLst/>
              <a:ahLst/>
              <a:cxnLst/>
              <a:rect l="l" t="t" r="r" b="b"/>
              <a:pathLst>
                <a:path w="1680209" h="629919">
                  <a:moveTo>
                    <a:pt x="1679651" y="0"/>
                  </a:moveTo>
                  <a:lnTo>
                    <a:pt x="0" y="0"/>
                  </a:lnTo>
                  <a:lnTo>
                    <a:pt x="0" y="629589"/>
                  </a:lnTo>
                  <a:lnTo>
                    <a:pt x="1679651" y="629589"/>
                  </a:lnTo>
                  <a:lnTo>
                    <a:pt x="1437322" y="314782"/>
                  </a:lnTo>
                  <a:lnTo>
                    <a:pt x="1679651" y="0"/>
                  </a:lnTo>
                  <a:close/>
                </a:path>
              </a:pathLst>
            </a:custGeom>
            <a:solidFill>
              <a:srgbClr val="B6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47042" y="688955"/>
              <a:ext cx="467995" cy="467995"/>
            </a:xfrm>
            <a:custGeom>
              <a:avLst/>
              <a:gdLst/>
              <a:ahLst/>
              <a:cxnLst/>
              <a:rect l="l" t="t" r="r" b="b"/>
              <a:pathLst>
                <a:path w="467995" h="467994">
                  <a:moveTo>
                    <a:pt x="233781" y="0"/>
                  </a:moveTo>
                  <a:lnTo>
                    <a:pt x="186668" y="4749"/>
                  </a:lnTo>
                  <a:lnTo>
                    <a:pt x="142785" y="18372"/>
                  </a:lnTo>
                  <a:lnTo>
                    <a:pt x="103074" y="39928"/>
                  </a:lnTo>
                  <a:lnTo>
                    <a:pt x="68475" y="68476"/>
                  </a:lnTo>
                  <a:lnTo>
                    <a:pt x="39927" y="103077"/>
                  </a:lnTo>
                  <a:lnTo>
                    <a:pt x="18372" y="142791"/>
                  </a:lnTo>
                  <a:lnTo>
                    <a:pt x="4749" y="186676"/>
                  </a:lnTo>
                  <a:lnTo>
                    <a:pt x="0" y="233794"/>
                  </a:lnTo>
                  <a:lnTo>
                    <a:pt x="4749" y="280911"/>
                  </a:lnTo>
                  <a:lnTo>
                    <a:pt x="18372" y="324797"/>
                  </a:lnTo>
                  <a:lnTo>
                    <a:pt x="39927" y="364510"/>
                  </a:lnTo>
                  <a:lnTo>
                    <a:pt x="68475" y="399111"/>
                  </a:lnTo>
                  <a:lnTo>
                    <a:pt x="103074" y="427660"/>
                  </a:lnTo>
                  <a:lnTo>
                    <a:pt x="142785" y="449215"/>
                  </a:lnTo>
                  <a:lnTo>
                    <a:pt x="186668" y="462838"/>
                  </a:lnTo>
                  <a:lnTo>
                    <a:pt x="233781" y="467588"/>
                  </a:lnTo>
                  <a:lnTo>
                    <a:pt x="280899" y="462838"/>
                  </a:lnTo>
                  <a:lnTo>
                    <a:pt x="324784" y="449215"/>
                  </a:lnTo>
                  <a:lnTo>
                    <a:pt x="364498" y="427660"/>
                  </a:lnTo>
                  <a:lnTo>
                    <a:pt x="399099" y="399111"/>
                  </a:lnTo>
                  <a:lnTo>
                    <a:pt x="427647" y="364510"/>
                  </a:lnTo>
                  <a:lnTo>
                    <a:pt x="449203" y="324797"/>
                  </a:lnTo>
                  <a:lnTo>
                    <a:pt x="462826" y="280911"/>
                  </a:lnTo>
                  <a:lnTo>
                    <a:pt x="467575" y="233794"/>
                  </a:lnTo>
                  <a:lnTo>
                    <a:pt x="462826" y="186676"/>
                  </a:lnTo>
                  <a:lnTo>
                    <a:pt x="449203" y="142791"/>
                  </a:lnTo>
                  <a:lnTo>
                    <a:pt x="427647" y="103077"/>
                  </a:lnTo>
                  <a:lnTo>
                    <a:pt x="399099" y="68476"/>
                  </a:lnTo>
                  <a:lnTo>
                    <a:pt x="364498" y="39928"/>
                  </a:lnTo>
                  <a:lnTo>
                    <a:pt x="324784" y="18372"/>
                  </a:lnTo>
                  <a:lnTo>
                    <a:pt x="280899" y="4749"/>
                  </a:lnTo>
                  <a:lnTo>
                    <a:pt x="2337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47042" y="688974"/>
              <a:ext cx="487045" cy="467995"/>
            </a:xfrm>
            <a:custGeom>
              <a:avLst/>
              <a:gdLst/>
              <a:ahLst/>
              <a:cxnLst/>
              <a:rect l="l" t="t" r="r" b="b"/>
              <a:pathLst>
                <a:path w="487045" h="467994">
                  <a:moveTo>
                    <a:pt x="317944" y="300570"/>
                  </a:moveTo>
                  <a:lnTo>
                    <a:pt x="316699" y="265010"/>
                  </a:lnTo>
                  <a:lnTo>
                    <a:pt x="293268" y="300570"/>
                  </a:lnTo>
                  <a:lnTo>
                    <a:pt x="317944" y="300570"/>
                  </a:lnTo>
                  <a:close/>
                </a:path>
                <a:path w="487045" h="467994">
                  <a:moveTo>
                    <a:pt x="411594" y="300088"/>
                  </a:moveTo>
                  <a:lnTo>
                    <a:pt x="410400" y="264655"/>
                  </a:lnTo>
                  <a:lnTo>
                    <a:pt x="387032" y="300088"/>
                  </a:lnTo>
                  <a:lnTo>
                    <a:pt x="411594" y="300088"/>
                  </a:lnTo>
                  <a:close/>
                </a:path>
                <a:path w="487045" h="467994">
                  <a:moveTo>
                    <a:pt x="467575" y="233781"/>
                  </a:moveTo>
                  <a:lnTo>
                    <a:pt x="467398" y="232143"/>
                  </a:lnTo>
                  <a:lnTo>
                    <a:pt x="462813" y="186664"/>
                  </a:lnTo>
                  <a:lnTo>
                    <a:pt x="449199" y="142773"/>
                  </a:lnTo>
                  <a:lnTo>
                    <a:pt x="427647" y="103060"/>
                  </a:lnTo>
                  <a:lnTo>
                    <a:pt x="399097" y="68465"/>
                  </a:lnTo>
                  <a:lnTo>
                    <a:pt x="364490" y="39916"/>
                  </a:lnTo>
                  <a:lnTo>
                    <a:pt x="324777" y="18364"/>
                  </a:lnTo>
                  <a:lnTo>
                    <a:pt x="280898" y="4749"/>
                  </a:lnTo>
                  <a:lnTo>
                    <a:pt x="233781" y="0"/>
                  </a:lnTo>
                  <a:lnTo>
                    <a:pt x="186664" y="4749"/>
                  </a:lnTo>
                  <a:lnTo>
                    <a:pt x="142773" y="18364"/>
                  </a:lnTo>
                  <a:lnTo>
                    <a:pt x="103073" y="39916"/>
                  </a:lnTo>
                  <a:lnTo>
                    <a:pt x="68465" y="68465"/>
                  </a:lnTo>
                  <a:lnTo>
                    <a:pt x="39916" y="103060"/>
                  </a:lnTo>
                  <a:lnTo>
                    <a:pt x="18364" y="142773"/>
                  </a:lnTo>
                  <a:lnTo>
                    <a:pt x="4749" y="186664"/>
                  </a:lnTo>
                  <a:lnTo>
                    <a:pt x="0" y="233781"/>
                  </a:lnTo>
                  <a:lnTo>
                    <a:pt x="4749" y="280898"/>
                  </a:lnTo>
                  <a:lnTo>
                    <a:pt x="18364" y="324777"/>
                  </a:lnTo>
                  <a:lnTo>
                    <a:pt x="39916" y="364490"/>
                  </a:lnTo>
                  <a:lnTo>
                    <a:pt x="68465" y="399097"/>
                  </a:lnTo>
                  <a:lnTo>
                    <a:pt x="103073" y="427647"/>
                  </a:lnTo>
                  <a:lnTo>
                    <a:pt x="142773" y="449199"/>
                  </a:lnTo>
                  <a:lnTo>
                    <a:pt x="186664" y="462826"/>
                  </a:lnTo>
                  <a:lnTo>
                    <a:pt x="233781" y="467575"/>
                  </a:lnTo>
                  <a:lnTo>
                    <a:pt x="285978" y="461721"/>
                  </a:lnTo>
                  <a:lnTo>
                    <a:pt x="334048" y="445033"/>
                  </a:lnTo>
                  <a:lnTo>
                    <a:pt x="376707" y="418795"/>
                  </a:lnTo>
                  <a:lnTo>
                    <a:pt x="412661" y="384314"/>
                  </a:lnTo>
                  <a:lnTo>
                    <a:pt x="440613" y="342861"/>
                  </a:lnTo>
                  <a:lnTo>
                    <a:pt x="413613" y="342861"/>
                  </a:lnTo>
                  <a:lnTo>
                    <a:pt x="411873" y="326936"/>
                  </a:lnTo>
                  <a:lnTo>
                    <a:pt x="367792" y="326936"/>
                  </a:lnTo>
                  <a:lnTo>
                    <a:pt x="357962" y="342861"/>
                  </a:lnTo>
                  <a:lnTo>
                    <a:pt x="319900" y="342861"/>
                  </a:lnTo>
                  <a:lnTo>
                    <a:pt x="319024" y="326936"/>
                  </a:lnTo>
                  <a:lnTo>
                    <a:pt x="275945" y="326936"/>
                  </a:lnTo>
                  <a:lnTo>
                    <a:pt x="265404" y="342861"/>
                  </a:lnTo>
                  <a:lnTo>
                    <a:pt x="204355" y="342861"/>
                  </a:lnTo>
                  <a:lnTo>
                    <a:pt x="169938" y="325564"/>
                  </a:lnTo>
                  <a:lnTo>
                    <a:pt x="163817" y="305104"/>
                  </a:lnTo>
                  <a:lnTo>
                    <a:pt x="163906" y="296672"/>
                  </a:lnTo>
                  <a:lnTo>
                    <a:pt x="165290" y="288582"/>
                  </a:lnTo>
                  <a:lnTo>
                    <a:pt x="149872" y="342861"/>
                  </a:lnTo>
                  <a:lnTo>
                    <a:pt x="116243" y="342861"/>
                  </a:lnTo>
                  <a:lnTo>
                    <a:pt x="94195" y="289636"/>
                  </a:lnTo>
                  <a:lnTo>
                    <a:pt x="79527" y="342861"/>
                  </a:lnTo>
                  <a:lnTo>
                    <a:pt x="49326" y="342861"/>
                  </a:lnTo>
                  <a:lnTo>
                    <a:pt x="72771" y="257441"/>
                  </a:lnTo>
                  <a:lnTo>
                    <a:pt x="62420" y="257441"/>
                  </a:lnTo>
                  <a:lnTo>
                    <a:pt x="69519" y="232143"/>
                  </a:lnTo>
                  <a:lnTo>
                    <a:pt x="107213" y="232143"/>
                  </a:lnTo>
                  <a:lnTo>
                    <a:pt x="133718" y="294449"/>
                  </a:lnTo>
                  <a:lnTo>
                    <a:pt x="144221" y="257441"/>
                  </a:lnTo>
                  <a:lnTo>
                    <a:pt x="133794" y="257441"/>
                  </a:lnTo>
                  <a:lnTo>
                    <a:pt x="140893" y="232143"/>
                  </a:lnTo>
                  <a:lnTo>
                    <a:pt x="181292" y="232143"/>
                  </a:lnTo>
                  <a:lnTo>
                    <a:pt x="169506" y="273100"/>
                  </a:lnTo>
                  <a:lnTo>
                    <a:pt x="177596" y="258051"/>
                  </a:lnTo>
                  <a:lnTo>
                    <a:pt x="177711" y="257886"/>
                  </a:lnTo>
                  <a:lnTo>
                    <a:pt x="190728" y="244817"/>
                  </a:lnTo>
                  <a:lnTo>
                    <a:pt x="207733" y="235610"/>
                  </a:lnTo>
                  <a:lnTo>
                    <a:pt x="227736" y="232143"/>
                  </a:lnTo>
                  <a:lnTo>
                    <a:pt x="273126" y="232143"/>
                  </a:lnTo>
                  <a:lnTo>
                    <a:pt x="262547" y="270598"/>
                  </a:lnTo>
                  <a:lnTo>
                    <a:pt x="233095" y="270598"/>
                  </a:lnTo>
                  <a:lnTo>
                    <a:pt x="236601" y="258051"/>
                  </a:lnTo>
                  <a:lnTo>
                    <a:pt x="229870" y="257886"/>
                  </a:lnTo>
                  <a:lnTo>
                    <a:pt x="218135" y="261899"/>
                  </a:lnTo>
                  <a:lnTo>
                    <a:pt x="207962" y="271983"/>
                  </a:lnTo>
                  <a:lnTo>
                    <a:pt x="200774" y="285165"/>
                  </a:lnTo>
                  <a:lnTo>
                    <a:pt x="198069" y="298513"/>
                  </a:lnTo>
                  <a:lnTo>
                    <a:pt x="200202" y="308571"/>
                  </a:lnTo>
                  <a:lnTo>
                    <a:pt x="205193" y="314591"/>
                  </a:lnTo>
                  <a:lnTo>
                    <a:pt x="210820" y="317500"/>
                  </a:lnTo>
                  <a:lnTo>
                    <a:pt x="214922" y="318262"/>
                  </a:lnTo>
                  <a:lnTo>
                    <a:pt x="248018" y="318401"/>
                  </a:lnTo>
                  <a:lnTo>
                    <a:pt x="279488" y="270598"/>
                  </a:lnTo>
                  <a:lnTo>
                    <a:pt x="288163" y="257441"/>
                  </a:lnTo>
                  <a:lnTo>
                    <a:pt x="278777" y="257314"/>
                  </a:lnTo>
                  <a:lnTo>
                    <a:pt x="285788" y="232143"/>
                  </a:lnTo>
                  <a:lnTo>
                    <a:pt x="347306" y="232143"/>
                  </a:lnTo>
                  <a:lnTo>
                    <a:pt x="351523" y="304939"/>
                  </a:lnTo>
                  <a:lnTo>
                    <a:pt x="381457" y="257441"/>
                  </a:lnTo>
                  <a:lnTo>
                    <a:pt x="372033" y="257441"/>
                  </a:lnTo>
                  <a:lnTo>
                    <a:pt x="379183" y="232143"/>
                  </a:lnTo>
                  <a:lnTo>
                    <a:pt x="439851" y="232143"/>
                  </a:lnTo>
                  <a:lnTo>
                    <a:pt x="446620" y="330669"/>
                  </a:lnTo>
                  <a:lnTo>
                    <a:pt x="455561" y="307936"/>
                  </a:lnTo>
                  <a:lnTo>
                    <a:pt x="462140" y="284124"/>
                  </a:lnTo>
                  <a:lnTo>
                    <a:pt x="466191" y="259346"/>
                  </a:lnTo>
                  <a:lnTo>
                    <a:pt x="467575" y="233781"/>
                  </a:lnTo>
                  <a:close/>
                </a:path>
                <a:path w="487045" h="467994">
                  <a:moveTo>
                    <a:pt x="477380" y="372821"/>
                  </a:moveTo>
                  <a:lnTo>
                    <a:pt x="471817" y="364502"/>
                  </a:lnTo>
                  <a:lnTo>
                    <a:pt x="471678" y="364286"/>
                  </a:lnTo>
                  <a:lnTo>
                    <a:pt x="473468" y="363829"/>
                  </a:lnTo>
                  <a:lnTo>
                    <a:pt x="476719" y="362013"/>
                  </a:lnTo>
                  <a:lnTo>
                    <a:pt x="476719" y="360781"/>
                  </a:lnTo>
                  <a:lnTo>
                    <a:pt x="476719" y="354457"/>
                  </a:lnTo>
                  <a:lnTo>
                    <a:pt x="476719" y="353453"/>
                  </a:lnTo>
                  <a:lnTo>
                    <a:pt x="472782" y="350824"/>
                  </a:lnTo>
                  <a:lnTo>
                    <a:pt x="472478" y="350824"/>
                  </a:lnTo>
                  <a:lnTo>
                    <a:pt x="472478" y="355701"/>
                  </a:lnTo>
                  <a:lnTo>
                    <a:pt x="472478" y="359549"/>
                  </a:lnTo>
                  <a:lnTo>
                    <a:pt x="470750" y="360781"/>
                  </a:lnTo>
                  <a:lnTo>
                    <a:pt x="464248" y="360781"/>
                  </a:lnTo>
                  <a:lnTo>
                    <a:pt x="464248" y="354457"/>
                  </a:lnTo>
                  <a:lnTo>
                    <a:pt x="470750" y="354457"/>
                  </a:lnTo>
                  <a:lnTo>
                    <a:pt x="472478" y="355701"/>
                  </a:lnTo>
                  <a:lnTo>
                    <a:pt x="472478" y="350824"/>
                  </a:lnTo>
                  <a:lnTo>
                    <a:pt x="460095" y="350824"/>
                  </a:lnTo>
                  <a:lnTo>
                    <a:pt x="460095" y="372821"/>
                  </a:lnTo>
                  <a:lnTo>
                    <a:pt x="464248" y="372821"/>
                  </a:lnTo>
                  <a:lnTo>
                    <a:pt x="464248" y="364502"/>
                  </a:lnTo>
                  <a:lnTo>
                    <a:pt x="466902" y="364502"/>
                  </a:lnTo>
                  <a:lnTo>
                    <a:pt x="472351" y="372821"/>
                  </a:lnTo>
                  <a:lnTo>
                    <a:pt x="477380" y="372821"/>
                  </a:lnTo>
                  <a:close/>
                </a:path>
                <a:path w="487045" h="467994">
                  <a:moveTo>
                    <a:pt x="486498" y="361772"/>
                  </a:moveTo>
                  <a:lnTo>
                    <a:pt x="485038" y="354380"/>
                  </a:lnTo>
                  <a:lnTo>
                    <a:pt x="482511" y="350621"/>
                  </a:lnTo>
                  <a:lnTo>
                    <a:pt x="482511" y="353441"/>
                  </a:lnTo>
                  <a:lnTo>
                    <a:pt x="482511" y="369963"/>
                  </a:lnTo>
                  <a:lnTo>
                    <a:pt x="475856" y="376605"/>
                  </a:lnTo>
                  <a:lnTo>
                    <a:pt x="459486" y="376605"/>
                  </a:lnTo>
                  <a:lnTo>
                    <a:pt x="452831" y="369963"/>
                  </a:lnTo>
                  <a:lnTo>
                    <a:pt x="452831" y="353441"/>
                  </a:lnTo>
                  <a:lnTo>
                    <a:pt x="459346" y="346925"/>
                  </a:lnTo>
                  <a:lnTo>
                    <a:pt x="475996" y="346925"/>
                  </a:lnTo>
                  <a:lnTo>
                    <a:pt x="482511" y="353441"/>
                  </a:lnTo>
                  <a:lnTo>
                    <a:pt x="482511" y="350621"/>
                  </a:lnTo>
                  <a:lnTo>
                    <a:pt x="481037" y="348411"/>
                  </a:lnTo>
                  <a:lnTo>
                    <a:pt x="478815" y="346925"/>
                  </a:lnTo>
                  <a:lnTo>
                    <a:pt x="475056" y="344411"/>
                  </a:lnTo>
                  <a:lnTo>
                    <a:pt x="448843" y="361772"/>
                  </a:lnTo>
                  <a:lnTo>
                    <a:pt x="450316" y="369087"/>
                  </a:lnTo>
                  <a:lnTo>
                    <a:pt x="454367" y="375081"/>
                  </a:lnTo>
                  <a:lnTo>
                    <a:pt x="460349" y="379120"/>
                  </a:lnTo>
                  <a:lnTo>
                    <a:pt x="467664" y="380593"/>
                  </a:lnTo>
                  <a:lnTo>
                    <a:pt x="474980" y="379120"/>
                  </a:lnTo>
                  <a:lnTo>
                    <a:pt x="478701" y="376605"/>
                  </a:lnTo>
                  <a:lnTo>
                    <a:pt x="480961" y="375081"/>
                  </a:lnTo>
                  <a:lnTo>
                    <a:pt x="485013" y="369087"/>
                  </a:lnTo>
                  <a:lnTo>
                    <a:pt x="486498" y="361772"/>
                  </a:lnTo>
                  <a:close/>
                </a:path>
              </a:pathLst>
            </a:custGeom>
            <a:solidFill>
              <a:srgbClr val="00A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29548" y="754265"/>
              <a:ext cx="597535" cy="414020"/>
            </a:xfrm>
            <a:custGeom>
              <a:avLst/>
              <a:gdLst/>
              <a:ahLst/>
              <a:cxnLst/>
              <a:rect l="l" t="t" r="r" b="b"/>
              <a:pathLst>
                <a:path w="597534" h="414019">
                  <a:moveTo>
                    <a:pt x="127546" y="0"/>
                  </a:moveTo>
                  <a:lnTo>
                    <a:pt x="101117" y="0"/>
                  </a:lnTo>
                  <a:lnTo>
                    <a:pt x="93963" y="28809"/>
                  </a:lnTo>
                  <a:lnTo>
                    <a:pt x="75337" y="50776"/>
                  </a:lnTo>
                  <a:lnTo>
                    <a:pt x="44322" y="64877"/>
                  </a:lnTo>
                  <a:lnTo>
                    <a:pt x="0" y="70091"/>
                  </a:lnTo>
                  <a:lnTo>
                    <a:pt x="0" y="95376"/>
                  </a:lnTo>
                  <a:lnTo>
                    <a:pt x="93078" y="95376"/>
                  </a:lnTo>
                  <a:lnTo>
                    <a:pt x="93078" y="406780"/>
                  </a:lnTo>
                  <a:lnTo>
                    <a:pt x="127546" y="406780"/>
                  </a:lnTo>
                  <a:lnTo>
                    <a:pt x="127546" y="0"/>
                  </a:lnTo>
                  <a:close/>
                </a:path>
                <a:path w="597534" h="414019">
                  <a:moveTo>
                    <a:pt x="316572" y="0"/>
                  </a:moveTo>
                  <a:lnTo>
                    <a:pt x="275987" y="6982"/>
                  </a:lnTo>
                  <a:lnTo>
                    <a:pt x="224718" y="58386"/>
                  </a:lnTo>
                  <a:lnTo>
                    <a:pt x="211323" y="99840"/>
                  </a:lnTo>
                  <a:lnTo>
                    <a:pt x="204281" y="149817"/>
                  </a:lnTo>
                  <a:lnTo>
                    <a:pt x="202234" y="206832"/>
                  </a:lnTo>
                  <a:lnTo>
                    <a:pt x="204281" y="263852"/>
                  </a:lnTo>
                  <a:lnTo>
                    <a:pt x="211323" y="313832"/>
                  </a:lnTo>
                  <a:lnTo>
                    <a:pt x="224718" y="355288"/>
                  </a:lnTo>
                  <a:lnTo>
                    <a:pt x="275987" y="406694"/>
                  </a:lnTo>
                  <a:lnTo>
                    <a:pt x="316572" y="413677"/>
                  </a:lnTo>
                  <a:lnTo>
                    <a:pt x="357162" y="406694"/>
                  </a:lnTo>
                  <a:lnTo>
                    <a:pt x="387330" y="386737"/>
                  </a:lnTo>
                  <a:lnTo>
                    <a:pt x="388529" y="384949"/>
                  </a:lnTo>
                  <a:lnTo>
                    <a:pt x="316572" y="384949"/>
                  </a:lnTo>
                  <a:lnTo>
                    <a:pt x="287107" y="378946"/>
                  </a:lnTo>
                  <a:lnTo>
                    <a:pt x="265197" y="359815"/>
                  </a:lnTo>
                  <a:lnTo>
                    <a:pt x="250265" y="325874"/>
                  </a:lnTo>
                  <a:lnTo>
                    <a:pt x="241730" y="275441"/>
                  </a:lnTo>
                  <a:lnTo>
                    <a:pt x="239014" y="206832"/>
                  </a:lnTo>
                  <a:lnTo>
                    <a:pt x="241730" y="138229"/>
                  </a:lnTo>
                  <a:lnTo>
                    <a:pt x="250265" y="87799"/>
                  </a:lnTo>
                  <a:lnTo>
                    <a:pt x="265197" y="53860"/>
                  </a:lnTo>
                  <a:lnTo>
                    <a:pt x="287107" y="34730"/>
                  </a:lnTo>
                  <a:lnTo>
                    <a:pt x="316572" y="28727"/>
                  </a:lnTo>
                  <a:lnTo>
                    <a:pt x="388530" y="28727"/>
                  </a:lnTo>
                  <a:lnTo>
                    <a:pt x="387330" y="26939"/>
                  </a:lnTo>
                  <a:lnTo>
                    <a:pt x="357162" y="6982"/>
                  </a:lnTo>
                  <a:lnTo>
                    <a:pt x="316572" y="0"/>
                  </a:lnTo>
                  <a:close/>
                </a:path>
                <a:path w="597534" h="414019">
                  <a:moveTo>
                    <a:pt x="388530" y="28727"/>
                  </a:moveTo>
                  <a:lnTo>
                    <a:pt x="316572" y="28727"/>
                  </a:lnTo>
                  <a:lnTo>
                    <a:pt x="346044" y="34730"/>
                  </a:lnTo>
                  <a:lnTo>
                    <a:pt x="367957" y="53860"/>
                  </a:lnTo>
                  <a:lnTo>
                    <a:pt x="382892" y="87799"/>
                  </a:lnTo>
                  <a:lnTo>
                    <a:pt x="391428" y="138229"/>
                  </a:lnTo>
                  <a:lnTo>
                    <a:pt x="394144" y="206832"/>
                  </a:lnTo>
                  <a:lnTo>
                    <a:pt x="391428" y="275441"/>
                  </a:lnTo>
                  <a:lnTo>
                    <a:pt x="382892" y="325874"/>
                  </a:lnTo>
                  <a:lnTo>
                    <a:pt x="367957" y="359815"/>
                  </a:lnTo>
                  <a:lnTo>
                    <a:pt x="346044" y="378946"/>
                  </a:lnTo>
                  <a:lnTo>
                    <a:pt x="316572" y="384949"/>
                  </a:lnTo>
                  <a:lnTo>
                    <a:pt x="388529" y="384949"/>
                  </a:lnTo>
                  <a:lnTo>
                    <a:pt x="408432" y="355288"/>
                  </a:lnTo>
                  <a:lnTo>
                    <a:pt x="421824" y="313832"/>
                  </a:lnTo>
                  <a:lnTo>
                    <a:pt x="428865" y="263852"/>
                  </a:lnTo>
                  <a:lnTo>
                    <a:pt x="430911" y="206832"/>
                  </a:lnTo>
                  <a:lnTo>
                    <a:pt x="428865" y="149817"/>
                  </a:lnTo>
                  <a:lnTo>
                    <a:pt x="421824" y="99840"/>
                  </a:lnTo>
                  <a:lnTo>
                    <a:pt x="408432" y="58386"/>
                  </a:lnTo>
                  <a:lnTo>
                    <a:pt x="388530" y="28727"/>
                  </a:lnTo>
                  <a:close/>
                </a:path>
                <a:path w="597534" h="414019">
                  <a:moveTo>
                    <a:pt x="597535" y="0"/>
                  </a:moveTo>
                  <a:lnTo>
                    <a:pt x="571106" y="0"/>
                  </a:lnTo>
                  <a:lnTo>
                    <a:pt x="563950" y="28809"/>
                  </a:lnTo>
                  <a:lnTo>
                    <a:pt x="545320" y="50776"/>
                  </a:lnTo>
                  <a:lnTo>
                    <a:pt x="514300" y="64877"/>
                  </a:lnTo>
                  <a:lnTo>
                    <a:pt x="469976" y="70091"/>
                  </a:lnTo>
                  <a:lnTo>
                    <a:pt x="469976" y="95376"/>
                  </a:lnTo>
                  <a:lnTo>
                    <a:pt x="563054" y="95376"/>
                  </a:lnTo>
                  <a:lnTo>
                    <a:pt x="563054" y="406780"/>
                  </a:lnTo>
                  <a:lnTo>
                    <a:pt x="597535" y="406780"/>
                  </a:lnTo>
                  <a:lnTo>
                    <a:pt x="597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63110" y="547810"/>
            <a:ext cx="4945380" cy="644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50" i="1" spc="145" dirty="0">
                <a:solidFill>
                  <a:srgbClr val="003565"/>
                </a:solidFill>
                <a:latin typeface="Times New Roman"/>
                <a:cs typeface="Times New Roman"/>
              </a:rPr>
              <a:t>Our</a:t>
            </a:r>
            <a:r>
              <a:rPr sz="4050" i="1" spc="12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4050" i="1" spc="310" dirty="0">
                <a:solidFill>
                  <a:srgbClr val="003565"/>
                </a:solidFill>
                <a:latin typeface="Times New Roman"/>
                <a:cs typeface="Times New Roman"/>
              </a:rPr>
              <a:t>Three</a:t>
            </a:r>
            <a:r>
              <a:rPr sz="4050" i="1" spc="12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4050" i="1" spc="220" dirty="0">
                <a:solidFill>
                  <a:srgbClr val="003565"/>
                </a:solidFill>
                <a:latin typeface="Times New Roman"/>
                <a:cs typeface="Times New Roman"/>
              </a:rPr>
              <a:t>Divisions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4250" y="1753818"/>
            <a:ext cx="4058920" cy="1143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779905" algn="l"/>
                <a:tab pos="3533140" algn="l"/>
              </a:tabLst>
            </a:pPr>
            <a:r>
              <a:rPr sz="7300" b="1" spc="315" dirty="0">
                <a:solidFill>
                  <a:srgbClr val="4B6D97"/>
                </a:solidFill>
                <a:latin typeface="Times New Roman"/>
                <a:cs typeface="Times New Roman"/>
              </a:rPr>
              <a:t>1</a:t>
            </a:r>
            <a:r>
              <a:rPr sz="7300" b="1" dirty="0">
                <a:solidFill>
                  <a:srgbClr val="4B6D97"/>
                </a:solidFill>
                <a:latin typeface="Times New Roman"/>
                <a:cs typeface="Times New Roman"/>
              </a:rPr>
              <a:t>	</a:t>
            </a:r>
            <a:r>
              <a:rPr sz="7300" b="1" spc="315" dirty="0">
                <a:solidFill>
                  <a:srgbClr val="4B6D97"/>
                </a:solidFill>
                <a:latin typeface="Times New Roman"/>
                <a:cs typeface="Times New Roman"/>
              </a:rPr>
              <a:t>2</a:t>
            </a:r>
            <a:r>
              <a:rPr sz="7300" b="1" dirty="0">
                <a:solidFill>
                  <a:srgbClr val="4B6D97"/>
                </a:solidFill>
                <a:latin typeface="Times New Roman"/>
                <a:cs typeface="Times New Roman"/>
              </a:rPr>
              <a:t>	</a:t>
            </a:r>
            <a:r>
              <a:rPr sz="7300" b="1" spc="315" dirty="0">
                <a:solidFill>
                  <a:srgbClr val="4B6D97"/>
                </a:solidFill>
                <a:latin typeface="Times New Roman"/>
                <a:cs typeface="Times New Roman"/>
              </a:rPr>
              <a:t>3</a:t>
            </a:r>
            <a:endParaRPr sz="73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1090" y="4016951"/>
            <a:ext cx="54419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185" dirty="0">
                <a:solidFill>
                  <a:srgbClr val="F5841F"/>
                </a:solidFill>
                <a:latin typeface="Calibri"/>
                <a:cs typeface="Calibri"/>
              </a:rPr>
              <a:t>8,960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57253" y="4016951"/>
            <a:ext cx="47244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70" dirty="0">
                <a:solidFill>
                  <a:srgbClr val="AA2C1C"/>
                </a:solidFill>
                <a:latin typeface="Calibri"/>
                <a:cs typeface="Calibri"/>
              </a:rPr>
              <a:t>1,740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85615" y="3867844"/>
            <a:ext cx="1884680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b="1" spc="65" dirty="0">
                <a:solidFill>
                  <a:srgbClr val="003565"/>
                </a:solidFill>
                <a:latin typeface="Calibri"/>
                <a:cs typeface="Calibri"/>
              </a:rPr>
              <a:t>MEDIAN</a:t>
            </a:r>
            <a:r>
              <a:rPr sz="700" b="1" spc="4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75" dirty="0">
                <a:solidFill>
                  <a:srgbClr val="003565"/>
                </a:solidFill>
                <a:latin typeface="Calibri"/>
                <a:cs typeface="Calibri"/>
              </a:rPr>
              <a:t>UNDERGRADUATE</a:t>
            </a:r>
            <a:r>
              <a:rPr sz="700" b="1" spc="4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70" dirty="0">
                <a:solidFill>
                  <a:srgbClr val="003565"/>
                </a:solidFill>
                <a:latin typeface="Calibri"/>
                <a:cs typeface="Calibri"/>
              </a:rPr>
              <a:t>ENROLLMENT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6201" y="3946248"/>
            <a:ext cx="4957445" cy="62230"/>
            <a:chOff x="446201" y="3946248"/>
            <a:chExt cx="4957445" cy="62230"/>
          </a:xfrm>
        </p:grpSpPr>
        <p:sp>
          <p:nvSpPr>
            <p:cNvPr id="24" name="object 24"/>
            <p:cNvSpPr/>
            <p:nvPr/>
          </p:nvSpPr>
          <p:spPr>
            <a:xfrm>
              <a:off x="3874661" y="3949423"/>
              <a:ext cx="1525270" cy="55880"/>
            </a:xfrm>
            <a:custGeom>
              <a:avLst/>
              <a:gdLst/>
              <a:ahLst/>
              <a:cxnLst/>
              <a:rect l="l" t="t" r="r" b="b"/>
              <a:pathLst>
                <a:path w="1525270" h="55879">
                  <a:moveTo>
                    <a:pt x="0" y="0"/>
                  </a:moveTo>
                  <a:lnTo>
                    <a:pt x="1525257" y="0"/>
                  </a:lnTo>
                  <a:lnTo>
                    <a:pt x="1525257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9376" y="3949423"/>
              <a:ext cx="1525270" cy="55880"/>
            </a:xfrm>
            <a:custGeom>
              <a:avLst/>
              <a:gdLst/>
              <a:ahLst/>
              <a:cxnLst/>
              <a:rect l="l" t="t" r="r" b="b"/>
              <a:pathLst>
                <a:path w="1525270" h="55879">
                  <a:moveTo>
                    <a:pt x="1525257" y="0"/>
                  </a:moveTo>
                  <a:lnTo>
                    <a:pt x="0" y="0"/>
                  </a:lnTo>
                  <a:lnTo>
                    <a:pt x="0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89909" y="5323760"/>
            <a:ext cx="36639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40" dirty="0">
                <a:solidFill>
                  <a:srgbClr val="F5841F"/>
                </a:solidFill>
                <a:latin typeface="Calibri"/>
                <a:cs typeface="Calibri"/>
              </a:rPr>
              <a:t>19.2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36728" y="5323232"/>
            <a:ext cx="37211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55" dirty="0">
                <a:solidFill>
                  <a:srgbClr val="055D32"/>
                </a:solidFill>
                <a:latin typeface="Calibri"/>
                <a:cs typeface="Calibri"/>
              </a:rPr>
              <a:t>15.9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02921" y="5323760"/>
            <a:ext cx="38100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70" dirty="0">
                <a:solidFill>
                  <a:srgbClr val="AA2C1C"/>
                </a:solidFill>
                <a:latin typeface="Calibri"/>
                <a:cs typeface="Calibri"/>
              </a:rPr>
              <a:t>18.8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32231" y="5167025"/>
            <a:ext cx="1969135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b="1" spc="75" dirty="0">
                <a:solidFill>
                  <a:srgbClr val="003565"/>
                </a:solidFill>
                <a:latin typeface="Calibri"/>
                <a:cs typeface="Calibri"/>
              </a:rPr>
              <a:t>AVERAGE</a:t>
            </a:r>
            <a:r>
              <a:rPr sz="700" b="1" spc="3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75" dirty="0">
                <a:solidFill>
                  <a:srgbClr val="003565"/>
                </a:solidFill>
                <a:latin typeface="Calibri"/>
                <a:cs typeface="Calibri"/>
              </a:rPr>
              <a:t>NUMBER</a:t>
            </a:r>
            <a:r>
              <a:rPr sz="700" b="1" spc="3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0" dirty="0">
                <a:solidFill>
                  <a:srgbClr val="003565"/>
                </a:solidFill>
                <a:latin typeface="Calibri"/>
                <a:cs typeface="Calibri"/>
              </a:rPr>
              <a:t>OF</a:t>
            </a:r>
            <a:r>
              <a:rPr sz="700" b="1" spc="3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75" dirty="0">
                <a:solidFill>
                  <a:srgbClr val="003565"/>
                </a:solidFill>
                <a:latin typeface="Calibri"/>
                <a:cs typeface="Calibri"/>
              </a:rPr>
              <a:t>TEAMS</a:t>
            </a:r>
            <a:r>
              <a:rPr sz="700" b="1" spc="3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5" dirty="0">
                <a:solidFill>
                  <a:srgbClr val="003565"/>
                </a:solidFill>
                <a:latin typeface="Calibri"/>
                <a:cs typeface="Calibri"/>
              </a:rPr>
              <a:t>PER</a:t>
            </a:r>
            <a:r>
              <a:rPr sz="700" b="1" spc="3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90" dirty="0">
                <a:solidFill>
                  <a:srgbClr val="003565"/>
                </a:solidFill>
                <a:latin typeface="Calibri"/>
                <a:cs typeface="Calibri"/>
              </a:rPr>
              <a:t>SCHOOL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46203" y="5240397"/>
            <a:ext cx="4957445" cy="62230"/>
            <a:chOff x="446203" y="5240397"/>
            <a:chExt cx="4957445" cy="62230"/>
          </a:xfrm>
        </p:grpSpPr>
        <p:sp>
          <p:nvSpPr>
            <p:cNvPr id="31" name="object 31"/>
            <p:cNvSpPr/>
            <p:nvPr/>
          </p:nvSpPr>
          <p:spPr>
            <a:xfrm>
              <a:off x="3899823" y="5243572"/>
              <a:ext cx="1500505" cy="55880"/>
            </a:xfrm>
            <a:custGeom>
              <a:avLst/>
              <a:gdLst/>
              <a:ahLst/>
              <a:cxnLst/>
              <a:rect l="l" t="t" r="r" b="b"/>
              <a:pathLst>
                <a:path w="1500504" h="55879">
                  <a:moveTo>
                    <a:pt x="0" y="0"/>
                  </a:moveTo>
                  <a:lnTo>
                    <a:pt x="1500098" y="0"/>
                  </a:lnTo>
                  <a:lnTo>
                    <a:pt x="1500098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9378" y="5243572"/>
              <a:ext cx="1485265" cy="55880"/>
            </a:xfrm>
            <a:custGeom>
              <a:avLst/>
              <a:gdLst/>
              <a:ahLst/>
              <a:cxnLst/>
              <a:rect l="l" t="t" r="r" b="b"/>
              <a:pathLst>
                <a:path w="1485264" h="55879">
                  <a:moveTo>
                    <a:pt x="1484871" y="0"/>
                  </a:moveTo>
                  <a:lnTo>
                    <a:pt x="0" y="0"/>
                  </a:lnTo>
                  <a:lnTo>
                    <a:pt x="0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95189" y="4543133"/>
            <a:ext cx="5556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-140" dirty="0">
                <a:solidFill>
                  <a:srgbClr val="F5841F"/>
                </a:solidFill>
                <a:latin typeface="Calibri"/>
                <a:cs typeface="Calibri"/>
              </a:rPr>
              <a:t>1</a:t>
            </a:r>
            <a:r>
              <a:rPr sz="1350" b="1" spc="5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350" b="1" spc="65" dirty="0">
                <a:solidFill>
                  <a:srgbClr val="F5841F"/>
                </a:solidFill>
                <a:latin typeface="Calibri"/>
                <a:cs typeface="Calibri"/>
              </a:rPr>
              <a:t>in</a:t>
            </a:r>
            <a:r>
              <a:rPr sz="1350" b="1" spc="5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1350" b="1" spc="145" dirty="0">
                <a:solidFill>
                  <a:srgbClr val="F5841F"/>
                </a:solidFill>
                <a:latin typeface="Calibri"/>
                <a:cs typeface="Calibri"/>
              </a:rPr>
              <a:t>23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66499" y="4543133"/>
            <a:ext cx="4540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-140" dirty="0">
                <a:solidFill>
                  <a:srgbClr val="AA2C1C"/>
                </a:solidFill>
                <a:latin typeface="Calibri"/>
                <a:cs typeface="Calibri"/>
              </a:rPr>
              <a:t>1</a:t>
            </a:r>
            <a:r>
              <a:rPr sz="1350" b="1" spc="50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1350" b="1" spc="65" dirty="0">
                <a:solidFill>
                  <a:srgbClr val="AA2C1C"/>
                </a:solidFill>
                <a:latin typeface="Calibri"/>
                <a:cs typeface="Calibri"/>
              </a:rPr>
              <a:t>in</a:t>
            </a:r>
            <a:r>
              <a:rPr sz="1350" b="1" spc="55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1350" b="1" spc="175" dirty="0">
                <a:solidFill>
                  <a:srgbClr val="AA2C1C"/>
                </a:solidFill>
                <a:latin typeface="Calibri"/>
                <a:cs typeface="Calibri"/>
              </a:rPr>
              <a:t>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83817" y="4016376"/>
            <a:ext cx="1461135" cy="763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35"/>
              </a:spcBef>
            </a:pPr>
            <a:r>
              <a:rPr sz="1350" b="1" spc="150" dirty="0">
                <a:solidFill>
                  <a:srgbClr val="055D32"/>
                </a:solidFill>
                <a:latin typeface="Calibri"/>
                <a:cs typeface="Calibri"/>
              </a:rPr>
              <a:t>2,428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sz="700" b="1" spc="90" dirty="0">
                <a:solidFill>
                  <a:srgbClr val="003565"/>
                </a:solidFill>
                <a:latin typeface="Calibri"/>
                <a:cs typeface="Calibri"/>
              </a:rPr>
              <a:t>STUDENTS</a:t>
            </a:r>
            <a:r>
              <a:rPr sz="700" b="1" spc="3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5" dirty="0">
                <a:solidFill>
                  <a:srgbClr val="003565"/>
                </a:solidFill>
                <a:latin typeface="Calibri"/>
                <a:cs typeface="Calibri"/>
              </a:rPr>
              <a:t>WHO</a:t>
            </a:r>
            <a:r>
              <a:rPr sz="700" b="1" spc="3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0" dirty="0">
                <a:solidFill>
                  <a:srgbClr val="003565"/>
                </a:solidFill>
                <a:latin typeface="Calibri"/>
                <a:cs typeface="Calibri"/>
              </a:rPr>
              <a:t>ARE</a:t>
            </a:r>
            <a:r>
              <a:rPr sz="700" b="1" spc="3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0" dirty="0">
                <a:solidFill>
                  <a:srgbClr val="003565"/>
                </a:solidFill>
                <a:latin typeface="Calibri"/>
                <a:cs typeface="Calibri"/>
              </a:rPr>
              <a:t>ATHLETES</a:t>
            </a:r>
            <a:endParaRPr sz="700">
              <a:latin typeface="Calibri"/>
              <a:cs typeface="Calibri"/>
            </a:endParaRPr>
          </a:p>
          <a:p>
            <a:pPr marL="17145" algn="ctr">
              <a:lnSpc>
                <a:spcPct val="100000"/>
              </a:lnSpc>
              <a:spcBef>
                <a:spcPts val="475"/>
              </a:spcBef>
            </a:pPr>
            <a:r>
              <a:rPr sz="1350" b="1" spc="-140" dirty="0">
                <a:solidFill>
                  <a:srgbClr val="055D32"/>
                </a:solidFill>
                <a:latin typeface="Calibri"/>
                <a:cs typeface="Calibri"/>
              </a:rPr>
              <a:t>1</a:t>
            </a:r>
            <a:r>
              <a:rPr sz="1350" b="1" spc="50" dirty="0">
                <a:solidFill>
                  <a:srgbClr val="055D32"/>
                </a:solidFill>
                <a:latin typeface="Calibri"/>
                <a:cs typeface="Calibri"/>
              </a:rPr>
              <a:t> </a:t>
            </a:r>
            <a:r>
              <a:rPr sz="1350" b="1" spc="65" dirty="0">
                <a:solidFill>
                  <a:srgbClr val="055D32"/>
                </a:solidFill>
                <a:latin typeface="Calibri"/>
                <a:cs typeface="Calibri"/>
              </a:rPr>
              <a:t>in</a:t>
            </a:r>
            <a:r>
              <a:rPr sz="1350" b="1" spc="55" dirty="0">
                <a:solidFill>
                  <a:srgbClr val="055D32"/>
                </a:solidFill>
                <a:latin typeface="Calibri"/>
                <a:cs typeface="Calibri"/>
              </a:rPr>
              <a:t> </a:t>
            </a:r>
            <a:r>
              <a:rPr sz="1350" b="1" spc="25" dirty="0">
                <a:solidFill>
                  <a:srgbClr val="055D32"/>
                </a:solidFill>
                <a:latin typeface="Calibri"/>
                <a:cs typeface="Calibri"/>
              </a:rPr>
              <a:t>10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46199" y="2777794"/>
            <a:ext cx="4957445" cy="6648450"/>
            <a:chOff x="446199" y="2777794"/>
            <a:chExt cx="4957445" cy="6648450"/>
          </a:xfrm>
        </p:grpSpPr>
        <p:sp>
          <p:nvSpPr>
            <p:cNvPr id="37" name="object 37"/>
            <p:cNvSpPr/>
            <p:nvPr/>
          </p:nvSpPr>
          <p:spPr>
            <a:xfrm>
              <a:off x="3660794" y="4463023"/>
              <a:ext cx="1739264" cy="55880"/>
            </a:xfrm>
            <a:custGeom>
              <a:avLst/>
              <a:gdLst/>
              <a:ahLst/>
              <a:cxnLst/>
              <a:rect l="l" t="t" r="r" b="b"/>
              <a:pathLst>
                <a:path w="1739264" h="55879">
                  <a:moveTo>
                    <a:pt x="0" y="0"/>
                  </a:moveTo>
                  <a:lnTo>
                    <a:pt x="1739125" y="0"/>
                  </a:lnTo>
                  <a:lnTo>
                    <a:pt x="1739125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9376" y="4463023"/>
              <a:ext cx="1739264" cy="55880"/>
            </a:xfrm>
            <a:custGeom>
              <a:avLst/>
              <a:gdLst/>
              <a:ahLst/>
              <a:cxnLst/>
              <a:rect l="l" t="t" r="r" b="b"/>
              <a:pathLst>
                <a:path w="1739264" h="55879">
                  <a:moveTo>
                    <a:pt x="1739125" y="0"/>
                  </a:moveTo>
                  <a:lnTo>
                    <a:pt x="0" y="0"/>
                  </a:lnTo>
                  <a:lnTo>
                    <a:pt x="0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2479" y="4816200"/>
              <a:ext cx="800632" cy="16923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6224" y="4813696"/>
              <a:ext cx="473737" cy="17212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548" y="4806848"/>
              <a:ext cx="971062" cy="35405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34658" y="7440739"/>
              <a:ext cx="980440" cy="452755"/>
            </a:xfrm>
            <a:custGeom>
              <a:avLst/>
              <a:gdLst/>
              <a:ahLst/>
              <a:cxnLst/>
              <a:rect l="l" t="t" r="r" b="b"/>
              <a:pathLst>
                <a:path w="980440" h="452754">
                  <a:moveTo>
                    <a:pt x="98960" y="0"/>
                  </a:moveTo>
                  <a:lnTo>
                    <a:pt x="22434" y="0"/>
                  </a:lnTo>
                  <a:lnTo>
                    <a:pt x="0" y="4145"/>
                  </a:lnTo>
                  <a:lnTo>
                    <a:pt x="11189" y="24341"/>
                  </a:lnTo>
                  <a:lnTo>
                    <a:pt x="23361" y="35649"/>
                  </a:lnTo>
                  <a:lnTo>
                    <a:pt x="44116" y="42187"/>
                  </a:lnTo>
                  <a:lnTo>
                    <a:pt x="81051" y="48074"/>
                  </a:lnTo>
                  <a:lnTo>
                    <a:pt x="231482" y="239082"/>
                  </a:lnTo>
                  <a:lnTo>
                    <a:pt x="349757" y="343959"/>
                  </a:lnTo>
                  <a:lnTo>
                    <a:pt x="356860" y="370829"/>
                  </a:lnTo>
                  <a:lnTo>
                    <a:pt x="362050" y="387712"/>
                  </a:lnTo>
                  <a:lnTo>
                    <a:pt x="367865" y="401739"/>
                  </a:lnTo>
                  <a:lnTo>
                    <a:pt x="376847" y="420044"/>
                  </a:lnTo>
                  <a:lnTo>
                    <a:pt x="378766" y="432796"/>
                  </a:lnTo>
                  <a:lnTo>
                    <a:pt x="418718" y="440081"/>
                  </a:lnTo>
                  <a:lnTo>
                    <a:pt x="471876" y="446952"/>
                  </a:lnTo>
                  <a:lnTo>
                    <a:pt x="526216" y="451145"/>
                  </a:lnTo>
                  <a:lnTo>
                    <a:pt x="581607" y="452564"/>
                  </a:lnTo>
                  <a:lnTo>
                    <a:pt x="598518" y="452131"/>
                  </a:lnTo>
                  <a:lnTo>
                    <a:pt x="603351" y="418317"/>
                  </a:lnTo>
                  <a:lnTo>
                    <a:pt x="613987" y="393726"/>
                  </a:lnTo>
                  <a:lnTo>
                    <a:pt x="622550" y="369295"/>
                  </a:lnTo>
                  <a:lnTo>
                    <a:pt x="628261" y="350569"/>
                  </a:lnTo>
                  <a:lnTo>
                    <a:pt x="630339" y="343095"/>
                  </a:lnTo>
                  <a:lnTo>
                    <a:pt x="671529" y="306748"/>
                  </a:lnTo>
                  <a:lnTo>
                    <a:pt x="461340" y="306748"/>
                  </a:lnTo>
                  <a:lnTo>
                    <a:pt x="448529" y="292236"/>
                  </a:lnTo>
                  <a:lnTo>
                    <a:pt x="447355" y="291520"/>
                  </a:lnTo>
                  <a:lnTo>
                    <a:pt x="401294" y="291520"/>
                  </a:lnTo>
                  <a:lnTo>
                    <a:pt x="369053" y="260887"/>
                  </a:lnTo>
                  <a:lnTo>
                    <a:pt x="346154" y="243100"/>
                  </a:lnTo>
                  <a:lnTo>
                    <a:pt x="321659" y="231340"/>
                  </a:lnTo>
                  <a:lnTo>
                    <a:pt x="284632" y="218787"/>
                  </a:lnTo>
                  <a:lnTo>
                    <a:pt x="241191" y="161886"/>
                  </a:lnTo>
                  <a:lnTo>
                    <a:pt x="210999" y="124957"/>
                  </a:lnTo>
                  <a:lnTo>
                    <a:pt x="179913" y="91832"/>
                  </a:lnTo>
                  <a:lnTo>
                    <a:pt x="133794" y="46347"/>
                  </a:lnTo>
                  <a:lnTo>
                    <a:pt x="112530" y="10540"/>
                  </a:lnTo>
                  <a:lnTo>
                    <a:pt x="98960" y="0"/>
                  </a:lnTo>
                  <a:close/>
                </a:path>
                <a:path w="980440" h="452754">
                  <a:moveTo>
                    <a:pt x="493496" y="125874"/>
                  </a:moveTo>
                  <a:lnTo>
                    <a:pt x="465187" y="132109"/>
                  </a:lnTo>
                  <a:lnTo>
                    <a:pt x="442072" y="149118"/>
                  </a:lnTo>
                  <a:lnTo>
                    <a:pt x="426490" y="174362"/>
                  </a:lnTo>
                  <a:lnTo>
                    <a:pt x="420776" y="205300"/>
                  </a:lnTo>
                  <a:lnTo>
                    <a:pt x="423733" y="227840"/>
                  </a:lnTo>
                  <a:lnTo>
                    <a:pt x="432042" y="247842"/>
                  </a:lnTo>
                  <a:lnTo>
                    <a:pt x="444859" y="264400"/>
                  </a:lnTo>
                  <a:lnTo>
                    <a:pt x="461340" y="276610"/>
                  </a:lnTo>
                  <a:lnTo>
                    <a:pt x="461340" y="306748"/>
                  </a:lnTo>
                  <a:lnTo>
                    <a:pt x="512063" y="306748"/>
                  </a:lnTo>
                  <a:lnTo>
                    <a:pt x="512063" y="282097"/>
                  </a:lnTo>
                  <a:lnTo>
                    <a:pt x="533600" y="271523"/>
                  </a:lnTo>
                  <a:lnTo>
                    <a:pt x="550730" y="254195"/>
                  </a:lnTo>
                  <a:lnTo>
                    <a:pt x="562043" y="231619"/>
                  </a:lnTo>
                  <a:lnTo>
                    <a:pt x="566127" y="205300"/>
                  </a:lnTo>
                  <a:lnTo>
                    <a:pt x="560413" y="174362"/>
                  </a:lnTo>
                  <a:lnTo>
                    <a:pt x="544837" y="149118"/>
                  </a:lnTo>
                  <a:lnTo>
                    <a:pt x="521749" y="132109"/>
                  </a:lnTo>
                  <a:lnTo>
                    <a:pt x="493496" y="125874"/>
                  </a:lnTo>
                  <a:close/>
                </a:path>
                <a:path w="980440" h="452754">
                  <a:moveTo>
                    <a:pt x="549161" y="289619"/>
                  </a:moveTo>
                  <a:lnTo>
                    <a:pt x="529193" y="295329"/>
                  </a:lnTo>
                  <a:lnTo>
                    <a:pt x="516506" y="302941"/>
                  </a:lnTo>
                  <a:lnTo>
                    <a:pt x="512063" y="306748"/>
                  </a:lnTo>
                  <a:lnTo>
                    <a:pt x="671529" y="306748"/>
                  </a:lnTo>
                  <a:lnTo>
                    <a:pt x="688786" y="291520"/>
                  </a:lnTo>
                  <a:lnTo>
                    <a:pt x="575449" y="291520"/>
                  </a:lnTo>
                  <a:lnTo>
                    <a:pt x="549161" y="289619"/>
                  </a:lnTo>
                  <a:close/>
                </a:path>
                <a:path w="980440" h="452754">
                  <a:moveTo>
                    <a:pt x="438003" y="285813"/>
                  </a:moveTo>
                  <a:lnTo>
                    <a:pt x="424135" y="286050"/>
                  </a:lnTo>
                  <a:lnTo>
                    <a:pt x="401294" y="291520"/>
                  </a:lnTo>
                  <a:lnTo>
                    <a:pt x="447355" y="291520"/>
                  </a:lnTo>
                  <a:lnTo>
                    <a:pt x="438003" y="285813"/>
                  </a:lnTo>
                  <a:close/>
                </a:path>
                <a:path w="980440" h="452754">
                  <a:moveTo>
                    <a:pt x="917063" y="2091"/>
                  </a:moveTo>
                  <a:lnTo>
                    <a:pt x="875715" y="17584"/>
                  </a:lnTo>
                  <a:lnTo>
                    <a:pt x="853084" y="36883"/>
                  </a:lnTo>
                  <a:lnTo>
                    <a:pt x="846201" y="46347"/>
                  </a:lnTo>
                  <a:lnTo>
                    <a:pt x="789755" y="105384"/>
                  </a:lnTo>
                  <a:lnTo>
                    <a:pt x="741443" y="161094"/>
                  </a:lnTo>
                  <a:lnTo>
                    <a:pt x="707721" y="202541"/>
                  </a:lnTo>
                  <a:lnTo>
                    <a:pt x="695045" y="218787"/>
                  </a:lnTo>
                  <a:lnTo>
                    <a:pt x="649998" y="238714"/>
                  </a:lnTo>
                  <a:lnTo>
                    <a:pt x="611816" y="262764"/>
                  </a:lnTo>
                  <a:lnTo>
                    <a:pt x="585349" y="283010"/>
                  </a:lnTo>
                  <a:lnTo>
                    <a:pt x="575449" y="291520"/>
                  </a:lnTo>
                  <a:lnTo>
                    <a:pt x="688786" y="291520"/>
                  </a:lnTo>
                  <a:lnTo>
                    <a:pt x="748715" y="238637"/>
                  </a:lnTo>
                  <a:lnTo>
                    <a:pt x="899045" y="47845"/>
                  </a:lnTo>
                  <a:lnTo>
                    <a:pt x="938461" y="37112"/>
                  </a:lnTo>
                  <a:lnTo>
                    <a:pt x="963350" y="22487"/>
                  </a:lnTo>
                  <a:lnTo>
                    <a:pt x="976350" y="9591"/>
                  </a:lnTo>
                  <a:lnTo>
                    <a:pt x="980095" y="4045"/>
                  </a:lnTo>
                  <a:lnTo>
                    <a:pt x="917063" y="2091"/>
                  </a:lnTo>
                  <a:close/>
                </a:path>
              </a:pathLst>
            </a:custGeom>
            <a:solidFill>
              <a:srgbClr val="01010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41336" y="7442174"/>
              <a:ext cx="438150" cy="297815"/>
            </a:xfrm>
            <a:custGeom>
              <a:avLst/>
              <a:gdLst/>
              <a:ahLst/>
              <a:cxnLst/>
              <a:rect l="l" t="t" r="r" b="b"/>
              <a:pathLst>
                <a:path w="438150" h="297815">
                  <a:moveTo>
                    <a:pt x="437578" y="0"/>
                  </a:moveTo>
                  <a:lnTo>
                    <a:pt x="382734" y="2644"/>
                  </a:lnTo>
                  <a:lnTo>
                    <a:pt x="346613" y="18567"/>
                  </a:lnTo>
                  <a:lnTo>
                    <a:pt x="326748" y="36433"/>
                  </a:lnTo>
                  <a:lnTo>
                    <a:pt x="320674" y="44907"/>
                  </a:lnTo>
                  <a:lnTo>
                    <a:pt x="264229" y="103951"/>
                  </a:lnTo>
                  <a:lnTo>
                    <a:pt x="215917" y="159665"/>
                  </a:lnTo>
                  <a:lnTo>
                    <a:pt x="182195" y="201114"/>
                  </a:lnTo>
                  <a:lnTo>
                    <a:pt x="169519" y="217360"/>
                  </a:lnTo>
                  <a:lnTo>
                    <a:pt x="124472" y="237281"/>
                  </a:lnTo>
                  <a:lnTo>
                    <a:pt x="86290" y="261332"/>
                  </a:lnTo>
                  <a:lnTo>
                    <a:pt x="59823" y="281581"/>
                  </a:lnTo>
                  <a:lnTo>
                    <a:pt x="49923" y="290093"/>
                  </a:lnTo>
                  <a:lnTo>
                    <a:pt x="34520" y="287754"/>
                  </a:lnTo>
                  <a:lnTo>
                    <a:pt x="20956" y="288572"/>
                  </a:lnTo>
                  <a:lnTo>
                    <a:pt x="9395" y="291557"/>
                  </a:lnTo>
                  <a:lnTo>
                    <a:pt x="0" y="295719"/>
                  </a:lnTo>
                  <a:lnTo>
                    <a:pt x="40935" y="297526"/>
                  </a:lnTo>
                  <a:lnTo>
                    <a:pt x="79731" y="288149"/>
                  </a:lnTo>
                  <a:lnTo>
                    <a:pt x="116623" y="269429"/>
                  </a:lnTo>
                  <a:lnTo>
                    <a:pt x="151851" y="243206"/>
                  </a:lnTo>
                  <a:lnTo>
                    <a:pt x="185651" y="211323"/>
                  </a:lnTo>
                  <a:lnTo>
                    <a:pt x="218262" y="175619"/>
                  </a:lnTo>
                  <a:lnTo>
                    <a:pt x="249921" y="137936"/>
                  </a:lnTo>
                  <a:lnTo>
                    <a:pt x="280867" y="100114"/>
                  </a:lnTo>
                  <a:lnTo>
                    <a:pt x="311336" y="63995"/>
                  </a:lnTo>
                  <a:lnTo>
                    <a:pt x="341566" y="31419"/>
                  </a:lnTo>
                  <a:lnTo>
                    <a:pt x="361926" y="17500"/>
                  </a:lnTo>
                  <a:lnTo>
                    <a:pt x="385676" y="9866"/>
                  </a:lnTo>
                  <a:lnTo>
                    <a:pt x="411375" y="5154"/>
                  </a:lnTo>
                  <a:lnTo>
                    <a:pt x="437578" y="0"/>
                  </a:lnTo>
                  <a:close/>
                </a:path>
              </a:pathLst>
            </a:custGeom>
            <a:solidFill>
              <a:srgbClr val="B9A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77146" y="7717358"/>
              <a:ext cx="10160" cy="50800"/>
            </a:xfrm>
            <a:custGeom>
              <a:avLst/>
              <a:gdLst/>
              <a:ahLst/>
              <a:cxnLst/>
              <a:rect l="l" t="t" r="r" b="b"/>
              <a:pathLst>
                <a:path w="10159" h="50800">
                  <a:moveTo>
                    <a:pt x="0" y="0"/>
                  </a:moveTo>
                  <a:lnTo>
                    <a:pt x="0" y="23177"/>
                  </a:lnTo>
                  <a:lnTo>
                    <a:pt x="3196" y="28930"/>
                  </a:lnTo>
                  <a:lnTo>
                    <a:pt x="4587" y="36206"/>
                  </a:lnTo>
                  <a:lnTo>
                    <a:pt x="6222" y="43774"/>
                  </a:lnTo>
                  <a:lnTo>
                    <a:pt x="10147" y="50406"/>
                  </a:lnTo>
                  <a:lnTo>
                    <a:pt x="10147" y="4292"/>
                  </a:lnTo>
                  <a:lnTo>
                    <a:pt x="6654" y="3098"/>
                  </a:lnTo>
                  <a:lnTo>
                    <a:pt x="3251" y="1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A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26283" y="7436070"/>
              <a:ext cx="969644" cy="457834"/>
            </a:xfrm>
            <a:custGeom>
              <a:avLst/>
              <a:gdLst/>
              <a:ahLst/>
              <a:cxnLst/>
              <a:rect l="l" t="t" r="r" b="b"/>
              <a:pathLst>
                <a:path w="969644" h="457834">
                  <a:moveTo>
                    <a:pt x="53390" y="0"/>
                  </a:moveTo>
                  <a:lnTo>
                    <a:pt x="0" y="7129"/>
                  </a:lnTo>
                  <a:lnTo>
                    <a:pt x="28548" y="20454"/>
                  </a:lnTo>
                  <a:lnTo>
                    <a:pt x="56994" y="32074"/>
                  </a:lnTo>
                  <a:lnTo>
                    <a:pt x="83435" y="46429"/>
                  </a:lnTo>
                  <a:lnTo>
                    <a:pt x="105968" y="67962"/>
                  </a:lnTo>
                  <a:lnTo>
                    <a:pt x="136429" y="106494"/>
                  </a:lnTo>
                  <a:lnTo>
                    <a:pt x="167130" y="144037"/>
                  </a:lnTo>
                  <a:lnTo>
                    <a:pt x="198060" y="180544"/>
                  </a:lnTo>
                  <a:lnTo>
                    <a:pt x="229586" y="216416"/>
                  </a:lnTo>
                  <a:lnTo>
                    <a:pt x="261821" y="251755"/>
                  </a:lnTo>
                  <a:lnTo>
                    <a:pt x="294964" y="286758"/>
                  </a:lnTo>
                  <a:lnTo>
                    <a:pt x="329133" y="321543"/>
                  </a:lnTo>
                  <a:lnTo>
                    <a:pt x="358102" y="357012"/>
                  </a:lnTo>
                  <a:lnTo>
                    <a:pt x="379198" y="396257"/>
                  </a:lnTo>
                  <a:lnTo>
                    <a:pt x="393670" y="438500"/>
                  </a:lnTo>
                  <a:lnTo>
                    <a:pt x="396612" y="452883"/>
                  </a:lnTo>
                  <a:lnTo>
                    <a:pt x="434591" y="455814"/>
                  </a:lnTo>
                  <a:lnTo>
                    <a:pt x="489982" y="457232"/>
                  </a:lnTo>
                  <a:lnTo>
                    <a:pt x="545375" y="455814"/>
                  </a:lnTo>
                  <a:lnTo>
                    <a:pt x="588948" y="452452"/>
                  </a:lnTo>
                  <a:lnTo>
                    <a:pt x="592874" y="424718"/>
                  </a:lnTo>
                  <a:lnTo>
                    <a:pt x="603509" y="399987"/>
                  </a:lnTo>
                  <a:lnTo>
                    <a:pt x="612073" y="375259"/>
                  </a:lnTo>
                  <a:lnTo>
                    <a:pt x="617784" y="356240"/>
                  </a:lnTo>
                  <a:lnTo>
                    <a:pt x="619861" y="348632"/>
                  </a:lnTo>
                  <a:lnTo>
                    <a:pt x="638981" y="331690"/>
                  </a:lnTo>
                  <a:lnTo>
                    <a:pt x="461010" y="331690"/>
                  </a:lnTo>
                  <a:lnTo>
                    <a:pt x="457086" y="325061"/>
                  </a:lnTo>
                  <a:lnTo>
                    <a:pt x="455455" y="317495"/>
                  </a:lnTo>
                  <a:lnTo>
                    <a:pt x="454291" y="311408"/>
                  </a:lnTo>
                  <a:lnTo>
                    <a:pt x="450862" y="311408"/>
                  </a:lnTo>
                  <a:lnTo>
                    <a:pt x="438051" y="296905"/>
                  </a:lnTo>
                  <a:lnTo>
                    <a:pt x="436886" y="296194"/>
                  </a:lnTo>
                  <a:lnTo>
                    <a:pt x="390817" y="296194"/>
                  </a:lnTo>
                  <a:lnTo>
                    <a:pt x="358583" y="265554"/>
                  </a:lnTo>
                  <a:lnTo>
                    <a:pt x="335686" y="247764"/>
                  </a:lnTo>
                  <a:lnTo>
                    <a:pt x="311189" y="236006"/>
                  </a:lnTo>
                  <a:lnTo>
                    <a:pt x="274154" y="223461"/>
                  </a:lnTo>
                  <a:lnTo>
                    <a:pt x="230714" y="166560"/>
                  </a:lnTo>
                  <a:lnTo>
                    <a:pt x="200521" y="129629"/>
                  </a:lnTo>
                  <a:lnTo>
                    <a:pt x="169436" y="96500"/>
                  </a:lnTo>
                  <a:lnTo>
                    <a:pt x="123317" y="51008"/>
                  </a:lnTo>
                  <a:lnTo>
                    <a:pt x="103487" y="17825"/>
                  </a:lnTo>
                  <a:lnTo>
                    <a:pt x="84032" y="2194"/>
                  </a:lnTo>
                  <a:lnTo>
                    <a:pt x="53390" y="0"/>
                  </a:lnTo>
                  <a:close/>
                </a:path>
                <a:path w="969644" h="457834">
                  <a:moveTo>
                    <a:pt x="461010" y="285577"/>
                  </a:moveTo>
                  <a:lnTo>
                    <a:pt x="461010" y="331690"/>
                  </a:lnTo>
                  <a:lnTo>
                    <a:pt x="638981" y="331690"/>
                  </a:lnTo>
                  <a:lnTo>
                    <a:pt x="661871" y="311408"/>
                  </a:lnTo>
                  <a:lnTo>
                    <a:pt x="501586" y="311408"/>
                  </a:lnTo>
                  <a:lnTo>
                    <a:pt x="501586" y="289399"/>
                  </a:lnTo>
                  <a:lnTo>
                    <a:pt x="475310" y="289399"/>
                  </a:lnTo>
                  <a:lnTo>
                    <a:pt x="467969" y="287977"/>
                  </a:lnTo>
                  <a:lnTo>
                    <a:pt x="461010" y="285577"/>
                  </a:lnTo>
                  <a:close/>
                </a:path>
                <a:path w="969644" h="457834">
                  <a:moveTo>
                    <a:pt x="450862" y="304462"/>
                  </a:moveTo>
                  <a:lnTo>
                    <a:pt x="450862" y="311408"/>
                  </a:lnTo>
                  <a:lnTo>
                    <a:pt x="454291" y="311408"/>
                  </a:lnTo>
                  <a:lnTo>
                    <a:pt x="454064" y="310220"/>
                  </a:lnTo>
                  <a:lnTo>
                    <a:pt x="450862" y="304462"/>
                  </a:lnTo>
                  <a:close/>
                </a:path>
                <a:path w="969644" h="457834">
                  <a:moveTo>
                    <a:pt x="515048" y="301820"/>
                  </a:moveTo>
                  <a:lnTo>
                    <a:pt x="506387" y="306468"/>
                  </a:lnTo>
                  <a:lnTo>
                    <a:pt x="501586" y="311408"/>
                  </a:lnTo>
                  <a:lnTo>
                    <a:pt x="661871" y="311408"/>
                  </a:lnTo>
                  <a:lnTo>
                    <a:pt x="670654" y="303627"/>
                  </a:lnTo>
                  <a:lnTo>
                    <a:pt x="555981" y="303627"/>
                  </a:lnTo>
                  <a:lnTo>
                    <a:pt x="515048" y="301820"/>
                  </a:lnTo>
                  <a:close/>
                </a:path>
                <a:path w="969644" h="457834">
                  <a:moveTo>
                    <a:pt x="952627" y="6100"/>
                  </a:moveTo>
                  <a:lnTo>
                    <a:pt x="926430" y="11254"/>
                  </a:lnTo>
                  <a:lnTo>
                    <a:pt x="900734" y="15967"/>
                  </a:lnTo>
                  <a:lnTo>
                    <a:pt x="876981" y="23601"/>
                  </a:lnTo>
                  <a:lnTo>
                    <a:pt x="856615" y="37520"/>
                  </a:lnTo>
                  <a:lnTo>
                    <a:pt x="826384" y="70096"/>
                  </a:lnTo>
                  <a:lnTo>
                    <a:pt x="795914" y="106215"/>
                  </a:lnTo>
                  <a:lnTo>
                    <a:pt x="764968" y="144037"/>
                  </a:lnTo>
                  <a:lnTo>
                    <a:pt x="733307" y="181720"/>
                  </a:lnTo>
                  <a:lnTo>
                    <a:pt x="700695" y="217424"/>
                  </a:lnTo>
                  <a:lnTo>
                    <a:pt x="666894" y="249307"/>
                  </a:lnTo>
                  <a:lnTo>
                    <a:pt x="631666" y="275529"/>
                  </a:lnTo>
                  <a:lnTo>
                    <a:pt x="594774" y="294250"/>
                  </a:lnTo>
                  <a:lnTo>
                    <a:pt x="555981" y="303627"/>
                  </a:lnTo>
                  <a:lnTo>
                    <a:pt x="670654" y="303627"/>
                  </a:lnTo>
                  <a:lnTo>
                    <a:pt x="738238" y="243743"/>
                  </a:lnTo>
                  <a:lnTo>
                    <a:pt x="888568" y="52735"/>
                  </a:lnTo>
                  <a:lnTo>
                    <a:pt x="927984" y="41983"/>
                  </a:lnTo>
                  <a:lnTo>
                    <a:pt x="952873" y="27319"/>
                  </a:lnTo>
                  <a:lnTo>
                    <a:pt x="965872" y="14384"/>
                  </a:lnTo>
                  <a:lnTo>
                    <a:pt x="969619" y="8818"/>
                  </a:lnTo>
                  <a:lnTo>
                    <a:pt x="963714" y="7612"/>
                  </a:lnTo>
                  <a:lnTo>
                    <a:pt x="958075" y="6748"/>
                  </a:lnTo>
                  <a:lnTo>
                    <a:pt x="952627" y="6100"/>
                  </a:lnTo>
                  <a:close/>
                </a:path>
                <a:path w="969644" h="457834">
                  <a:moveTo>
                    <a:pt x="427526" y="290485"/>
                  </a:moveTo>
                  <a:lnTo>
                    <a:pt x="413658" y="290724"/>
                  </a:lnTo>
                  <a:lnTo>
                    <a:pt x="390817" y="296194"/>
                  </a:lnTo>
                  <a:lnTo>
                    <a:pt x="436886" y="296194"/>
                  </a:lnTo>
                  <a:lnTo>
                    <a:pt x="427526" y="290485"/>
                  </a:lnTo>
                  <a:close/>
                </a:path>
                <a:path w="969644" h="457834">
                  <a:moveTo>
                    <a:pt x="501586" y="286758"/>
                  </a:moveTo>
                  <a:lnTo>
                    <a:pt x="495592" y="288485"/>
                  </a:lnTo>
                  <a:lnTo>
                    <a:pt x="489407" y="289399"/>
                  </a:lnTo>
                  <a:lnTo>
                    <a:pt x="501586" y="289399"/>
                  </a:lnTo>
                  <a:lnTo>
                    <a:pt x="501586" y="286758"/>
                  </a:lnTo>
                  <a:close/>
                </a:path>
              </a:pathLst>
            </a:custGeom>
            <a:solidFill>
              <a:srgbClr val="CFB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15800" y="7443204"/>
              <a:ext cx="407670" cy="445770"/>
            </a:xfrm>
            <a:custGeom>
              <a:avLst/>
              <a:gdLst/>
              <a:ahLst/>
              <a:cxnLst/>
              <a:rect l="l" t="t" r="r" b="b"/>
              <a:pathLst>
                <a:path w="407669" h="445770">
                  <a:moveTo>
                    <a:pt x="10490" y="0"/>
                  </a:moveTo>
                  <a:lnTo>
                    <a:pt x="7010" y="533"/>
                  </a:lnTo>
                  <a:lnTo>
                    <a:pt x="3644" y="939"/>
                  </a:lnTo>
                  <a:lnTo>
                    <a:pt x="0" y="1676"/>
                  </a:lnTo>
                  <a:lnTo>
                    <a:pt x="11196" y="21879"/>
                  </a:lnTo>
                  <a:lnTo>
                    <a:pt x="23371" y="33189"/>
                  </a:lnTo>
                  <a:lnTo>
                    <a:pt x="44123" y="39725"/>
                  </a:lnTo>
                  <a:lnTo>
                    <a:pt x="81051" y="45605"/>
                  </a:lnTo>
                  <a:lnTo>
                    <a:pt x="231495" y="236613"/>
                  </a:lnTo>
                  <a:lnTo>
                    <a:pt x="349758" y="341502"/>
                  </a:lnTo>
                  <a:lnTo>
                    <a:pt x="356860" y="368366"/>
                  </a:lnTo>
                  <a:lnTo>
                    <a:pt x="362051" y="385244"/>
                  </a:lnTo>
                  <a:lnTo>
                    <a:pt x="367870" y="399270"/>
                  </a:lnTo>
                  <a:lnTo>
                    <a:pt x="376859" y="417575"/>
                  </a:lnTo>
                  <a:lnTo>
                    <a:pt x="380714" y="443192"/>
                  </a:lnTo>
                  <a:lnTo>
                    <a:pt x="390735" y="444487"/>
                  </a:lnTo>
                  <a:lnTo>
                    <a:pt x="407096" y="445750"/>
                  </a:lnTo>
                  <a:lnTo>
                    <a:pt x="404155" y="431367"/>
                  </a:lnTo>
                  <a:lnTo>
                    <a:pt x="389685" y="389126"/>
                  </a:lnTo>
                  <a:lnTo>
                    <a:pt x="368591" y="349886"/>
                  </a:lnTo>
                  <a:lnTo>
                    <a:pt x="339623" y="314426"/>
                  </a:lnTo>
                  <a:lnTo>
                    <a:pt x="305435" y="279612"/>
                  </a:lnTo>
                  <a:lnTo>
                    <a:pt x="272312" y="244622"/>
                  </a:lnTo>
                  <a:lnTo>
                    <a:pt x="240076" y="209278"/>
                  </a:lnTo>
                  <a:lnTo>
                    <a:pt x="208550" y="173404"/>
                  </a:lnTo>
                  <a:lnTo>
                    <a:pt x="177557" y="136821"/>
                  </a:lnTo>
                  <a:lnTo>
                    <a:pt x="146919" y="99352"/>
                  </a:lnTo>
                  <a:lnTo>
                    <a:pt x="116459" y="60820"/>
                  </a:lnTo>
                  <a:lnTo>
                    <a:pt x="93925" y="39288"/>
                  </a:lnTo>
                  <a:lnTo>
                    <a:pt x="67484" y="24938"/>
                  </a:lnTo>
                  <a:lnTo>
                    <a:pt x="39038" y="1332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B9A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398" y="7571257"/>
              <a:ext cx="145351" cy="15885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11022" y="7339405"/>
              <a:ext cx="1208405" cy="549275"/>
            </a:xfrm>
            <a:custGeom>
              <a:avLst/>
              <a:gdLst/>
              <a:ahLst/>
              <a:cxnLst/>
              <a:rect l="l" t="t" r="r" b="b"/>
              <a:pathLst>
                <a:path w="1208405" h="549275">
                  <a:moveTo>
                    <a:pt x="100101" y="23723"/>
                  </a:moveTo>
                  <a:lnTo>
                    <a:pt x="98628" y="9867"/>
                  </a:lnTo>
                  <a:lnTo>
                    <a:pt x="88912" y="0"/>
                  </a:lnTo>
                  <a:lnTo>
                    <a:pt x="74104" y="736"/>
                  </a:lnTo>
                  <a:lnTo>
                    <a:pt x="33858" y="25971"/>
                  </a:lnTo>
                  <a:lnTo>
                    <a:pt x="6515" y="60058"/>
                  </a:lnTo>
                  <a:lnTo>
                    <a:pt x="0" y="96202"/>
                  </a:lnTo>
                  <a:lnTo>
                    <a:pt x="165" y="96253"/>
                  </a:lnTo>
                  <a:lnTo>
                    <a:pt x="12585" y="96253"/>
                  </a:lnTo>
                  <a:lnTo>
                    <a:pt x="14947" y="92976"/>
                  </a:lnTo>
                  <a:lnTo>
                    <a:pt x="30403" y="75145"/>
                  </a:lnTo>
                  <a:lnTo>
                    <a:pt x="48971" y="59359"/>
                  </a:lnTo>
                  <a:lnTo>
                    <a:pt x="69329" y="45859"/>
                  </a:lnTo>
                  <a:lnTo>
                    <a:pt x="90195" y="34925"/>
                  </a:lnTo>
                  <a:lnTo>
                    <a:pt x="100101" y="23723"/>
                  </a:lnTo>
                  <a:close/>
                </a:path>
                <a:path w="1208405" h="549275">
                  <a:moveTo>
                    <a:pt x="190817" y="92824"/>
                  </a:moveTo>
                  <a:lnTo>
                    <a:pt x="185762" y="78549"/>
                  </a:lnTo>
                  <a:lnTo>
                    <a:pt x="170510" y="72580"/>
                  </a:lnTo>
                  <a:lnTo>
                    <a:pt x="147027" y="75806"/>
                  </a:lnTo>
                  <a:lnTo>
                    <a:pt x="126047" y="83350"/>
                  </a:lnTo>
                  <a:lnTo>
                    <a:pt x="107492" y="95008"/>
                  </a:lnTo>
                  <a:lnTo>
                    <a:pt x="91313" y="110604"/>
                  </a:lnTo>
                  <a:lnTo>
                    <a:pt x="97434" y="101752"/>
                  </a:lnTo>
                  <a:lnTo>
                    <a:pt x="103924" y="93179"/>
                  </a:lnTo>
                  <a:lnTo>
                    <a:pt x="110896" y="84924"/>
                  </a:lnTo>
                  <a:lnTo>
                    <a:pt x="118440" y="77050"/>
                  </a:lnTo>
                  <a:lnTo>
                    <a:pt x="124193" y="62636"/>
                  </a:lnTo>
                  <a:lnTo>
                    <a:pt x="117817" y="49580"/>
                  </a:lnTo>
                  <a:lnTo>
                    <a:pt x="104825" y="43332"/>
                  </a:lnTo>
                  <a:lnTo>
                    <a:pt x="90703" y="49326"/>
                  </a:lnTo>
                  <a:lnTo>
                    <a:pt x="75539" y="67462"/>
                  </a:lnTo>
                  <a:lnTo>
                    <a:pt x="62445" y="86944"/>
                  </a:lnTo>
                  <a:lnTo>
                    <a:pt x="51752" y="107797"/>
                  </a:lnTo>
                  <a:lnTo>
                    <a:pt x="43789" y="130022"/>
                  </a:lnTo>
                  <a:lnTo>
                    <a:pt x="44475" y="140233"/>
                  </a:lnTo>
                  <a:lnTo>
                    <a:pt x="50914" y="147231"/>
                  </a:lnTo>
                  <a:lnTo>
                    <a:pt x="60109" y="149694"/>
                  </a:lnTo>
                  <a:lnTo>
                    <a:pt x="69049" y="146316"/>
                  </a:lnTo>
                  <a:lnTo>
                    <a:pt x="61315" y="169697"/>
                  </a:lnTo>
                  <a:lnTo>
                    <a:pt x="57772" y="193573"/>
                  </a:lnTo>
                  <a:lnTo>
                    <a:pt x="57797" y="217982"/>
                  </a:lnTo>
                  <a:lnTo>
                    <a:pt x="60820" y="242989"/>
                  </a:lnTo>
                  <a:lnTo>
                    <a:pt x="61861" y="249097"/>
                  </a:lnTo>
                  <a:lnTo>
                    <a:pt x="75095" y="249097"/>
                  </a:lnTo>
                  <a:lnTo>
                    <a:pt x="77317" y="242989"/>
                  </a:lnTo>
                  <a:lnTo>
                    <a:pt x="84226" y="224332"/>
                  </a:lnTo>
                  <a:lnTo>
                    <a:pt x="91224" y="205663"/>
                  </a:lnTo>
                  <a:lnTo>
                    <a:pt x="98209" y="186944"/>
                  </a:lnTo>
                  <a:lnTo>
                    <a:pt x="105054" y="168160"/>
                  </a:lnTo>
                  <a:lnTo>
                    <a:pt x="115189" y="147294"/>
                  </a:lnTo>
                  <a:lnTo>
                    <a:pt x="116027" y="146316"/>
                  </a:lnTo>
                  <a:lnTo>
                    <a:pt x="129476" y="130581"/>
                  </a:lnTo>
                  <a:lnTo>
                    <a:pt x="147916" y="119291"/>
                  </a:lnTo>
                  <a:lnTo>
                    <a:pt x="170510" y="114668"/>
                  </a:lnTo>
                  <a:lnTo>
                    <a:pt x="179184" y="110604"/>
                  </a:lnTo>
                  <a:lnTo>
                    <a:pt x="185737" y="107530"/>
                  </a:lnTo>
                  <a:lnTo>
                    <a:pt x="190715" y="93179"/>
                  </a:lnTo>
                  <a:lnTo>
                    <a:pt x="190817" y="92824"/>
                  </a:lnTo>
                  <a:close/>
                </a:path>
                <a:path w="1208405" h="549275">
                  <a:moveTo>
                    <a:pt x="332130" y="360680"/>
                  </a:moveTo>
                  <a:lnTo>
                    <a:pt x="283083" y="329819"/>
                  </a:lnTo>
                  <a:lnTo>
                    <a:pt x="244386" y="290791"/>
                  </a:lnTo>
                  <a:lnTo>
                    <a:pt x="214769" y="245275"/>
                  </a:lnTo>
                  <a:lnTo>
                    <a:pt x="201168" y="221678"/>
                  </a:lnTo>
                  <a:lnTo>
                    <a:pt x="187286" y="198361"/>
                  </a:lnTo>
                  <a:lnTo>
                    <a:pt x="178498" y="192125"/>
                  </a:lnTo>
                  <a:lnTo>
                    <a:pt x="168783" y="193979"/>
                  </a:lnTo>
                  <a:lnTo>
                    <a:pt x="162483" y="201434"/>
                  </a:lnTo>
                  <a:lnTo>
                    <a:pt x="186486" y="253047"/>
                  </a:lnTo>
                  <a:lnTo>
                    <a:pt x="212102" y="296875"/>
                  </a:lnTo>
                  <a:lnTo>
                    <a:pt x="242900" y="335572"/>
                  </a:lnTo>
                  <a:lnTo>
                    <a:pt x="281038" y="361213"/>
                  </a:lnTo>
                  <a:lnTo>
                    <a:pt x="328688" y="365861"/>
                  </a:lnTo>
                  <a:lnTo>
                    <a:pt x="331749" y="365379"/>
                  </a:lnTo>
                  <a:lnTo>
                    <a:pt x="332130" y="360680"/>
                  </a:lnTo>
                  <a:close/>
                </a:path>
                <a:path w="1208405" h="549275">
                  <a:moveTo>
                    <a:pt x="363410" y="525551"/>
                  </a:moveTo>
                  <a:lnTo>
                    <a:pt x="341909" y="467766"/>
                  </a:lnTo>
                  <a:lnTo>
                    <a:pt x="282092" y="426300"/>
                  </a:lnTo>
                  <a:lnTo>
                    <a:pt x="281952" y="426288"/>
                  </a:lnTo>
                  <a:lnTo>
                    <a:pt x="275374" y="426300"/>
                  </a:lnTo>
                  <a:lnTo>
                    <a:pt x="275170" y="427037"/>
                  </a:lnTo>
                  <a:lnTo>
                    <a:pt x="275170" y="436422"/>
                  </a:lnTo>
                  <a:lnTo>
                    <a:pt x="277037" y="438467"/>
                  </a:lnTo>
                  <a:lnTo>
                    <a:pt x="287896" y="450075"/>
                  </a:lnTo>
                  <a:lnTo>
                    <a:pt x="298742" y="461899"/>
                  </a:lnTo>
                  <a:lnTo>
                    <a:pt x="308927" y="474243"/>
                  </a:lnTo>
                  <a:lnTo>
                    <a:pt x="317766" y="487387"/>
                  </a:lnTo>
                  <a:lnTo>
                    <a:pt x="324954" y="501980"/>
                  </a:lnTo>
                  <a:lnTo>
                    <a:pt x="330428" y="517182"/>
                  </a:lnTo>
                  <a:lnTo>
                    <a:pt x="340106" y="520026"/>
                  </a:lnTo>
                  <a:lnTo>
                    <a:pt x="363410" y="525551"/>
                  </a:lnTo>
                  <a:close/>
                </a:path>
                <a:path w="1208405" h="549275">
                  <a:moveTo>
                    <a:pt x="437527" y="540537"/>
                  </a:moveTo>
                  <a:lnTo>
                    <a:pt x="420598" y="502678"/>
                  </a:lnTo>
                  <a:lnTo>
                    <a:pt x="401840" y="466178"/>
                  </a:lnTo>
                  <a:lnTo>
                    <a:pt x="383260" y="443052"/>
                  </a:lnTo>
                  <a:lnTo>
                    <a:pt x="384136" y="462457"/>
                  </a:lnTo>
                  <a:lnTo>
                    <a:pt x="397205" y="516343"/>
                  </a:lnTo>
                  <a:lnTo>
                    <a:pt x="402221" y="534111"/>
                  </a:lnTo>
                  <a:lnTo>
                    <a:pt x="437527" y="540537"/>
                  </a:lnTo>
                  <a:close/>
                </a:path>
                <a:path w="1208405" h="549275">
                  <a:moveTo>
                    <a:pt x="549884" y="155956"/>
                  </a:moveTo>
                  <a:lnTo>
                    <a:pt x="549109" y="154736"/>
                  </a:lnTo>
                  <a:lnTo>
                    <a:pt x="543763" y="154736"/>
                  </a:lnTo>
                  <a:lnTo>
                    <a:pt x="502018" y="175285"/>
                  </a:lnTo>
                  <a:lnTo>
                    <a:pt x="487311" y="192163"/>
                  </a:lnTo>
                  <a:lnTo>
                    <a:pt x="490702" y="198285"/>
                  </a:lnTo>
                  <a:lnTo>
                    <a:pt x="497395" y="201142"/>
                  </a:lnTo>
                  <a:lnTo>
                    <a:pt x="504545" y="198094"/>
                  </a:lnTo>
                  <a:lnTo>
                    <a:pt x="514375" y="188518"/>
                  </a:lnTo>
                  <a:lnTo>
                    <a:pt x="525043" y="179641"/>
                  </a:lnTo>
                  <a:lnTo>
                    <a:pt x="536232" y="171399"/>
                  </a:lnTo>
                  <a:lnTo>
                    <a:pt x="547624" y="163715"/>
                  </a:lnTo>
                  <a:lnTo>
                    <a:pt x="549884" y="162255"/>
                  </a:lnTo>
                  <a:lnTo>
                    <a:pt x="549884" y="155956"/>
                  </a:lnTo>
                  <a:close/>
                </a:path>
                <a:path w="1208405" h="549275">
                  <a:moveTo>
                    <a:pt x="681393" y="201879"/>
                  </a:moveTo>
                  <a:lnTo>
                    <a:pt x="678281" y="189191"/>
                  </a:lnTo>
                  <a:lnTo>
                    <a:pt x="658926" y="170332"/>
                  </a:lnTo>
                  <a:lnTo>
                    <a:pt x="635266" y="158153"/>
                  </a:lnTo>
                  <a:lnTo>
                    <a:pt x="609587" y="155257"/>
                  </a:lnTo>
                  <a:lnTo>
                    <a:pt x="584187" y="164185"/>
                  </a:lnTo>
                  <a:lnTo>
                    <a:pt x="579475" y="167208"/>
                  </a:lnTo>
                  <a:lnTo>
                    <a:pt x="580326" y="175044"/>
                  </a:lnTo>
                  <a:lnTo>
                    <a:pt x="585470" y="177101"/>
                  </a:lnTo>
                  <a:lnTo>
                    <a:pt x="603161" y="182968"/>
                  </a:lnTo>
                  <a:lnTo>
                    <a:pt x="620890" y="188442"/>
                  </a:lnTo>
                  <a:lnTo>
                    <a:pt x="637286" y="196113"/>
                  </a:lnTo>
                  <a:lnTo>
                    <a:pt x="650989" y="208648"/>
                  </a:lnTo>
                  <a:lnTo>
                    <a:pt x="662571" y="215315"/>
                  </a:lnTo>
                  <a:lnTo>
                    <a:pt x="674433" y="211823"/>
                  </a:lnTo>
                  <a:lnTo>
                    <a:pt x="681393" y="201879"/>
                  </a:lnTo>
                  <a:close/>
                </a:path>
                <a:path w="1208405" h="549275">
                  <a:moveTo>
                    <a:pt x="682205" y="287375"/>
                  </a:moveTo>
                  <a:lnTo>
                    <a:pt x="663727" y="254749"/>
                  </a:lnTo>
                  <a:lnTo>
                    <a:pt x="639191" y="226491"/>
                  </a:lnTo>
                  <a:lnTo>
                    <a:pt x="608457" y="206616"/>
                  </a:lnTo>
                  <a:lnTo>
                    <a:pt x="571385" y="199110"/>
                  </a:lnTo>
                  <a:lnTo>
                    <a:pt x="528967" y="206590"/>
                  </a:lnTo>
                  <a:lnTo>
                    <a:pt x="496354" y="227177"/>
                  </a:lnTo>
                  <a:lnTo>
                    <a:pt x="472325" y="258305"/>
                  </a:lnTo>
                  <a:lnTo>
                    <a:pt x="455637" y="297345"/>
                  </a:lnTo>
                  <a:lnTo>
                    <a:pt x="453834" y="302983"/>
                  </a:lnTo>
                  <a:lnTo>
                    <a:pt x="462051" y="306184"/>
                  </a:lnTo>
                  <a:lnTo>
                    <a:pt x="465531" y="302196"/>
                  </a:lnTo>
                  <a:lnTo>
                    <a:pt x="486130" y="280631"/>
                  </a:lnTo>
                  <a:lnTo>
                    <a:pt x="510705" y="259778"/>
                  </a:lnTo>
                  <a:lnTo>
                    <a:pt x="537832" y="243154"/>
                  </a:lnTo>
                  <a:lnTo>
                    <a:pt x="566077" y="234226"/>
                  </a:lnTo>
                  <a:lnTo>
                    <a:pt x="595845" y="237337"/>
                  </a:lnTo>
                  <a:lnTo>
                    <a:pt x="621118" y="252412"/>
                  </a:lnTo>
                  <a:lnTo>
                    <a:pt x="641743" y="274789"/>
                  </a:lnTo>
                  <a:lnTo>
                    <a:pt x="657567" y="299796"/>
                  </a:lnTo>
                  <a:lnTo>
                    <a:pt x="665518" y="305727"/>
                  </a:lnTo>
                  <a:lnTo>
                    <a:pt x="675182" y="304165"/>
                  </a:lnTo>
                  <a:lnTo>
                    <a:pt x="682205" y="297307"/>
                  </a:lnTo>
                  <a:lnTo>
                    <a:pt x="682205" y="287375"/>
                  </a:lnTo>
                  <a:close/>
                </a:path>
                <a:path w="1208405" h="549275">
                  <a:moveTo>
                    <a:pt x="743051" y="539750"/>
                  </a:moveTo>
                  <a:lnTo>
                    <a:pt x="734682" y="530199"/>
                  </a:lnTo>
                  <a:lnTo>
                    <a:pt x="723176" y="528066"/>
                  </a:lnTo>
                  <a:lnTo>
                    <a:pt x="713943" y="536562"/>
                  </a:lnTo>
                  <a:lnTo>
                    <a:pt x="709955" y="548678"/>
                  </a:lnTo>
                  <a:lnTo>
                    <a:pt x="714971" y="548297"/>
                  </a:lnTo>
                  <a:lnTo>
                    <a:pt x="743000" y="544664"/>
                  </a:lnTo>
                  <a:lnTo>
                    <a:pt x="743051" y="539750"/>
                  </a:lnTo>
                  <a:close/>
                </a:path>
                <a:path w="1208405" h="549275">
                  <a:moveTo>
                    <a:pt x="944206" y="402488"/>
                  </a:moveTo>
                  <a:lnTo>
                    <a:pt x="941451" y="400138"/>
                  </a:lnTo>
                  <a:lnTo>
                    <a:pt x="934199" y="400138"/>
                  </a:lnTo>
                  <a:lnTo>
                    <a:pt x="932408" y="401294"/>
                  </a:lnTo>
                  <a:lnTo>
                    <a:pt x="915708" y="412877"/>
                  </a:lnTo>
                  <a:lnTo>
                    <a:pt x="883018" y="437045"/>
                  </a:lnTo>
                  <a:lnTo>
                    <a:pt x="866203" y="448424"/>
                  </a:lnTo>
                  <a:lnTo>
                    <a:pt x="846823" y="459092"/>
                  </a:lnTo>
                  <a:lnTo>
                    <a:pt x="826439" y="467664"/>
                  </a:lnTo>
                  <a:lnTo>
                    <a:pt x="805395" y="474624"/>
                  </a:lnTo>
                  <a:lnTo>
                    <a:pt x="784072" y="480453"/>
                  </a:lnTo>
                  <a:lnTo>
                    <a:pt x="768870" y="487781"/>
                  </a:lnTo>
                  <a:lnTo>
                    <a:pt x="762838" y="496582"/>
                  </a:lnTo>
                  <a:lnTo>
                    <a:pt x="770229" y="501192"/>
                  </a:lnTo>
                  <a:lnTo>
                    <a:pt x="795286" y="495871"/>
                  </a:lnTo>
                  <a:lnTo>
                    <a:pt x="840333" y="483184"/>
                  </a:lnTo>
                  <a:lnTo>
                    <a:pt x="884516" y="469823"/>
                  </a:lnTo>
                  <a:lnTo>
                    <a:pt x="921258" y="448068"/>
                  </a:lnTo>
                  <a:lnTo>
                    <a:pt x="943940" y="410159"/>
                  </a:lnTo>
                  <a:lnTo>
                    <a:pt x="944206" y="409168"/>
                  </a:lnTo>
                  <a:lnTo>
                    <a:pt x="944206" y="402488"/>
                  </a:lnTo>
                  <a:close/>
                </a:path>
                <a:path w="1208405" h="549275">
                  <a:moveTo>
                    <a:pt x="952233" y="72821"/>
                  </a:moveTo>
                  <a:lnTo>
                    <a:pt x="951585" y="72821"/>
                  </a:lnTo>
                  <a:lnTo>
                    <a:pt x="950937" y="72821"/>
                  </a:lnTo>
                  <a:lnTo>
                    <a:pt x="950937" y="73825"/>
                  </a:lnTo>
                  <a:lnTo>
                    <a:pt x="952233" y="73825"/>
                  </a:lnTo>
                  <a:lnTo>
                    <a:pt x="952233" y="72821"/>
                  </a:lnTo>
                  <a:close/>
                </a:path>
                <a:path w="1208405" h="549275">
                  <a:moveTo>
                    <a:pt x="966355" y="247840"/>
                  </a:moveTo>
                  <a:lnTo>
                    <a:pt x="960501" y="244856"/>
                  </a:lnTo>
                  <a:lnTo>
                    <a:pt x="952487" y="255816"/>
                  </a:lnTo>
                  <a:lnTo>
                    <a:pt x="946353" y="268554"/>
                  </a:lnTo>
                  <a:lnTo>
                    <a:pt x="922185" y="311454"/>
                  </a:lnTo>
                  <a:lnTo>
                    <a:pt x="890498" y="346621"/>
                  </a:lnTo>
                  <a:lnTo>
                    <a:pt x="854316" y="377901"/>
                  </a:lnTo>
                  <a:lnTo>
                    <a:pt x="812431" y="412775"/>
                  </a:lnTo>
                  <a:lnTo>
                    <a:pt x="816165" y="419862"/>
                  </a:lnTo>
                  <a:lnTo>
                    <a:pt x="869861" y="394614"/>
                  </a:lnTo>
                  <a:lnTo>
                    <a:pt x="914908" y="363372"/>
                  </a:lnTo>
                  <a:lnTo>
                    <a:pt x="949413" y="324104"/>
                  </a:lnTo>
                  <a:lnTo>
                    <a:pt x="966038" y="276936"/>
                  </a:lnTo>
                  <a:lnTo>
                    <a:pt x="966355" y="247840"/>
                  </a:lnTo>
                  <a:close/>
                </a:path>
                <a:path w="1208405" h="549275">
                  <a:moveTo>
                    <a:pt x="1126324" y="125755"/>
                  </a:moveTo>
                  <a:lnTo>
                    <a:pt x="1104925" y="88176"/>
                  </a:lnTo>
                  <a:lnTo>
                    <a:pt x="1068857" y="59766"/>
                  </a:lnTo>
                  <a:lnTo>
                    <a:pt x="1027049" y="41948"/>
                  </a:lnTo>
                  <a:lnTo>
                    <a:pt x="1013968" y="43611"/>
                  </a:lnTo>
                  <a:lnTo>
                    <a:pt x="1007033" y="53568"/>
                  </a:lnTo>
                  <a:lnTo>
                    <a:pt x="1007872" y="65798"/>
                  </a:lnTo>
                  <a:lnTo>
                    <a:pt x="1018133" y="74282"/>
                  </a:lnTo>
                  <a:lnTo>
                    <a:pt x="1051382" y="89077"/>
                  </a:lnTo>
                  <a:lnTo>
                    <a:pt x="1077493" y="110769"/>
                  </a:lnTo>
                  <a:lnTo>
                    <a:pt x="1097838" y="138430"/>
                  </a:lnTo>
                  <a:lnTo>
                    <a:pt x="1113802" y="171119"/>
                  </a:lnTo>
                  <a:lnTo>
                    <a:pt x="1115783" y="175983"/>
                  </a:lnTo>
                  <a:lnTo>
                    <a:pt x="1122273" y="176403"/>
                  </a:lnTo>
                  <a:lnTo>
                    <a:pt x="1124115" y="171119"/>
                  </a:lnTo>
                  <a:lnTo>
                    <a:pt x="1126324" y="125755"/>
                  </a:lnTo>
                  <a:close/>
                </a:path>
                <a:path w="1208405" h="549275">
                  <a:moveTo>
                    <a:pt x="1208239" y="164465"/>
                  </a:moveTo>
                  <a:lnTo>
                    <a:pt x="1201928" y="124841"/>
                  </a:lnTo>
                  <a:lnTo>
                    <a:pt x="1185113" y="87388"/>
                  </a:lnTo>
                  <a:lnTo>
                    <a:pt x="1159357" y="54927"/>
                  </a:lnTo>
                  <a:lnTo>
                    <a:pt x="1126236" y="30276"/>
                  </a:lnTo>
                  <a:lnTo>
                    <a:pt x="1087310" y="16268"/>
                  </a:lnTo>
                  <a:lnTo>
                    <a:pt x="1069365" y="17551"/>
                  </a:lnTo>
                  <a:lnTo>
                    <a:pt x="1056220" y="25336"/>
                  </a:lnTo>
                  <a:lnTo>
                    <a:pt x="1052525" y="35001"/>
                  </a:lnTo>
                  <a:lnTo>
                    <a:pt x="1062926" y="41871"/>
                  </a:lnTo>
                  <a:lnTo>
                    <a:pt x="1105979" y="59601"/>
                  </a:lnTo>
                  <a:lnTo>
                    <a:pt x="1135214" y="89433"/>
                  </a:lnTo>
                  <a:lnTo>
                    <a:pt x="1151801" y="127723"/>
                  </a:lnTo>
                  <a:lnTo>
                    <a:pt x="1156893" y="170815"/>
                  </a:lnTo>
                  <a:lnTo>
                    <a:pt x="1151648" y="215074"/>
                  </a:lnTo>
                  <a:lnTo>
                    <a:pt x="1137234" y="256844"/>
                  </a:lnTo>
                  <a:lnTo>
                    <a:pt x="1136510" y="262229"/>
                  </a:lnTo>
                  <a:lnTo>
                    <a:pt x="1138758" y="266788"/>
                  </a:lnTo>
                  <a:lnTo>
                    <a:pt x="1143050" y="269189"/>
                  </a:lnTo>
                  <a:lnTo>
                    <a:pt x="1148461" y="268071"/>
                  </a:lnTo>
                  <a:lnTo>
                    <a:pt x="1183081" y="238899"/>
                  </a:lnTo>
                  <a:lnTo>
                    <a:pt x="1202486" y="203428"/>
                  </a:lnTo>
                  <a:lnTo>
                    <a:pt x="1208239" y="164465"/>
                  </a:lnTo>
                  <a:close/>
                </a:path>
              </a:pathLst>
            </a:custGeom>
            <a:solidFill>
              <a:srgbClr val="1B1A1A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84801" y="7542360"/>
              <a:ext cx="228600" cy="107314"/>
            </a:xfrm>
            <a:custGeom>
              <a:avLst/>
              <a:gdLst/>
              <a:ahLst/>
              <a:cxnLst/>
              <a:rect l="l" t="t" r="r" b="b"/>
              <a:pathLst>
                <a:path w="228600" h="107315">
                  <a:moveTo>
                    <a:pt x="117538" y="0"/>
                  </a:moveTo>
                  <a:lnTo>
                    <a:pt x="75119" y="7466"/>
                  </a:lnTo>
                  <a:lnTo>
                    <a:pt x="42503" y="28057"/>
                  </a:lnTo>
                  <a:lnTo>
                    <a:pt x="18465" y="59178"/>
                  </a:lnTo>
                  <a:lnTo>
                    <a:pt x="1778" y="98234"/>
                  </a:lnTo>
                  <a:lnTo>
                    <a:pt x="0" y="103860"/>
                  </a:lnTo>
                  <a:lnTo>
                    <a:pt x="8204" y="107073"/>
                  </a:lnTo>
                  <a:lnTo>
                    <a:pt x="11696" y="103073"/>
                  </a:lnTo>
                  <a:lnTo>
                    <a:pt x="32289" y="81503"/>
                  </a:lnTo>
                  <a:lnTo>
                    <a:pt x="56861" y="60663"/>
                  </a:lnTo>
                  <a:lnTo>
                    <a:pt x="83980" y="44035"/>
                  </a:lnTo>
                  <a:lnTo>
                    <a:pt x="112217" y="35102"/>
                  </a:lnTo>
                  <a:lnTo>
                    <a:pt x="141987" y="38209"/>
                  </a:lnTo>
                  <a:lnTo>
                    <a:pt x="167265" y="53292"/>
                  </a:lnTo>
                  <a:lnTo>
                    <a:pt x="187894" y="75675"/>
                  </a:lnTo>
                  <a:lnTo>
                    <a:pt x="203720" y="100685"/>
                  </a:lnTo>
                  <a:lnTo>
                    <a:pt x="211661" y="106608"/>
                  </a:lnTo>
                  <a:lnTo>
                    <a:pt x="221330" y="105043"/>
                  </a:lnTo>
                  <a:lnTo>
                    <a:pt x="228354" y="98194"/>
                  </a:lnTo>
                  <a:lnTo>
                    <a:pt x="228358" y="88264"/>
                  </a:lnTo>
                  <a:lnTo>
                    <a:pt x="209882" y="55621"/>
                  </a:lnTo>
                  <a:lnTo>
                    <a:pt x="185340" y="27368"/>
                  </a:lnTo>
                  <a:lnTo>
                    <a:pt x="154603" y="7497"/>
                  </a:lnTo>
                  <a:lnTo>
                    <a:pt x="117538" y="0"/>
                  </a:lnTo>
                  <a:close/>
                </a:path>
              </a:pathLst>
            </a:custGeom>
            <a:solidFill>
              <a:srgbClr val="FFFFFF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08991" y="7502959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30129" y="0"/>
                  </a:moveTo>
                  <a:lnTo>
                    <a:pt x="4724" y="8935"/>
                  </a:lnTo>
                  <a:lnTo>
                    <a:pt x="0" y="11957"/>
                  </a:lnTo>
                  <a:lnTo>
                    <a:pt x="863" y="19806"/>
                  </a:lnTo>
                  <a:lnTo>
                    <a:pt x="6007" y="21863"/>
                  </a:lnTo>
                  <a:lnTo>
                    <a:pt x="23711" y="27728"/>
                  </a:lnTo>
                  <a:lnTo>
                    <a:pt x="41435" y="33189"/>
                  </a:lnTo>
                  <a:lnTo>
                    <a:pt x="57818" y="40873"/>
                  </a:lnTo>
                  <a:lnTo>
                    <a:pt x="71501" y="53410"/>
                  </a:lnTo>
                  <a:lnTo>
                    <a:pt x="83102" y="60078"/>
                  </a:lnTo>
                  <a:lnTo>
                    <a:pt x="94970" y="56588"/>
                  </a:lnTo>
                  <a:lnTo>
                    <a:pt x="101933" y="46645"/>
                  </a:lnTo>
                  <a:lnTo>
                    <a:pt x="98818" y="33954"/>
                  </a:lnTo>
                  <a:lnTo>
                    <a:pt x="79464" y="15086"/>
                  </a:lnTo>
                  <a:lnTo>
                    <a:pt x="55805" y="2909"/>
                  </a:lnTo>
                  <a:lnTo>
                    <a:pt x="30129" y="0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75100" y="7388088"/>
              <a:ext cx="148590" cy="212090"/>
            </a:xfrm>
            <a:custGeom>
              <a:avLst/>
              <a:gdLst/>
              <a:ahLst/>
              <a:cxnLst/>
              <a:rect l="l" t="t" r="r" b="b"/>
              <a:pathLst>
                <a:path w="148590" h="212090">
                  <a:moveTo>
                    <a:pt x="79792" y="0"/>
                  </a:moveTo>
                  <a:lnTo>
                    <a:pt x="37408" y="18056"/>
                  </a:lnTo>
                  <a:lnTo>
                    <a:pt x="8510" y="58246"/>
                  </a:lnTo>
                  <a:lnTo>
                    <a:pt x="0" y="81332"/>
                  </a:lnTo>
                  <a:lnTo>
                    <a:pt x="685" y="91543"/>
                  </a:lnTo>
                  <a:lnTo>
                    <a:pt x="7135" y="98537"/>
                  </a:lnTo>
                  <a:lnTo>
                    <a:pt x="16335" y="101002"/>
                  </a:lnTo>
                  <a:lnTo>
                    <a:pt x="25272" y="97626"/>
                  </a:lnTo>
                  <a:lnTo>
                    <a:pt x="17536" y="121010"/>
                  </a:lnTo>
                  <a:lnTo>
                    <a:pt x="13985" y="144884"/>
                  </a:lnTo>
                  <a:lnTo>
                    <a:pt x="14021" y="169294"/>
                  </a:lnTo>
                  <a:lnTo>
                    <a:pt x="17043" y="194285"/>
                  </a:lnTo>
                  <a:lnTo>
                    <a:pt x="18924" y="203435"/>
                  </a:lnTo>
                  <a:lnTo>
                    <a:pt x="22272" y="211835"/>
                  </a:lnTo>
                  <a:lnTo>
                    <a:pt x="27130" y="211461"/>
                  </a:lnTo>
                  <a:lnTo>
                    <a:pt x="33540" y="194285"/>
                  </a:lnTo>
                  <a:lnTo>
                    <a:pt x="39372" y="175312"/>
                  </a:lnTo>
                  <a:lnTo>
                    <a:pt x="46488" y="156676"/>
                  </a:lnTo>
                  <a:lnTo>
                    <a:pt x="54061" y="138137"/>
                  </a:lnTo>
                  <a:lnTo>
                    <a:pt x="61264" y="119457"/>
                  </a:lnTo>
                  <a:lnTo>
                    <a:pt x="71410" y="98598"/>
                  </a:lnTo>
                  <a:lnTo>
                    <a:pt x="85698" y="81892"/>
                  </a:lnTo>
                  <a:lnTo>
                    <a:pt x="104136" y="70599"/>
                  </a:lnTo>
                  <a:lnTo>
                    <a:pt x="126733" y="65977"/>
                  </a:lnTo>
                  <a:lnTo>
                    <a:pt x="142469" y="62059"/>
                  </a:lnTo>
                  <a:lnTo>
                    <a:pt x="148134" y="53654"/>
                  </a:lnTo>
                  <a:lnTo>
                    <a:pt x="142304" y="43612"/>
                  </a:lnTo>
                  <a:lnTo>
                    <a:pt x="123558" y="34786"/>
                  </a:lnTo>
                  <a:lnTo>
                    <a:pt x="101091" y="31953"/>
                  </a:lnTo>
                  <a:lnTo>
                    <a:pt x="81141" y="36236"/>
                  </a:lnTo>
                  <a:lnTo>
                    <a:pt x="63395" y="46579"/>
                  </a:lnTo>
                  <a:lnTo>
                    <a:pt x="47536" y="61926"/>
                  </a:lnTo>
                  <a:lnTo>
                    <a:pt x="53649" y="53065"/>
                  </a:lnTo>
                  <a:lnTo>
                    <a:pt x="60147" y="44483"/>
                  </a:lnTo>
                  <a:lnTo>
                    <a:pt x="67120" y="36234"/>
                  </a:lnTo>
                  <a:lnTo>
                    <a:pt x="74663" y="28373"/>
                  </a:lnTo>
                  <a:lnTo>
                    <a:pt x="85323" y="15121"/>
                  </a:lnTo>
                  <a:lnTo>
                    <a:pt x="88030" y="4416"/>
                  </a:lnTo>
                  <a:lnTo>
                    <a:pt x="79792" y="0"/>
                  </a:lnTo>
                  <a:close/>
                </a:path>
              </a:pathLst>
            </a:custGeom>
            <a:solidFill>
              <a:srgbClr val="FFFFFF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0123" y="7346276"/>
              <a:ext cx="953769" cy="96520"/>
            </a:xfrm>
            <a:custGeom>
              <a:avLst/>
              <a:gdLst/>
              <a:ahLst/>
              <a:cxnLst/>
              <a:rect l="l" t="t" r="r" b="b"/>
              <a:pathLst>
                <a:path w="953769" h="96520">
                  <a:moveTo>
                    <a:pt x="100076" y="23736"/>
                  </a:moveTo>
                  <a:lnTo>
                    <a:pt x="98602" y="9880"/>
                  </a:lnTo>
                  <a:lnTo>
                    <a:pt x="88900" y="0"/>
                  </a:lnTo>
                  <a:lnTo>
                    <a:pt x="74091" y="749"/>
                  </a:lnTo>
                  <a:lnTo>
                    <a:pt x="33845" y="25984"/>
                  </a:lnTo>
                  <a:lnTo>
                    <a:pt x="6489" y="60058"/>
                  </a:lnTo>
                  <a:lnTo>
                    <a:pt x="0" y="96215"/>
                  </a:lnTo>
                  <a:lnTo>
                    <a:pt x="190" y="96266"/>
                  </a:lnTo>
                  <a:lnTo>
                    <a:pt x="12573" y="96266"/>
                  </a:lnTo>
                  <a:lnTo>
                    <a:pt x="14935" y="92989"/>
                  </a:lnTo>
                  <a:lnTo>
                    <a:pt x="30391" y="75158"/>
                  </a:lnTo>
                  <a:lnTo>
                    <a:pt x="48945" y="59359"/>
                  </a:lnTo>
                  <a:lnTo>
                    <a:pt x="69303" y="45872"/>
                  </a:lnTo>
                  <a:lnTo>
                    <a:pt x="90170" y="34950"/>
                  </a:lnTo>
                  <a:lnTo>
                    <a:pt x="100076" y="23736"/>
                  </a:lnTo>
                  <a:close/>
                </a:path>
                <a:path w="953769" h="96520">
                  <a:moveTo>
                    <a:pt x="953427" y="65951"/>
                  </a:moveTo>
                  <a:lnTo>
                    <a:pt x="952779" y="65951"/>
                  </a:lnTo>
                  <a:lnTo>
                    <a:pt x="952131" y="65951"/>
                  </a:lnTo>
                  <a:lnTo>
                    <a:pt x="952131" y="66954"/>
                  </a:lnTo>
                  <a:lnTo>
                    <a:pt x="953427" y="66954"/>
                  </a:lnTo>
                  <a:lnTo>
                    <a:pt x="953427" y="65951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36874" y="7381349"/>
              <a:ext cx="121285" cy="134620"/>
            </a:xfrm>
            <a:custGeom>
              <a:avLst/>
              <a:gdLst/>
              <a:ahLst/>
              <a:cxnLst/>
              <a:rect l="l" t="t" r="r" b="b"/>
              <a:pathLst>
                <a:path w="121285" h="134620">
                  <a:moveTo>
                    <a:pt x="21493" y="0"/>
                  </a:moveTo>
                  <a:lnTo>
                    <a:pt x="6750" y="5664"/>
                  </a:lnTo>
                  <a:lnTo>
                    <a:pt x="0" y="15181"/>
                  </a:lnTo>
                  <a:lnTo>
                    <a:pt x="1767" y="25190"/>
                  </a:lnTo>
                  <a:lnTo>
                    <a:pt x="12577" y="32334"/>
                  </a:lnTo>
                  <a:lnTo>
                    <a:pt x="45828" y="47123"/>
                  </a:lnTo>
                  <a:lnTo>
                    <a:pt x="71937" y="68822"/>
                  </a:lnTo>
                  <a:lnTo>
                    <a:pt x="92284" y="96486"/>
                  </a:lnTo>
                  <a:lnTo>
                    <a:pt x="108246" y="129171"/>
                  </a:lnTo>
                  <a:lnTo>
                    <a:pt x="110228" y="134035"/>
                  </a:lnTo>
                  <a:lnTo>
                    <a:pt x="116717" y="134454"/>
                  </a:lnTo>
                  <a:lnTo>
                    <a:pt x="118559" y="129171"/>
                  </a:lnTo>
                  <a:lnTo>
                    <a:pt x="121009" y="80415"/>
                  </a:lnTo>
                  <a:lnTo>
                    <a:pt x="100010" y="37168"/>
                  </a:lnTo>
                  <a:lnTo>
                    <a:pt x="64020" y="7629"/>
                  </a:lnTo>
                  <a:lnTo>
                    <a:pt x="21493" y="0"/>
                  </a:lnTo>
                  <a:close/>
                </a:path>
              </a:pathLst>
            </a:custGeom>
            <a:solidFill>
              <a:srgbClr val="FFFFFF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343571" y="7355674"/>
              <a:ext cx="379095" cy="406400"/>
            </a:xfrm>
            <a:custGeom>
              <a:avLst/>
              <a:gdLst/>
              <a:ahLst/>
              <a:cxnLst/>
              <a:rect l="l" t="t" r="r" b="b"/>
              <a:pathLst>
                <a:path w="379094" h="406400">
                  <a:moveTo>
                    <a:pt x="156464" y="230644"/>
                  </a:moveTo>
                  <a:lnTo>
                    <a:pt x="150317" y="228066"/>
                  </a:lnTo>
                  <a:lnTo>
                    <a:pt x="140893" y="241033"/>
                  </a:lnTo>
                  <a:lnTo>
                    <a:pt x="133921" y="254990"/>
                  </a:lnTo>
                  <a:lnTo>
                    <a:pt x="109753" y="297878"/>
                  </a:lnTo>
                  <a:lnTo>
                    <a:pt x="78054" y="333044"/>
                  </a:lnTo>
                  <a:lnTo>
                    <a:pt x="41871" y="364324"/>
                  </a:lnTo>
                  <a:lnTo>
                    <a:pt x="0" y="399211"/>
                  </a:lnTo>
                  <a:lnTo>
                    <a:pt x="3733" y="406298"/>
                  </a:lnTo>
                  <a:lnTo>
                    <a:pt x="56730" y="380949"/>
                  </a:lnTo>
                  <a:lnTo>
                    <a:pt x="100634" y="349542"/>
                  </a:lnTo>
                  <a:lnTo>
                    <a:pt x="134912" y="310248"/>
                  </a:lnTo>
                  <a:lnTo>
                    <a:pt x="153606" y="263372"/>
                  </a:lnTo>
                  <a:lnTo>
                    <a:pt x="156464" y="230644"/>
                  </a:lnTo>
                  <a:close/>
                </a:path>
                <a:path w="379094" h="406400">
                  <a:moveTo>
                    <a:pt x="378752" y="141782"/>
                  </a:moveTo>
                  <a:lnTo>
                    <a:pt x="370217" y="98767"/>
                  </a:lnTo>
                  <a:lnTo>
                    <a:pt x="352348" y="59143"/>
                  </a:lnTo>
                  <a:lnTo>
                    <a:pt x="326339" y="26847"/>
                  </a:lnTo>
                  <a:lnTo>
                    <a:pt x="293408" y="5829"/>
                  </a:lnTo>
                  <a:lnTo>
                    <a:pt x="254762" y="0"/>
                  </a:lnTo>
                  <a:lnTo>
                    <a:pt x="229146" y="4876"/>
                  </a:lnTo>
                  <a:lnTo>
                    <a:pt x="224180" y="12268"/>
                  </a:lnTo>
                  <a:lnTo>
                    <a:pt x="233489" y="19926"/>
                  </a:lnTo>
                  <a:lnTo>
                    <a:pt x="250672" y="25603"/>
                  </a:lnTo>
                  <a:lnTo>
                    <a:pt x="293725" y="43332"/>
                  </a:lnTo>
                  <a:lnTo>
                    <a:pt x="322961" y="73164"/>
                  </a:lnTo>
                  <a:lnTo>
                    <a:pt x="339547" y="111455"/>
                  </a:lnTo>
                  <a:lnTo>
                    <a:pt x="344639" y="154546"/>
                  </a:lnTo>
                  <a:lnTo>
                    <a:pt x="339394" y="198805"/>
                  </a:lnTo>
                  <a:lnTo>
                    <a:pt x="324967" y="240576"/>
                  </a:lnTo>
                  <a:lnTo>
                    <a:pt x="324294" y="246049"/>
                  </a:lnTo>
                  <a:lnTo>
                    <a:pt x="326644" y="250774"/>
                  </a:lnTo>
                  <a:lnTo>
                    <a:pt x="330962" y="253199"/>
                  </a:lnTo>
                  <a:lnTo>
                    <a:pt x="336194" y="251802"/>
                  </a:lnTo>
                  <a:lnTo>
                    <a:pt x="362940" y="222237"/>
                  </a:lnTo>
                  <a:lnTo>
                    <a:pt x="376720" y="184251"/>
                  </a:lnTo>
                  <a:lnTo>
                    <a:pt x="378752" y="141782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93796" y="7531528"/>
              <a:ext cx="170180" cy="173990"/>
            </a:xfrm>
            <a:custGeom>
              <a:avLst/>
              <a:gdLst/>
              <a:ahLst/>
              <a:cxnLst/>
              <a:rect l="l" t="t" r="r" b="b"/>
              <a:pathLst>
                <a:path w="170180" h="173990">
                  <a:moveTo>
                    <a:pt x="16013" y="0"/>
                  </a:moveTo>
                  <a:lnTo>
                    <a:pt x="6306" y="1852"/>
                  </a:lnTo>
                  <a:lnTo>
                    <a:pt x="0" y="9312"/>
                  </a:lnTo>
                  <a:lnTo>
                    <a:pt x="1404" y="19900"/>
                  </a:lnTo>
                  <a:lnTo>
                    <a:pt x="24009" y="60921"/>
                  </a:lnTo>
                  <a:lnTo>
                    <a:pt x="49625" y="104748"/>
                  </a:lnTo>
                  <a:lnTo>
                    <a:pt x="80418" y="143449"/>
                  </a:lnTo>
                  <a:lnTo>
                    <a:pt x="118557" y="169090"/>
                  </a:lnTo>
                  <a:lnTo>
                    <a:pt x="166212" y="173735"/>
                  </a:lnTo>
                  <a:lnTo>
                    <a:pt x="169272" y="173253"/>
                  </a:lnTo>
                  <a:lnTo>
                    <a:pt x="169653" y="168554"/>
                  </a:lnTo>
                  <a:lnTo>
                    <a:pt x="167062" y="167220"/>
                  </a:lnTo>
                  <a:lnTo>
                    <a:pt x="143067" y="153533"/>
                  </a:lnTo>
                  <a:lnTo>
                    <a:pt x="100075" y="119482"/>
                  </a:lnTo>
                  <a:lnTo>
                    <a:pt x="66427" y="76381"/>
                  </a:lnTo>
                  <a:lnTo>
                    <a:pt x="38684" y="29555"/>
                  </a:lnTo>
                  <a:lnTo>
                    <a:pt x="24810" y="6235"/>
                  </a:lnTo>
                  <a:lnTo>
                    <a:pt x="16013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06488" y="7739545"/>
              <a:ext cx="669290" cy="146685"/>
            </a:xfrm>
            <a:custGeom>
              <a:avLst/>
              <a:gdLst/>
              <a:ahLst/>
              <a:cxnLst/>
              <a:rect l="l" t="t" r="r" b="b"/>
              <a:pathLst>
                <a:path w="669290" h="146684">
                  <a:moveTo>
                    <a:pt x="89598" y="130543"/>
                  </a:moveTo>
                  <a:lnTo>
                    <a:pt x="66725" y="67627"/>
                  </a:lnTo>
                  <a:lnTo>
                    <a:pt x="6921" y="26162"/>
                  </a:lnTo>
                  <a:lnTo>
                    <a:pt x="6781" y="26149"/>
                  </a:lnTo>
                  <a:lnTo>
                    <a:pt x="190" y="26162"/>
                  </a:lnTo>
                  <a:lnTo>
                    <a:pt x="0" y="26885"/>
                  </a:lnTo>
                  <a:lnTo>
                    <a:pt x="0" y="36283"/>
                  </a:lnTo>
                  <a:lnTo>
                    <a:pt x="1866" y="38328"/>
                  </a:lnTo>
                  <a:lnTo>
                    <a:pt x="12712" y="49936"/>
                  </a:lnTo>
                  <a:lnTo>
                    <a:pt x="23558" y="61760"/>
                  </a:lnTo>
                  <a:lnTo>
                    <a:pt x="49784" y="101841"/>
                  </a:lnTo>
                  <a:lnTo>
                    <a:pt x="56857" y="122783"/>
                  </a:lnTo>
                  <a:lnTo>
                    <a:pt x="89598" y="130543"/>
                  </a:lnTo>
                  <a:close/>
                </a:path>
                <a:path w="669290" h="146684">
                  <a:moveTo>
                    <a:pt x="163715" y="143459"/>
                  </a:moveTo>
                  <a:lnTo>
                    <a:pt x="145415" y="102539"/>
                  </a:lnTo>
                  <a:lnTo>
                    <a:pt x="126542" y="69329"/>
                  </a:lnTo>
                  <a:lnTo>
                    <a:pt x="102971" y="36004"/>
                  </a:lnTo>
                  <a:lnTo>
                    <a:pt x="98450" y="37922"/>
                  </a:lnTo>
                  <a:lnTo>
                    <a:pt x="103606" y="62179"/>
                  </a:lnTo>
                  <a:lnTo>
                    <a:pt x="122021" y="116205"/>
                  </a:lnTo>
                  <a:lnTo>
                    <a:pt x="129387" y="138087"/>
                  </a:lnTo>
                  <a:lnTo>
                    <a:pt x="146888" y="141287"/>
                  </a:lnTo>
                  <a:lnTo>
                    <a:pt x="163715" y="143459"/>
                  </a:lnTo>
                  <a:close/>
                </a:path>
                <a:path w="669290" h="146684">
                  <a:moveTo>
                    <a:pt x="467880" y="139611"/>
                  </a:moveTo>
                  <a:lnTo>
                    <a:pt x="459511" y="130060"/>
                  </a:lnTo>
                  <a:lnTo>
                    <a:pt x="448005" y="127927"/>
                  </a:lnTo>
                  <a:lnTo>
                    <a:pt x="438772" y="136423"/>
                  </a:lnTo>
                  <a:lnTo>
                    <a:pt x="435584" y="146075"/>
                  </a:lnTo>
                  <a:lnTo>
                    <a:pt x="467855" y="141909"/>
                  </a:lnTo>
                  <a:lnTo>
                    <a:pt x="467880" y="139611"/>
                  </a:lnTo>
                  <a:close/>
                </a:path>
                <a:path w="669290" h="146684">
                  <a:moveTo>
                    <a:pt x="669036" y="2336"/>
                  </a:moveTo>
                  <a:lnTo>
                    <a:pt x="666267" y="0"/>
                  </a:lnTo>
                  <a:lnTo>
                    <a:pt x="659015" y="0"/>
                  </a:lnTo>
                  <a:lnTo>
                    <a:pt x="657225" y="1155"/>
                  </a:lnTo>
                  <a:lnTo>
                    <a:pt x="640524" y="12738"/>
                  </a:lnTo>
                  <a:lnTo>
                    <a:pt x="607834" y="36906"/>
                  </a:lnTo>
                  <a:lnTo>
                    <a:pt x="591019" y="48285"/>
                  </a:lnTo>
                  <a:lnTo>
                    <a:pt x="571144" y="57797"/>
                  </a:lnTo>
                  <a:lnTo>
                    <a:pt x="528739" y="71018"/>
                  </a:lnTo>
                  <a:lnTo>
                    <a:pt x="508889" y="80314"/>
                  </a:lnTo>
                  <a:lnTo>
                    <a:pt x="475005" y="104089"/>
                  </a:lnTo>
                  <a:lnTo>
                    <a:pt x="473544" y="111861"/>
                  </a:lnTo>
                  <a:lnTo>
                    <a:pt x="492099" y="109283"/>
                  </a:lnTo>
                  <a:lnTo>
                    <a:pt x="518210" y="102019"/>
                  </a:lnTo>
                  <a:lnTo>
                    <a:pt x="539470" y="95732"/>
                  </a:lnTo>
                  <a:lnTo>
                    <a:pt x="582041" y="84823"/>
                  </a:lnTo>
                  <a:lnTo>
                    <a:pt x="619506" y="71272"/>
                  </a:lnTo>
                  <a:lnTo>
                    <a:pt x="649287" y="48526"/>
                  </a:lnTo>
                  <a:lnTo>
                    <a:pt x="668756" y="10020"/>
                  </a:lnTo>
                  <a:lnTo>
                    <a:pt x="669036" y="9055"/>
                  </a:lnTo>
                  <a:lnTo>
                    <a:pt x="669036" y="2336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18265" y="7497965"/>
              <a:ext cx="62865" cy="46990"/>
            </a:xfrm>
            <a:custGeom>
              <a:avLst/>
              <a:gdLst/>
              <a:ahLst/>
              <a:cxnLst/>
              <a:rect l="l" t="t" r="r" b="b"/>
              <a:pathLst>
                <a:path w="62865" h="46990">
                  <a:moveTo>
                    <a:pt x="61803" y="0"/>
                  </a:moveTo>
                  <a:lnTo>
                    <a:pt x="56490" y="0"/>
                  </a:lnTo>
                  <a:lnTo>
                    <a:pt x="55853" y="157"/>
                  </a:lnTo>
                  <a:lnTo>
                    <a:pt x="14706" y="20556"/>
                  </a:lnTo>
                  <a:lnTo>
                    <a:pt x="0" y="37446"/>
                  </a:lnTo>
                  <a:lnTo>
                    <a:pt x="3392" y="43567"/>
                  </a:lnTo>
                  <a:lnTo>
                    <a:pt x="10085" y="46415"/>
                  </a:lnTo>
                  <a:lnTo>
                    <a:pt x="17245" y="43362"/>
                  </a:lnTo>
                  <a:lnTo>
                    <a:pt x="27069" y="33790"/>
                  </a:lnTo>
                  <a:lnTo>
                    <a:pt x="37734" y="24917"/>
                  </a:lnTo>
                  <a:lnTo>
                    <a:pt x="48922" y="16675"/>
                  </a:lnTo>
                  <a:lnTo>
                    <a:pt x="60310" y="8996"/>
                  </a:lnTo>
                  <a:lnTo>
                    <a:pt x="62563" y="7523"/>
                  </a:lnTo>
                  <a:lnTo>
                    <a:pt x="62563" y="1227"/>
                  </a:lnTo>
                  <a:lnTo>
                    <a:pt x="61803" y="0"/>
                  </a:ln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344560" y="7440739"/>
              <a:ext cx="980440" cy="452755"/>
            </a:xfrm>
            <a:custGeom>
              <a:avLst/>
              <a:gdLst/>
              <a:ahLst/>
              <a:cxnLst/>
              <a:rect l="l" t="t" r="r" b="b"/>
              <a:pathLst>
                <a:path w="980439" h="452754">
                  <a:moveTo>
                    <a:pt x="98963" y="0"/>
                  </a:moveTo>
                  <a:lnTo>
                    <a:pt x="22458" y="0"/>
                  </a:lnTo>
                  <a:lnTo>
                    <a:pt x="0" y="4149"/>
                  </a:lnTo>
                  <a:lnTo>
                    <a:pt x="11189" y="24345"/>
                  </a:lnTo>
                  <a:lnTo>
                    <a:pt x="23361" y="35653"/>
                  </a:lnTo>
                  <a:lnTo>
                    <a:pt x="44116" y="42191"/>
                  </a:lnTo>
                  <a:lnTo>
                    <a:pt x="81051" y="48078"/>
                  </a:lnTo>
                  <a:lnTo>
                    <a:pt x="231482" y="239086"/>
                  </a:lnTo>
                  <a:lnTo>
                    <a:pt x="349757" y="343962"/>
                  </a:lnTo>
                  <a:lnTo>
                    <a:pt x="356860" y="370833"/>
                  </a:lnTo>
                  <a:lnTo>
                    <a:pt x="362050" y="387716"/>
                  </a:lnTo>
                  <a:lnTo>
                    <a:pt x="367865" y="401743"/>
                  </a:lnTo>
                  <a:lnTo>
                    <a:pt x="376847" y="420048"/>
                  </a:lnTo>
                  <a:lnTo>
                    <a:pt x="379362" y="436754"/>
                  </a:lnTo>
                  <a:lnTo>
                    <a:pt x="397611" y="440081"/>
                  </a:lnTo>
                  <a:lnTo>
                    <a:pt x="450769" y="446952"/>
                  </a:lnTo>
                  <a:lnTo>
                    <a:pt x="505109" y="451145"/>
                  </a:lnTo>
                  <a:lnTo>
                    <a:pt x="560500" y="452564"/>
                  </a:lnTo>
                  <a:lnTo>
                    <a:pt x="598596" y="451588"/>
                  </a:lnTo>
                  <a:lnTo>
                    <a:pt x="603351" y="418321"/>
                  </a:lnTo>
                  <a:lnTo>
                    <a:pt x="613987" y="393730"/>
                  </a:lnTo>
                  <a:lnTo>
                    <a:pt x="622550" y="369299"/>
                  </a:lnTo>
                  <a:lnTo>
                    <a:pt x="628261" y="350573"/>
                  </a:lnTo>
                  <a:lnTo>
                    <a:pt x="630339" y="343099"/>
                  </a:lnTo>
                  <a:lnTo>
                    <a:pt x="671529" y="306751"/>
                  </a:lnTo>
                  <a:lnTo>
                    <a:pt x="461340" y="306751"/>
                  </a:lnTo>
                  <a:lnTo>
                    <a:pt x="448529" y="292240"/>
                  </a:lnTo>
                  <a:lnTo>
                    <a:pt x="447355" y="291524"/>
                  </a:lnTo>
                  <a:lnTo>
                    <a:pt x="401294" y="291524"/>
                  </a:lnTo>
                  <a:lnTo>
                    <a:pt x="369053" y="260891"/>
                  </a:lnTo>
                  <a:lnTo>
                    <a:pt x="346154" y="243104"/>
                  </a:lnTo>
                  <a:lnTo>
                    <a:pt x="321659" y="231343"/>
                  </a:lnTo>
                  <a:lnTo>
                    <a:pt x="284632" y="218791"/>
                  </a:lnTo>
                  <a:lnTo>
                    <a:pt x="241191" y="161890"/>
                  </a:lnTo>
                  <a:lnTo>
                    <a:pt x="210999" y="124960"/>
                  </a:lnTo>
                  <a:lnTo>
                    <a:pt x="179913" y="91836"/>
                  </a:lnTo>
                  <a:lnTo>
                    <a:pt x="133794" y="46351"/>
                  </a:lnTo>
                  <a:lnTo>
                    <a:pt x="112537" y="10544"/>
                  </a:lnTo>
                  <a:lnTo>
                    <a:pt x="98963" y="0"/>
                  </a:lnTo>
                  <a:close/>
                </a:path>
                <a:path w="980439" h="452754">
                  <a:moveTo>
                    <a:pt x="493496" y="125878"/>
                  </a:moveTo>
                  <a:lnTo>
                    <a:pt x="465187" y="132113"/>
                  </a:lnTo>
                  <a:lnTo>
                    <a:pt x="442072" y="149122"/>
                  </a:lnTo>
                  <a:lnTo>
                    <a:pt x="426490" y="174366"/>
                  </a:lnTo>
                  <a:lnTo>
                    <a:pt x="420776" y="205304"/>
                  </a:lnTo>
                  <a:lnTo>
                    <a:pt x="423733" y="227844"/>
                  </a:lnTo>
                  <a:lnTo>
                    <a:pt x="432042" y="247846"/>
                  </a:lnTo>
                  <a:lnTo>
                    <a:pt x="444859" y="264404"/>
                  </a:lnTo>
                  <a:lnTo>
                    <a:pt x="461340" y="276614"/>
                  </a:lnTo>
                  <a:lnTo>
                    <a:pt x="461340" y="306751"/>
                  </a:lnTo>
                  <a:lnTo>
                    <a:pt x="512063" y="306751"/>
                  </a:lnTo>
                  <a:lnTo>
                    <a:pt x="512063" y="282101"/>
                  </a:lnTo>
                  <a:lnTo>
                    <a:pt x="533600" y="271526"/>
                  </a:lnTo>
                  <a:lnTo>
                    <a:pt x="550730" y="254199"/>
                  </a:lnTo>
                  <a:lnTo>
                    <a:pt x="562043" y="231623"/>
                  </a:lnTo>
                  <a:lnTo>
                    <a:pt x="566127" y="205304"/>
                  </a:lnTo>
                  <a:lnTo>
                    <a:pt x="560413" y="174366"/>
                  </a:lnTo>
                  <a:lnTo>
                    <a:pt x="544837" y="149122"/>
                  </a:lnTo>
                  <a:lnTo>
                    <a:pt x="521749" y="132113"/>
                  </a:lnTo>
                  <a:lnTo>
                    <a:pt x="493496" y="125878"/>
                  </a:lnTo>
                  <a:close/>
                </a:path>
                <a:path w="980439" h="452754">
                  <a:moveTo>
                    <a:pt x="549161" y="289623"/>
                  </a:moveTo>
                  <a:lnTo>
                    <a:pt x="529193" y="295333"/>
                  </a:lnTo>
                  <a:lnTo>
                    <a:pt x="516506" y="302945"/>
                  </a:lnTo>
                  <a:lnTo>
                    <a:pt x="512063" y="306751"/>
                  </a:lnTo>
                  <a:lnTo>
                    <a:pt x="671529" y="306751"/>
                  </a:lnTo>
                  <a:lnTo>
                    <a:pt x="688786" y="291524"/>
                  </a:lnTo>
                  <a:lnTo>
                    <a:pt x="575449" y="291524"/>
                  </a:lnTo>
                  <a:lnTo>
                    <a:pt x="549161" y="289623"/>
                  </a:lnTo>
                  <a:close/>
                </a:path>
                <a:path w="980439" h="452754">
                  <a:moveTo>
                    <a:pt x="438003" y="285817"/>
                  </a:moveTo>
                  <a:lnTo>
                    <a:pt x="424135" y="286054"/>
                  </a:lnTo>
                  <a:lnTo>
                    <a:pt x="401294" y="291524"/>
                  </a:lnTo>
                  <a:lnTo>
                    <a:pt x="447355" y="291524"/>
                  </a:lnTo>
                  <a:lnTo>
                    <a:pt x="438003" y="285817"/>
                  </a:lnTo>
                  <a:close/>
                </a:path>
                <a:path w="980439" h="452754">
                  <a:moveTo>
                    <a:pt x="917063" y="2095"/>
                  </a:moveTo>
                  <a:lnTo>
                    <a:pt x="875715" y="17588"/>
                  </a:lnTo>
                  <a:lnTo>
                    <a:pt x="853084" y="36887"/>
                  </a:lnTo>
                  <a:lnTo>
                    <a:pt x="846201" y="46351"/>
                  </a:lnTo>
                  <a:lnTo>
                    <a:pt x="789755" y="105388"/>
                  </a:lnTo>
                  <a:lnTo>
                    <a:pt x="741443" y="161098"/>
                  </a:lnTo>
                  <a:lnTo>
                    <a:pt x="707721" y="202545"/>
                  </a:lnTo>
                  <a:lnTo>
                    <a:pt x="695045" y="218791"/>
                  </a:lnTo>
                  <a:lnTo>
                    <a:pt x="649998" y="238718"/>
                  </a:lnTo>
                  <a:lnTo>
                    <a:pt x="611816" y="262768"/>
                  </a:lnTo>
                  <a:lnTo>
                    <a:pt x="585349" y="283014"/>
                  </a:lnTo>
                  <a:lnTo>
                    <a:pt x="575449" y="291524"/>
                  </a:lnTo>
                  <a:lnTo>
                    <a:pt x="688786" y="291524"/>
                  </a:lnTo>
                  <a:lnTo>
                    <a:pt x="748715" y="238641"/>
                  </a:lnTo>
                  <a:lnTo>
                    <a:pt x="899045" y="47849"/>
                  </a:lnTo>
                  <a:lnTo>
                    <a:pt x="938461" y="37115"/>
                  </a:lnTo>
                  <a:lnTo>
                    <a:pt x="963350" y="22491"/>
                  </a:lnTo>
                  <a:lnTo>
                    <a:pt x="976350" y="9594"/>
                  </a:lnTo>
                  <a:lnTo>
                    <a:pt x="980083" y="4047"/>
                  </a:lnTo>
                  <a:lnTo>
                    <a:pt x="917063" y="2095"/>
                  </a:lnTo>
                  <a:close/>
                </a:path>
              </a:pathLst>
            </a:custGeom>
            <a:solidFill>
              <a:srgbClr val="01010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887040" y="7442187"/>
              <a:ext cx="502284" cy="325755"/>
            </a:xfrm>
            <a:custGeom>
              <a:avLst/>
              <a:gdLst/>
              <a:ahLst/>
              <a:cxnLst/>
              <a:rect l="l" t="t" r="r" b="b"/>
              <a:pathLst>
                <a:path w="502285" h="325754">
                  <a:moveTo>
                    <a:pt x="10147" y="279476"/>
                  </a:moveTo>
                  <a:lnTo>
                    <a:pt x="6654" y="278282"/>
                  </a:lnTo>
                  <a:lnTo>
                    <a:pt x="3251" y="276898"/>
                  </a:lnTo>
                  <a:lnTo>
                    <a:pt x="0" y="275183"/>
                  </a:lnTo>
                  <a:lnTo>
                    <a:pt x="0" y="298361"/>
                  </a:lnTo>
                  <a:lnTo>
                    <a:pt x="3200" y="304114"/>
                  </a:lnTo>
                  <a:lnTo>
                    <a:pt x="4584" y="311391"/>
                  </a:lnTo>
                  <a:lnTo>
                    <a:pt x="6223" y="318960"/>
                  </a:lnTo>
                  <a:lnTo>
                    <a:pt x="10147" y="325589"/>
                  </a:lnTo>
                  <a:lnTo>
                    <a:pt x="10147" y="279476"/>
                  </a:lnTo>
                  <a:close/>
                </a:path>
                <a:path w="502285" h="325754">
                  <a:moveTo>
                    <a:pt x="501777" y="0"/>
                  </a:moveTo>
                  <a:lnTo>
                    <a:pt x="446925" y="2641"/>
                  </a:lnTo>
                  <a:lnTo>
                    <a:pt x="410806" y="18567"/>
                  </a:lnTo>
                  <a:lnTo>
                    <a:pt x="390944" y="36436"/>
                  </a:lnTo>
                  <a:lnTo>
                    <a:pt x="384873" y="44907"/>
                  </a:lnTo>
                  <a:lnTo>
                    <a:pt x="328422" y="103949"/>
                  </a:lnTo>
                  <a:lnTo>
                    <a:pt x="280111" y="159664"/>
                  </a:lnTo>
                  <a:lnTo>
                    <a:pt x="246392" y="201117"/>
                  </a:lnTo>
                  <a:lnTo>
                    <a:pt x="233718" y="217360"/>
                  </a:lnTo>
                  <a:lnTo>
                    <a:pt x="188671" y="237274"/>
                  </a:lnTo>
                  <a:lnTo>
                    <a:pt x="150482" y="261327"/>
                  </a:lnTo>
                  <a:lnTo>
                    <a:pt x="124015" y="281584"/>
                  </a:lnTo>
                  <a:lnTo>
                    <a:pt x="114122" y="290093"/>
                  </a:lnTo>
                  <a:lnTo>
                    <a:pt x="98717" y="287756"/>
                  </a:lnTo>
                  <a:lnTo>
                    <a:pt x="85153" y="288569"/>
                  </a:lnTo>
                  <a:lnTo>
                    <a:pt x="73583" y="291553"/>
                  </a:lnTo>
                  <a:lnTo>
                    <a:pt x="64198" y="295719"/>
                  </a:lnTo>
                  <a:lnTo>
                    <a:pt x="105130" y="297522"/>
                  </a:lnTo>
                  <a:lnTo>
                    <a:pt x="143929" y="288150"/>
                  </a:lnTo>
                  <a:lnTo>
                    <a:pt x="180822" y="269430"/>
                  </a:lnTo>
                  <a:lnTo>
                    <a:pt x="216039" y="243205"/>
                  </a:lnTo>
                  <a:lnTo>
                    <a:pt x="249847" y="211315"/>
                  </a:lnTo>
                  <a:lnTo>
                    <a:pt x="282460" y="175615"/>
                  </a:lnTo>
                  <a:lnTo>
                    <a:pt x="314109" y="137934"/>
                  </a:lnTo>
                  <a:lnTo>
                    <a:pt x="345059" y="100114"/>
                  </a:lnTo>
                  <a:lnTo>
                    <a:pt x="375526" y="63995"/>
                  </a:lnTo>
                  <a:lnTo>
                    <a:pt x="405765" y="31419"/>
                  </a:lnTo>
                  <a:lnTo>
                    <a:pt x="426123" y="17487"/>
                  </a:lnTo>
                  <a:lnTo>
                    <a:pt x="449872" y="9855"/>
                  </a:lnTo>
                  <a:lnTo>
                    <a:pt x="475564" y="5143"/>
                  </a:lnTo>
                  <a:lnTo>
                    <a:pt x="501777" y="0"/>
                  </a:lnTo>
                  <a:close/>
                </a:path>
              </a:pathLst>
            </a:custGeom>
            <a:solidFill>
              <a:srgbClr val="CEA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436187" y="7436073"/>
              <a:ext cx="969644" cy="457834"/>
            </a:xfrm>
            <a:custGeom>
              <a:avLst/>
              <a:gdLst/>
              <a:ahLst/>
              <a:cxnLst/>
              <a:rect l="l" t="t" r="r" b="b"/>
              <a:pathLst>
                <a:path w="969645" h="457834">
                  <a:moveTo>
                    <a:pt x="53390" y="0"/>
                  </a:moveTo>
                  <a:lnTo>
                    <a:pt x="0" y="7129"/>
                  </a:lnTo>
                  <a:lnTo>
                    <a:pt x="28543" y="20460"/>
                  </a:lnTo>
                  <a:lnTo>
                    <a:pt x="56989" y="32078"/>
                  </a:lnTo>
                  <a:lnTo>
                    <a:pt x="83433" y="46431"/>
                  </a:lnTo>
                  <a:lnTo>
                    <a:pt x="105968" y="67962"/>
                  </a:lnTo>
                  <a:lnTo>
                    <a:pt x="136429" y="106494"/>
                  </a:lnTo>
                  <a:lnTo>
                    <a:pt x="167130" y="144037"/>
                  </a:lnTo>
                  <a:lnTo>
                    <a:pt x="198060" y="180544"/>
                  </a:lnTo>
                  <a:lnTo>
                    <a:pt x="229586" y="216416"/>
                  </a:lnTo>
                  <a:lnTo>
                    <a:pt x="261821" y="251755"/>
                  </a:lnTo>
                  <a:lnTo>
                    <a:pt x="294964" y="286758"/>
                  </a:lnTo>
                  <a:lnTo>
                    <a:pt x="329133" y="321543"/>
                  </a:lnTo>
                  <a:lnTo>
                    <a:pt x="358102" y="357012"/>
                  </a:lnTo>
                  <a:lnTo>
                    <a:pt x="379198" y="396257"/>
                  </a:lnTo>
                  <a:lnTo>
                    <a:pt x="393670" y="438500"/>
                  </a:lnTo>
                  <a:lnTo>
                    <a:pt x="396950" y="454535"/>
                  </a:lnTo>
                  <a:lnTo>
                    <a:pt x="413482" y="455811"/>
                  </a:lnTo>
                  <a:lnTo>
                    <a:pt x="468874" y="457230"/>
                  </a:lnTo>
                  <a:lnTo>
                    <a:pt x="524265" y="455811"/>
                  </a:lnTo>
                  <a:lnTo>
                    <a:pt x="578605" y="451618"/>
                  </a:lnTo>
                  <a:lnTo>
                    <a:pt x="589261" y="450241"/>
                  </a:lnTo>
                  <a:lnTo>
                    <a:pt x="592874" y="424718"/>
                  </a:lnTo>
                  <a:lnTo>
                    <a:pt x="603511" y="399987"/>
                  </a:lnTo>
                  <a:lnTo>
                    <a:pt x="612079" y="375259"/>
                  </a:lnTo>
                  <a:lnTo>
                    <a:pt x="617795" y="356240"/>
                  </a:lnTo>
                  <a:lnTo>
                    <a:pt x="619874" y="348632"/>
                  </a:lnTo>
                  <a:lnTo>
                    <a:pt x="638992" y="331690"/>
                  </a:lnTo>
                  <a:lnTo>
                    <a:pt x="461009" y="331690"/>
                  </a:lnTo>
                  <a:lnTo>
                    <a:pt x="457086" y="325061"/>
                  </a:lnTo>
                  <a:lnTo>
                    <a:pt x="455455" y="317495"/>
                  </a:lnTo>
                  <a:lnTo>
                    <a:pt x="454291" y="311408"/>
                  </a:lnTo>
                  <a:lnTo>
                    <a:pt x="450862" y="311408"/>
                  </a:lnTo>
                  <a:lnTo>
                    <a:pt x="438051" y="296905"/>
                  </a:lnTo>
                  <a:lnTo>
                    <a:pt x="436886" y="296194"/>
                  </a:lnTo>
                  <a:lnTo>
                    <a:pt x="390817" y="296194"/>
                  </a:lnTo>
                  <a:lnTo>
                    <a:pt x="358583" y="265554"/>
                  </a:lnTo>
                  <a:lnTo>
                    <a:pt x="335686" y="247764"/>
                  </a:lnTo>
                  <a:lnTo>
                    <a:pt x="311189" y="236006"/>
                  </a:lnTo>
                  <a:lnTo>
                    <a:pt x="274154" y="223461"/>
                  </a:lnTo>
                  <a:lnTo>
                    <a:pt x="230714" y="166560"/>
                  </a:lnTo>
                  <a:lnTo>
                    <a:pt x="200521" y="129629"/>
                  </a:lnTo>
                  <a:lnTo>
                    <a:pt x="169436" y="96500"/>
                  </a:lnTo>
                  <a:lnTo>
                    <a:pt x="123316" y="51008"/>
                  </a:lnTo>
                  <a:lnTo>
                    <a:pt x="103487" y="17825"/>
                  </a:lnTo>
                  <a:lnTo>
                    <a:pt x="84032" y="2194"/>
                  </a:lnTo>
                  <a:lnTo>
                    <a:pt x="53390" y="0"/>
                  </a:lnTo>
                  <a:close/>
                </a:path>
                <a:path w="969645" h="457834">
                  <a:moveTo>
                    <a:pt x="461009" y="285577"/>
                  </a:moveTo>
                  <a:lnTo>
                    <a:pt x="461009" y="331690"/>
                  </a:lnTo>
                  <a:lnTo>
                    <a:pt x="638992" y="331690"/>
                  </a:lnTo>
                  <a:lnTo>
                    <a:pt x="661879" y="311408"/>
                  </a:lnTo>
                  <a:lnTo>
                    <a:pt x="501586" y="311408"/>
                  </a:lnTo>
                  <a:lnTo>
                    <a:pt x="501586" y="289399"/>
                  </a:lnTo>
                  <a:lnTo>
                    <a:pt x="475310" y="289399"/>
                  </a:lnTo>
                  <a:lnTo>
                    <a:pt x="467969" y="287977"/>
                  </a:lnTo>
                  <a:lnTo>
                    <a:pt x="461009" y="285577"/>
                  </a:lnTo>
                  <a:close/>
                </a:path>
                <a:path w="969645" h="457834">
                  <a:moveTo>
                    <a:pt x="450862" y="304462"/>
                  </a:moveTo>
                  <a:lnTo>
                    <a:pt x="450862" y="311408"/>
                  </a:lnTo>
                  <a:lnTo>
                    <a:pt x="454291" y="311408"/>
                  </a:lnTo>
                  <a:lnTo>
                    <a:pt x="454064" y="310220"/>
                  </a:lnTo>
                  <a:lnTo>
                    <a:pt x="450862" y="304462"/>
                  </a:lnTo>
                  <a:close/>
                </a:path>
                <a:path w="969645" h="457834">
                  <a:moveTo>
                    <a:pt x="515061" y="301820"/>
                  </a:moveTo>
                  <a:lnTo>
                    <a:pt x="506387" y="306468"/>
                  </a:lnTo>
                  <a:lnTo>
                    <a:pt x="501586" y="311408"/>
                  </a:lnTo>
                  <a:lnTo>
                    <a:pt x="661879" y="311408"/>
                  </a:lnTo>
                  <a:lnTo>
                    <a:pt x="670661" y="303627"/>
                  </a:lnTo>
                  <a:lnTo>
                    <a:pt x="555990" y="303627"/>
                  </a:lnTo>
                  <a:lnTo>
                    <a:pt x="515061" y="301820"/>
                  </a:lnTo>
                  <a:close/>
                </a:path>
                <a:path w="969645" h="457834">
                  <a:moveTo>
                    <a:pt x="952626" y="6100"/>
                  </a:moveTo>
                  <a:lnTo>
                    <a:pt x="926430" y="11253"/>
                  </a:lnTo>
                  <a:lnTo>
                    <a:pt x="900734" y="15962"/>
                  </a:lnTo>
                  <a:lnTo>
                    <a:pt x="876981" y="23596"/>
                  </a:lnTo>
                  <a:lnTo>
                    <a:pt x="856614" y="37520"/>
                  </a:lnTo>
                  <a:lnTo>
                    <a:pt x="826384" y="70096"/>
                  </a:lnTo>
                  <a:lnTo>
                    <a:pt x="795914" y="106215"/>
                  </a:lnTo>
                  <a:lnTo>
                    <a:pt x="764968" y="144037"/>
                  </a:lnTo>
                  <a:lnTo>
                    <a:pt x="733308" y="181720"/>
                  </a:lnTo>
                  <a:lnTo>
                    <a:pt x="700697" y="217424"/>
                  </a:lnTo>
                  <a:lnTo>
                    <a:pt x="666897" y="249307"/>
                  </a:lnTo>
                  <a:lnTo>
                    <a:pt x="631670" y="275529"/>
                  </a:lnTo>
                  <a:lnTo>
                    <a:pt x="594781" y="294250"/>
                  </a:lnTo>
                  <a:lnTo>
                    <a:pt x="555990" y="303627"/>
                  </a:lnTo>
                  <a:lnTo>
                    <a:pt x="670661" y="303627"/>
                  </a:lnTo>
                  <a:lnTo>
                    <a:pt x="738238" y="243743"/>
                  </a:lnTo>
                  <a:lnTo>
                    <a:pt x="888568" y="52735"/>
                  </a:lnTo>
                  <a:lnTo>
                    <a:pt x="927984" y="41983"/>
                  </a:lnTo>
                  <a:lnTo>
                    <a:pt x="952873" y="27319"/>
                  </a:lnTo>
                  <a:lnTo>
                    <a:pt x="965872" y="14384"/>
                  </a:lnTo>
                  <a:lnTo>
                    <a:pt x="969619" y="8818"/>
                  </a:lnTo>
                  <a:lnTo>
                    <a:pt x="963714" y="7612"/>
                  </a:lnTo>
                  <a:lnTo>
                    <a:pt x="958075" y="6748"/>
                  </a:lnTo>
                  <a:lnTo>
                    <a:pt x="952626" y="6100"/>
                  </a:lnTo>
                  <a:close/>
                </a:path>
                <a:path w="969645" h="457834">
                  <a:moveTo>
                    <a:pt x="427526" y="290485"/>
                  </a:moveTo>
                  <a:lnTo>
                    <a:pt x="413658" y="290724"/>
                  </a:lnTo>
                  <a:lnTo>
                    <a:pt x="390817" y="296194"/>
                  </a:lnTo>
                  <a:lnTo>
                    <a:pt x="436886" y="296194"/>
                  </a:lnTo>
                  <a:lnTo>
                    <a:pt x="427526" y="290485"/>
                  </a:lnTo>
                  <a:close/>
                </a:path>
                <a:path w="969645" h="457834">
                  <a:moveTo>
                    <a:pt x="501586" y="286758"/>
                  </a:moveTo>
                  <a:lnTo>
                    <a:pt x="495592" y="288485"/>
                  </a:lnTo>
                  <a:lnTo>
                    <a:pt x="489407" y="289399"/>
                  </a:lnTo>
                  <a:lnTo>
                    <a:pt x="501586" y="289399"/>
                  </a:lnTo>
                  <a:lnTo>
                    <a:pt x="501586" y="286758"/>
                  </a:lnTo>
                  <a:close/>
                </a:path>
              </a:pathLst>
            </a:custGeom>
            <a:solidFill>
              <a:srgbClr val="F3C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425703" y="7443208"/>
              <a:ext cx="407670" cy="447675"/>
            </a:xfrm>
            <a:custGeom>
              <a:avLst/>
              <a:gdLst/>
              <a:ahLst/>
              <a:cxnLst/>
              <a:rect l="l" t="t" r="r" b="b"/>
              <a:pathLst>
                <a:path w="407669" h="447675">
                  <a:moveTo>
                    <a:pt x="10490" y="0"/>
                  </a:moveTo>
                  <a:lnTo>
                    <a:pt x="7023" y="533"/>
                  </a:lnTo>
                  <a:lnTo>
                    <a:pt x="3644" y="939"/>
                  </a:lnTo>
                  <a:lnTo>
                    <a:pt x="0" y="1676"/>
                  </a:lnTo>
                  <a:lnTo>
                    <a:pt x="11196" y="21879"/>
                  </a:lnTo>
                  <a:lnTo>
                    <a:pt x="23371" y="33189"/>
                  </a:lnTo>
                  <a:lnTo>
                    <a:pt x="44123" y="39725"/>
                  </a:lnTo>
                  <a:lnTo>
                    <a:pt x="81051" y="45605"/>
                  </a:lnTo>
                  <a:lnTo>
                    <a:pt x="231495" y="236613"/>
                  </a:lnTo>
                  <a:lnTo>
                    <a:pt x="349757" y="341502"/>
                  </a:lnTo>
                  <a:lnTo>
                    <a:pt x="356860" y="368366"/>
                  </a:lnTo>
                  <a:lnTo>
                    <a:pt x="362051" y="385244"/>
                  </a:lnTo>
                  <a:lnTo>
                    <a:pt x="367870" y="399270"/>
                  </a:lnTo>
                  <a:lnTo>
                    <a:pt x="376859" y="417575"/>
                  </a:lnTo>
                  <a:lnTo>
                    <a:pt x="381041" y="445364"/>
                  </a:lnTo>
                  <a:lnTo>
                    <a:pt x="407433" y="447401"/>
                  </a:lnTo>
                  <a:lnTo>
                    <a:pt x="404155" y="431371"/>
                  </a:lnTo>
                  <a:lnTo>
                    <a:pt x="389685" y="389129"/>
                  </a:lnTo>
                  <a:lnTo>
                    <a:pt x="368591" y="349887"/>
                  </a:lnTo>
                  <a:lnTo>
                    <a:pt x="339623" y="314426"/>
                  </a:lnTo>
                  <a:lnTo>
                    <a:pt x="305435" y="279612"/>
                  </a:lnTo>
                  <a:lnTo>
                    <a:pt x="272312" y="244622"/>
                  </a:lnTo>
                  <a:lnTo>
                    <a:pt x="240076" y="209278"/>
                  </a:lnTo>
                  <a:lnTo>
                    <a:pt x="208550" y="173404"/>
                  </a:lnTo>
                  <a:lnTo>
                    <a:pt x="177557" y="136821"/>
                  </a:lnTo>
                  <a:lnTo>
                    <a:pt x="146919" y="99352"/>
                  </a:lnTo>
                  <a:lnTo>
                    <a:pt x="116458" y="60820"/>
                  </a:lnTo>
                  <a:lnTo>
                    <a:pt x="93923" y="39290"/>
                  </a:lnTo>
                  <a:lnTo>
                    <a:pt x="67479" y="24942"/>
                  </a:lnTo>
                  <a:lnTo>
                    <a:pt x="39033" y="13328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CEA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9300" y="7571270"/>
              <a:ext cx="145351" cy="15885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320937" y="7339393"/>
              <a:ext cx="1208405" cy="546735"/>
            </a:xfrm>
            <a:custGeom>
              <a:avLst/>
              <a:gdLst/>
              <a:ahLst/>
              <a:cxnLst/>
              <a:rect l="l" t="t" r="r" b="b"/>
              <a:pathLst>
                <a:path w="1208404" h="546734">
                  <a:moveTo>
                    <a:pt x="100076" y="23736"/>
                  </a:moveTo>
                  <a:lnTo>
                    <a:pt x="98615" y="9880"/>
                  </a:lnTo>
                  <a:lnTo>
                    <a:pt x="88900" y="0"/>
                  </a:lnTo>
                  <a:lnTo>
                    <a:pt x="74104" y="749"/>
                  </a:lnTo>
                  <a:lnTo>
                    <a:pt x="33858" y="25996"/>
                  </a:lnTo>
                  <a:lnTo>
                    <a:pt x="6502" y="60071"/>
                  </a:lnTo>
                  <a:lnTo>
                    <a:pt x="0" y="96227"/>
                  </a:lnTo>
                  <a:lnTo>
                    <a:pt x="165" y="96278"/>
                  </a:lnTo>
                  <a:lnTo>
                    <a:pt x="12585" y="96278"/>
                  </a:lnTo>
                  <a:lnTo>
                    <a:pt x="14947" y="92989"/>
                  </a:lnTo>
                  <a:lnTo>
                    <a:pt x="30391" y="75171"/>
                  </a:lnTo>
                  <a:lnTo>
                    <a:pt x="48945" y="59372"/>
                  </a:lnTo>
                  <a:lnTo>
                    <a:pt x="69303" y="45885"/>
                  </a:lnTo>
                  <a:lnTo>
                    <a:pt x="90182" y="34950"/>
                  </a:lnTo>
                  <a:lnTo>
                    <a:pt x="100076" y="23736"/>
                  </a:lnTo>
                  <a:close/>
                </a:path>
                <a:path w="1208404" h="546734">
                  <a:moveTo>
                    <a:pt x="190817" y="92862"/>
                  </a:moveTo>
                  <a:lnTo>
                    <a:pt x="185750" y="78574"/>
                  </a:lnTo>
                  <a:lnTo>
                    <a:pt x="170497" y="72593"/>
                  </a:lnTo>
                  <a:lnTo>
                    <a:pt x="147015" y="75831"/>
                  </a:lnTo>
                  <a:lnTo>
                    <a:pt x="126034" y="83362"/>
                  </a:lnTo>
                  <a:lnTo>
                    <a:pt x="107480" y="95034"/>
                  </a:lnTo>
                  <a:lnTo>
                    <a:pt x="91300" y="110617"/>
                  </a:lnTo>
                  <a:lnTo>
                    <a:pt x="97421" y="101765"/>
                  </a:lnTo>
                  <a:lnTo>
                    <a:pt x="103911" y="93192"/>
                  </a:lnTo>
                  <a:lnTo>
                    <a:pt x="110883" y="84937"/>
                  </a:lnTo>
                  <a:lnTo>
                    <a:pt x="118427" y="77063"/>
                  </a:lnTo>
                  <a:lnTo>
                    <a:pt x="124180" y="62661"/>
                  </a:lnTo>
                  <a:lnTo>
                    <a:pt x="117805" y="49606"/>
                  </a:lnTo>
                  <a:lnTo>
                    <a:pt x="104813" y="43345"/>
                  </a:lnTo>
                  <a:lnTo>
                    <a:pt x="90690" y="49339"/>
                  </a:lnTo>
                  <a:lnTo>
                    <a:pt x="75526" y="67475"/>
                  </a:lnTo>
                  <a:lnTo>
                    <a:pt x="62433" y="86956"/>
                  </a:lnTo>
                  <a:lnTo>
                    <a:pt x="51739" y="107810"/>
                  </a:lnTo>
                  <a:lnTo>
                    <a:pt x="43776" y="130035"/>
                  </a:lnTo>
                  <a:lnTo>
                    <a:pt x="44462" y="140246"/>
                  </a:lnTo>
                  <a:lnTo>
                    <a:pt x="50901" y="147243"/>
                  </a:lnTo>
                  <a:lnTo>
                    <a:pt x="60096" y="149707"/>
                  </a:lnTo>
                  <a:lnTo>
                    <a:pt x="69037" y="146329"/>
                  </a:lnTo>
                  <a:lnTo>
                    <a:pt x="61302" y="169710"/>
                  </a:lnTo>
                  <a:lnTo>
                    <a:pt x="57759" y="193586"/>
                  </a:lnTo>
                  <a:lnTo>
                    <a:pt x="57785" y="217995"/>
                  </a:lnTo>
                  <a:lnTo>
                    <a:pt x="60807" y="243001"/>
                  </a:lnTo>
                  <a:lnTo>
                    <a:pt x="61849" y="249123"/>
                  </a:lnTo>
                  <a:lnTo>
                    <a:pt x="75082" y="249123"/>
                  </a:lnTo>
                  <a:lnTo>
                    <a:pt x="77304" y="243001"/>
                  </a:lnTo>
                  <a:lnTo>
                    <a:pt x="84213" y="224345"/>
                  </a:lnTo>
                  <a:lnTo>
                    <a:pt x="91211" y="205676"/>
                  </a:lnTo>
                  <a:lnTo>
                    <a:pt x="98196" y="186956"/>
                  </a:lnTo>
                  <a:lnTo>
                    <a:pt x="105041" y="168173"/>
                  </a:lnTo>
                  <a:lnTo>
                    <a:pt x="115176" y="147307"/>
                  </a:lnTo>
                  <a:lnTo>
                    <a:pt x="116014" y="146329"/>
                  </a:lnTo>
                  <a:lnTo>
                    <a:pt x="129463" y="130594"/>
                  </a:lnTo>
                  <a:lnTo>
                    <a:pt x="147904" y="119303"/>
                  </a:lnTo>
                  <a:lnTo>
                    <a:pt x="170497" y="114681"/>
                  </a:lnTo>
                  <a:lnTo>
                    <a:pt x="179171" y="110617"/>
                  </a:lnTo>
                  <a:lnTo>
                    <a:pt x="185724" y="107543"/>
                  </a:lnTo>
                  <a:lnTo>
                    <a:pt x="190817" y="92862"/>
                  </a:lnTo>
                  <a:close/>
                </a:path>
                <a:path w="1208404" h="546734">
                  <a:moveTo>
                    <a:pt x="332117" y="360692"/>
                  </a:moveTo>
                  <a:lnTo>
                    <a:pt x="283070" y="329844"/>
                  </a:lnTo>
                  <a:lnTo>
                    <a:pt x="244373" y="290804"/>
                  </a:lnTo>
                  <a:lnTo>
                    <a:pt x="214757" y="245287"/>
                  </a:lnTo>
                  <a:lnTo>
                    <a:pt x="201142" y="221703"/>
                  </a:lnTo>
                  <a:lnTo>
                    <a:pt x="187274" y="198374"/>
                  </a:lnTo>
                  <a:lnTo>
                    <a:pt x="178485" y="192151"/>
                  </a:lnTo>
                  <a:lnTo>
                    <a:pt x="168783" y="193992"/>
                  </a:lnTo>
                  <a:lnTo>
                    <a:pt x="162471" y="201460"/>
                  </a:lnTo>
                  <a:lnTo>
                    <a:pt x="186474" y="253060"/>
                  </a:lnTo>
                  <a:lnTo>
                    <a:pt x="212090" y="296887"/>
                  </a:lnTo>
                  <a:lnTo>
                    <a:pt x="242887" y="335597"/>
                  </a:lnTo>
                  <a:lnTo>
                    <a:pt x="281025" y="361238"/>
                  </a:lnTo>
                  <a:lnTo>
                    <a:pt x="328676" y="365874"/>
                  </a:lnTo>
                  <a:lnTo>
                    <a:pt x="331736" y="365391"/>
                  </a:lnTo>
                  <a:lnTo>
                    <a:pt x="332117" y="360692"/>
                  </a:lnTo>
                  <a:close/>
                </a:path>
                <a:path w="1208404" h="546734">
                  <a:moveTo>
                    <a:pt x="364820" y="530898"/>
                  </a:moveTo>
                  <a:lnTo>
                    <a:pt x="341896" y="467779"/>
                  </a:lnTo>
                  <a:lnTo>
                    <a:pt x="282079" y="426326"/>
                  </a:lnTo>
                  <a:lnTo>
                    <a:pt x="281889" y="426313"/>
                  </a:lnTo>
                  <a:lnTo>
                    <a:pt x="275361" y="426313"/>
                  </a:lnTo>
                  <a:lnTo>
                    <a:pt x="275158" y="427062"/>
                  </a:lnTo>
                  <a:lnTo>
                    <a:pt x="275158" y="436435"/>
                  </a:lnTo>
                  <a:lnTo>
                    <a:pt x="277025" y="438492"/>
                  </a:lnTo>
                  <a:lnTo>
                    <a:pt x="287883" y="450100"/>
                  </a:lnTo>
                  <a:lnTo>
                    <a:pt x="298729" y="461924"/>
                  </a:lnTo>
                  <a:lnTo>
                    <a:pt x="324942" y="501992"/>
                  </a:lnTo>
                  <a:lnTo>
                    <a:pt x="332079" y="523138"/>
                  </a:lnTo>
                  <a:lnTo>
                    <a:pt x="364820" y="530898"/>
                  </a:lnTo>
                  <a:close/>
                </a:path>
                <a:path w="1208404" h="546734">
                  <a:moveTo>
                    <a:pt x="438924" y="543725"/>
                  </a:moveTo>
                  <a:lnTo>
                    <a:pt x="420585" y="502704"/>
                  </a:lnTo>
                  <a:lnTo>
                    <a:pt x="401828" y="466191"/>
                  </a:lnTo>
                  <a:lnTo>
                    <a:pt x="383247" y="443064"/>
                  </a:lnTo>
                  <a:lnTo>
                    <a:pt x="384124" y="462470"/>
                  </a:lnTo>
                  <a:lnTo>
                    <a:pt x="397192" y="516369"/>
                  </a:lnTo>
                  <a:lnTo>
                    <a:pt x="403364" y="538175"/>
                  </a:lnTo>
                  <a:lnTo>
                    <a:pt x="421233" y="541439"/>
                  </a:lnTo>
                  <a:lnTo>
                    <a:pt x="438924" y="543725"/>
                  </a:lnTo>
                  <a:close/>
                </a:path>
                <a:path w="1208404" h="546734">
                  <a:moveTo>
                    <a:pt x="549871" y="155981"/>
                  </a:moveTo>
                  <a:lnTo>
                    <a:pt x="549109" y="154736"/>
                  </a:lnTo>
                  <a:lnTo>
                    <a:pt x="543763" y="154736"/>
                  </a:lnTo>
                  <a:lnTo>
                    <a:pt x="502005" y="175298"/>
                  </a:lnTo>
                  <a:lnTo>
                    <a:pt x="487299" y="192189"/>
                  </a:lnTo>
                  <a:lnTo>
                    <a:pt x="490689" y="198310"/>
                  </a:lnTo>
                  <a:lnTo>
                    <a:pt x="497382" y="201168"/>
                  </a:lnTo>
                  <a:lnTo>
                    <a:pt x="504532" y="198107"/>
                  </a:lnTo>
                  <a:lnTo>
                    <a:pt x="514362" y="188544"/>
                  </a:lnTo>
                  <a:lnTo>
                    <a:pt x="525030" y="179666"/>
                  </a:lnTo>
                  <a:lnTo>
                    <a:pt x="536219" y="171424"/>
                  </a:lnTo>
                  <a:lnTo>
                    <a:pt x="547611" y="163728"/>
                  </a:lnTo>
                  <a:lnTo>
                    <a:pt x="549871" y="162255"/>
                  </a:lnTo>
                  <a:lnTo>
                    <a:pt x="549871" y="155981"/>
                  </a:lnTo>
                  <a:close/>
                </a:path>
                <a:path w="1208404" h="546734">
                  <a:moveTo>
                    <a:pt x="681380" y="201904"/>
                  </a:moveTo>
                  <a:lnTo>
                    <a:pt x="678268" y="189204"/>
                  </a:lnTo>
                  <a:lnTo>
                    <a:pt x="658914" y="170345"/>
                  </a:lnTo>
                  <a:lnTo>
                    <a:pt x="635254" y="158178"/>
                  </a:lnTo>
                  <a:lnTo>
                    <a:pt x="609574" y="155270"/>
                  </a:lnTo>
                  <a:lnTo>
                    <a:pt x="584174" y="164198"/>
                  </a:lnTo>
                  <a:lnTo>
                    <a:pt x="579462" y="167220"/>
                  </a:lnTo>
                  <a:lnTo>
                    <a:pt x="580313" y="175056"/>
                  </a:lnTo>
                  <a:lnTo>
                    <a:pt x="585457" y="177126"/>
                  </a:lnTo>
                  <a:lnTo>
                    <a:pt x="603161" y="182994"/>
                  </a:lnTo>
                  <a:lnTo>
                    <a:pt x="620890" y="188455"/>
                  </a:lnTo>
                  <a:lnTo>
                    <a:pt x="637273" y="196138"/>
                  </a:lnTo>
                  <a:lnTo>
                    <a:pt x="650976" y="208661"/>
                  </a:lnTo>
                  <a:lnTo>
                    <a:pt x="662559" y="215341"/>
                  </a:lnTo>
                  <a:lnTo>
                    <a:pt x="674420" y="211848"/>
                  </a:lnTo>
                  <a:lnTo>
                    <a:pt x="681380" y="201904"/>
                  </a:lnTo>
                  <a:close/>
                </a:path>
                <a:path w="1208404" h="546734">
                  <a:moveTo>
                    <a:pt x="682193" y="287401"/>
                  </a:moveTo>
                  <a:lnTo>
                    <a:pt x="663714" y="254762"/>
                  </a:lnTo>
                  <a:lnTo>
                    <a:pt x="639178" y="226517"/>
                  </a:lnTo>
                  <a:lnTo>
                    <a:pt x="608444" y="206641"/>
                  </a:lnTo>
                  <a:lnTo>
                    <a:pt x="571373" y="199148"/>
                  </a:lnTo>
                  <a:lnTo>
                    <a:pt x="528955" y="206603"/>
                  </a:lnTo>
                  <a:lnTo>
                    <a:pt x="496341" y="227203"/>
                  </a:lnTo>
                  <a:lnTo>
                    <a:pt x="472313" y="258318"/>
                  </a:lnTo>
                  <a:lnTo>
                    <a:pt x="455625" y="297370"/>
                  </a:lnTo>
                  <a:lnTo>
                    <a:pt x="453834" y="303009"/>
                  </a:lnTo>
                  <a:lnTo>
                    <a:pt x="462038" y="306209"/>
                  </a:lnTo>
                  <a:lnTo>
                    <a:pt x="465518" y="302209"/>
                  </a:lnTo>
                  <a:lnTo>
                    <a:pt x="486117" y="280631"/>
                  </a:lnTo>
                  <a:lnTo>
                    <a:pt x="510705" y="259791"/>
                  </a:lnTo>
                  <a:lnTo>
                    <a:pt x="537819" y="243166"/>
                  </a:lnTo>
                  <a:lnTo>
                    <a:pt x="566064" y="234238"/>
                  </a:lnTo>
                  <a:lnTo>
                    <a:pt x="595833" y="237337"/>
                  </a:lnTo>
                  <a:lnTo>
                    <a:pt x="621106" y="252425"/>
                  </a:lnTo>
                  <a:lnTo>
                    <a:pt x="641731" y="274815"/>
                  </a:lnTo>
                  <a:lnTo>
                    <a:pt x="657555" y="299821"/>
                  </a:lnTo>
                  <a:lnTo>
                    <a:pt x="665505" y="305739"/>
                  </a:lnTo>
                  <a:lnTo>
                    <a:pt x="675170" y="304177"/>
                  </a:lnTo>
                  <a:lnTo>
                    <a:pt x="682193" y="297332"/>
                  </a:lnTo>
                  <a:lnTo>
                    <a:pt x="682193" y="287401"/>
                  </a:lnTo>
                  <a:close/>
                </a:path>
                <a:path w="1208404" h="546734">
                  <a:moveTo>
                    <a:pt x="743051" y="539762"/>
                  </a:moveTo>
                  <a:lnTo>
                    <a:pt x="734669" y="530212"/>
                  </a:lnTo>
                  <a:lnTo>
                    <a:pt x="723163" y="528078"/>
                  </a:lnTo>
                  <a:lnTo>
                    <a:pt x="713930" y="536575"/>
                  </a:lnTo>
                  <a:lnTo>
                    <a:pt x="710793" y="546112"/>
                  </a:lnTo>
                  <a:lnTo>
                    <a:pt x="743013" y="541947"/>
                  </a:lnTo>
                  <a:lnTo>
                    <a:pt x="743051" y="539762"/>
                  </a:lnTo>
                  <a:close/>
                </a:path>
                <a:path w="1208404" h="546734">
                  <a:moveTo>
                    <a:pt x="944194" y="402488"/>
                  </a:moveTo>
                  <a:lnTo>
                    <a:pt x="941451" y="400151"/>
                  </a:lnTo>
                  <a:lnTo>
                    <a:pt x="934173" y="400151"/>
                  </a:lnTo>
                  <a:lnTo>
                    <a:pt x="932395" y="401320"/>
                  </a:lnTo>
                  <a:lnTo>
                    <a:pt x="915695" y="412902"/>
                  </a:lnTo>
                  <a:lnTo>
                    <a:pt x="883005" y="437057"/>
                  </a:lnTo>
                  <a:lnTo>
                    <a:pt x="866190" y="448449"/>
                  </a:lnTo>
                  <a:lnTo>
                    <a:pt x="846810" y="459117"/>
                  </a:lnTo>
                  <a:lnTo>
                    <a:pt x="826427" y="467690"/>
                  </a:lnTo>
                  <a:lnTo>
                    <a:pt x="805383" y="474649"/>
                  </a:lnTo>
                  <a:lnTo>
                    <a:pt x="784059" y="480479"/>
                  </a:lnTo>
                  <a:lnTo>
                    <a:pt x="768858" y="487794"/>
                  </a:lnTo>
                  <a:lnTo>
                    <a:pt x="762825" y="496620"/>
                  </a:lnTo>
                  <a:lnTo>
                    <a:pt x="770216" y="501218"/>
                  </a:lnTo>
                  <a:lnTo>
                    <a:pt x="795274" y="495896"/>
                  </a:lnTo>
                  <a:lnTo>
                    <a:pt x="840320" y="483196"/>
                  </a:lnTo>
                  <a:lnTo>
                    <a:pt x="884504" y="469849"/>
                  </a:lnTo>
                  <a:lnTo>
                    <a:pt x="921245" y="448081"/>
                  </a:lnTo>
                  <a:lnTo>
                    <a:pt x="943927" y="410184"/>
                  </a:lnTo>
                  <a:lnTo>
                    <a:pt x="944194" y="409232"/>
                  </a:lnTo>
                  <a:lnTo>
                    <a:pt x="944194" y="402488"/>
                  </a:lnTo>
                  <a:close/>
                </a:path>
                <a:path w="1208404" h="546734">
                  <a:moveTo>
                    <a:pt x="952220" y="72847"/>
                  </a:moveTo>
                  <a:lnTo>
                    <a:pt x="951572" y="72847"/>
                  </a:lnTo>
                  <a:lnTo>
                    <a:pt x="950925" y="72847"/>
                  </a:lnTo>
                  <a:lnTo>
                    <a:pt x="950925" y="73850"/>
                  </a:lnTo>
                  <a:lnTo>
                    <a:pt x="952220" y="73850"/>
                  </a:lnTo>
                  <a:lnTo>
                    <a:pt x="952220" y="72847"/>
                  </a:lnTo>
                  <a:close/>
                </a:path>
                <a:path w="1208404" h="546734">
                  <a:moveTo>
                    <a:pt x="966343" y="247853"/>
                  </a:moveTo>
                  <a:lnTo>
                    <a:pt x="960488" y="244868"/>
                  </a:lnTo>
                  <a:lnTo>
                    <a:pt x="952474" y="255828"/>
                  </a:lnTo>
                  <a:lnTo>
                    <a:pt x="946340" y="268579"/>
                  </a:lnTo>
                  <a:lnTo>
                    <a:pt x="922172" y="311467"/>
                  </a:lnTo>
                  <a:lnTo>
                    <a:pt x="890485" y="346633"/>
                  </a:lnTo>
                  <a:lnTo>
                    <a:pt x="854303" y="377913"/>
                  </a:lnTo>
                  <a:lnTo>
                    <a:pt x="812419" y="412800"/>
                  </a:lnTo>
                  <a:lnTo>
                    <a:pt x="816165" y="419887"/>
                  </a:lnTo>
                  <a:lnTo>
                    <a:pt x="869848" y="394627"/>
                  </a:lnTo>
                  <a:lnTo>
                    <a:pt x="914895" y="363397"/>
                  </a:lnTo>
                  <a:lnTo>
                    <a:pt x="949401" y="324116"/>
                  </a:lnTo>
                  <a:lnTo>
                    <a:pt x="966025" y="276961"/>
                  </a:lnTo>
                  <a:lnTo>
                    <a:pt x="966343" y="247853"/>
                  </a:lnTo>
                  <a:close/>
                </a:path>
                <a:path w="1208404" h="546734">
                  <a:moveTo>
                    <a:pt x="1126312" y="125780"/>
                  </a:moveTo>
                  <a:lnTo>
                    <a:pt x="1104912" y="88188"/>
                  </a:lnTo>
                  <a:lnTo>
                    <a:pt x="1068844" y="59791"/>
                  </a:lnTo>
                  <a:lnTo>
                    <a:pt x="1027036" y="41960"/>
                  </a:lnTo>
                  <a:lnTo>
                    <a:pt x="1013955" y="43624"/>
                  </a:lnTo>
                  <a:lnTo>
                    <a:pt x="1007021" y="53581"/>
                  </a:lnTo>
                  <a:lnTo>
                    <a:pt x="1007859" y="65824"/>
                  </a:lnTo>
                  <a:lnTo>
                    <a:pt x="1018120" y="74295"/>
                  </a:lnTo>
                  <a:lnTo>
                    <a:pt x="1051369" y="89090"/>
                  </a:lnTo>
                  <a:lnTo>
                    <a:pt x="1077480" y="110794"/>
                  </a:lnTo>
                  <a:lnTo>
                    <a:pt x="1097826" y="138455"/>
                  </a:lnTo>
                  <a:lnTo>
                    <a:pt x="1113790" y="171132"/>
                  </a:lnTo>
                  <a:lnTo>
                    <a:pt x="1115771" y="175996"/>
                  </a:lnTo>
                  <a:lnTo>
                    <a:pt x="1122260" y="176415"/>
                  </a:lnTo>
                  <a:lnTo>
                    <a:pt x="1124102" y="171132"/>
                  </a:lnTo>
                  <a:lnTo>
                    <a:pt x="1126312" y="125780"/>
                  </a:lnTo>
                  <a:close/>
                </a:path>
                <a:path w="1208404" h="546734">
                  <a:moveTo>
                    <a:pt x="1208227" y="164477"/>
                  </a:moveTo>
                  <a:lnTo>
                    <a:pt x="1201915" y="124853"/>
                  </a:lnTo>
                  <a:lnTo>
                    <a:pt x="1185100" y="87401"/>
                  </a:lnTo>
                  <a:lnTo>
                    <a:pt x="1159344" y="54940"/>
                  </a:lnTo>
                  <a:lnTo>
                    <a:pt x="1126210" y="30289"/>
                  </a:lnTo>
                  <a:lnTo>
                    <a:pt x="1087297" y="16294"/>
                  </a:lnTo>
                  <a:lnTo>
                    <a:pt x="1069352" y="17564"/>
                  </a:lnTo>
                  <a:lnTo>
                    <a:pt x="1056208" y="25361"/>
                  </a:lnTo>
                  <a:lnTo>
                    <a:pt x="1052512" y="35013"/>
                  </a:lnTo>
                  <a:lnTo>
                    <a:pt x="1062913" y="41897"/>
                  </a:lnTo>
                  <a:lnTo>
                    <a:pt x="1105966" y="59613"/>
                  </a:lnTo>
                  <a:lnTo>
                    <a:pt x="1135202" y="89446"/>
                  </a:lnTo>
                  <a:lnTo>
                    <a:pt x="1151788" y="127736"/>
                  </a:lnTo>
                  <a:lnTo>
                    <a:pt x="1156881" y="170840"/>
                  </a:lnTo>
                  <a:lnTo>
                    <a:pt x="1151636" y="215099"/>
                  </a:lnTo>
                  <a:lnTo>
                    <a:pt x="1137221" y="256870"/>
                  </a:lnTo>
                  <a:lnTo>
                    <a:pt x="1136497" y="262242"/>
                  </a:lnTo>
                  <a:lnTo>
                    <a:pt x="1138745" y="266801"/>
                  </a:lnTo>
                  <a:lnTo>
                    <a:pt x="1143038" y="269201"/>
                  </a:lnTo>
                  <a:lnTo>
                    <a:pt x="1148448" y="268097"/>
                  </a:lnTo>
                  <a:lnTo>
                    <a:pt x="1183068" y="238925"/>
                  </a:lnTo>
                  <a:lnTo>
                    <a:pt x="1202474" y="203441"/>
                  </a:lnTo>
                  <a:lnTo>
                    <a:pt x="1208227" y="164477"/>
                  </a:lnTo>
                  <a:close/>
                </a:path>
              </a:pathLst>
            </a:custGeom>
            <a:solidFill>
              <a:srgbClr val="1B1A1A">
                <a:alpha val="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794703" y="7542371"/>
              <a:ext cx="228600" cy="107314"/>
            </a:xfrm>
            <a:custGeom>
              <a:avLst/>
              <a:gdLst/>
              <a:ahLst/>
              <a:cxnLst/>
              <a:rect l="l" t="t" r="r" b="b"/>
              <a:pathLst>
                <a:path w="228600" h="107315">
                  <a:moveTo>
                    <a:pt x="117538" y="0"/>
                  </a:moveTo>
                  <a:lnTo>
                    <a:pt x="75114" y="7460"/>
                  </a:lnTo>
                  <a:lnTo>
                    <a:pt x="42500" y="28051"/>
                  </a:lnTo>
                  <a:lnTo>
                    <a:pt x="18468" y="59171"/>
                  </a:lnTo>
                  <a:lnTo>
                    <a:pt x="1790" y="98221"/>
                  </a:lnTo>
                  <a:lnTo>
                    <a:pt x="0" y="103860"/>
                  </a:lnTo>
                  <a:lnTo>
                    <a:pt x="8204" y="107060"/>
                  </a:lnTo>
                  <a:lnTo>
                    <a:pt x="11683" y="103060"/>
                  </a:lnTo>
                  <a:lnTo>
                    <a:pt x="32282" y="81492"/>
                  </a:lnTo>
                  <a:lnTo>
                    <a:pt x="56856" y="60655"/>
                  </a:lnTo>
                  <a:lnTo>
                    <a:pt x="83980" y="44028"/>
                  </a:lnTo>
                  <a:lnTo>
                    <a:pt x="112229" y="35090"/>
                  </a:lnTo>
                  <a:lnTo>
                    <a:pt x="141993" y="38197"/>
                  </a:lnTo>
                  <a:lnTo>
                    <a:pt x="167266" y="53279"/>
                  </a:lnTo>
                  <a:lnTo>
                    <a:pt x="187894" y="75663"/>
                  </a:lnTo>
                  <a:lnTo>
                    <a:pt x="203720" y="100672"/>
                  </a:lnTo>
                  <a:lnTo>
                    <a:pt x="211661" y="106595"/>
                  </a:lnTo>
                  <a:lnTo>
                    <a:pt x="221330" y="105030"/>
                  </a:lnTo>
                  <a:lnTo>
                    <a:pt x="228354" y="98181"/>
                  </a:lnTo>
                  <a:lnTo>
                    <a:pt x="228358" y="88252"/>
                  </a:lnTo>
                  <a:lnTo>
                    <a:pt x="209882" y="55615"/>
                  </a:lnTo>
                  <a:lnTo>
                    <a:pt x="185340" y="27366"/>
                  </a:lnTo>
                  <a:lnTo>
                    <a:pt x="154603" y="7497"/>
                  </a:lnTo>
                  <a:lnTo>
                    <a:pt x="117538" y="0"/>
                  </a:lnTo>
                  <a:close/>
                </a:path>
              </a:pathLst>
            </a:custGeom>
            <a:solidFill>
              <a:srgbClr val="FFFFFF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18895" y="7502965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5" h="60325">
                  <a:moveTo>
                    <a:pt x="30129" y="0"/>
                  </a:moveTo>
                  <a:lnTo>
                    <a:pt x="4724" y="8928"/>
                  </a:lnTo>
                  <a:lnTo>
                    <a:pt x="0" y="11963"/>
                  </a:lnTo>
                  <a:lnTo>
                    <a:pt x="863" y="19799"/>
                  </a:lnTo>
                  <a:lnTo>
                    <a:pt x="6007" y="21869"/>
                  </a:lnTo>
                  <a:lnTo>
                    <a:pt x="23711" y="27734"/>
                  </a:lnTo>
                  <a:lnTo>
                    <a:pt x="41435" y="33193"/>
                  </a:lnTo>
                  <a:lnTo>
                    <a:pt x="57818" y="40873"/>
                  </a:lnTo>
                  <a:lnTo>
                    <a:pt x="71501" y="53403"/>
                  </a:lnTo>
                  <a:lnTo>
                    <a:pt x="83102" y="60077"/>
                  </a:lnTo>
                  <a:lnTo>
                    <a:pt x="94970" y="56586"/>
                  </a:lnTo>
                  <a:lnTo>
                    <a:pt x="101933" y="46640"/>
                  </a:lnTo>
                  <a:lnTo>
                    <a:pt x="98818" y="33947"/>
                  </a:lnTo>
                  <a:lnTo>
                    <a:pt x="79464" y="15086"/>
                  </a:lnTo>
                  <a:lnTo>
                    <a:pt x="55805" y="2911"/>
                  </a:lnTo>
                  <a:lnTo>
                    <a:pt x="30129" y="0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385015" y="7388092"/>
              <a:ext cx="148590" cy="212090"/>
            </a:xfrm>
            <a:custGeom>
              <a:avLst/>
              <a:gdLst/>
              <a:ahLst/>
              <a:cxnLst/>
              <a:rect l="l" t="t" r="r" b="b"/>
              <a:pathLst>
                <a:path w="148589" h="212090">
                  <a:moveTo>
                    <a:pt x="79779" y="0"/>
                  </a:moveTo>
                  <a:lnTo>
                    <a:pt x="37390" y="18056"/>
                  </a:lnTo>
                  <a:lnTo>
                    <a:pt x="8501" y="58246"/>
                  </a:lnTo>
                  <a:lnTo>
                    <a:pt x="0" y="81332"/>
                  </a:lnTo>
                  <a:lnTo>
                    <a:pt x="673" y="91543"/>
                  </a:lnTo>
                  <a:lnTo>
                    <a:pt x="7119" y="98537"/>
                  </a:lnTo>
                  <a:lnTo>
                    <a:pt x="16321" y="101002"/>
                  </a:lnTo>
                  <a:lnTo>
                    <a:pt x="25260" y="97626"/>
                  </a:lnTo>
                  <a:lnTo>
                    <a:pt x="17523" y="121010"/>
                  </a:lnTo>
                  <a:lnTo>
                    <a:pt x="13973" y="144884"/>
                  </a:lnTo>
                  <a:lnTo>
                    <a:pt x="14008" y="169294"/>
                  </a:lnTo>
                  <a:lnTo>
                    <a:pt x="17030" y="194285"/>
                  </a:lnTo>
                  <a:lnTo>
                    <a:pt x="18911" y="203435"/>
                  </a:lnTo>
                  <a:lnTo>
                    <a:pt x="22259" y="211835"/>
                  </a:lnTo>
                  <a:lnTo>
                    <a:pt x="27117" y="211461"/>
                  </a:lnTo>
                  <a:lnTo>
                    <a:pt x="33528" y="194285"/>
                  </a:lnTo>
                  <a:lnTo>
                    <a:pt x="39354" y="175312"/>
                  </a:lnTo>
                  <a:lnTo>
                    <a:pt x="46470" y="156676"/>
                  </a:lnTo>
                  <a:lnTo>
                    <a:pt x="54046" y="138137"/>
                  </a:lnTo>
                  <a:lnTo>
                    <a:pt x="61252" y="119457"/>
                  </a:lnTo>
                  <a:lnTo>
                    <a:pt x="71397" y="98598"/>
                  </a:lnTo>
                  <a:lnTo>
                    <a:pt x="85685" y="81892"/>
                  </a:lnTo>
                  <a:lnTo>
                    <a:pt x="104123" y="70599"/>
                  </a:lnTo>
                  <a:lnTo>
                    <a:pt x="126720" y="65977"/>
                  </a:lnTo>
                  <a:lnTo>
                    <a:pt x="142456" y="62059"/>
                  </a:lnTo>
                  <a:lnTo>
                    <a:pt x="148121" y="53654"/>
                  </a:lnTo>
                  <a:lnTo>
                    <a:pt x="142292" y="43612"/>
                  </a:lnTo>
                  <a:lnTo>
                    <a:pt x="123545" y="34786"/>
                  </a:lnTo>
                  <a:lnTo>
                    <a:pt x="101078" y="31953"/>
                  </a:lnTo>
                  <a:lnTo>
                    <a:pt x="81129" y="36236"/>
                  </a:lnTo>
                  <a:lnTo>
                    <a:pt x="63382" y="46579"/>
                  </a:lnTo>
                  <a:lnTo>
                    <a:pt x="47523" y="61926"/>
                  </a:lnTo>
                  <a:lnTo>
                    <a:pt x="53631" y="53065"/>
                  </a:lnTo>
                  <a:lnTo>
                    <a:pt x="60129" y="44483"/>
                  </a:lnTo>
                  <a:lnTo>
                    <a:pt x="67106" y="36234"/>
                  </a:lnTo>
                  <a:lnTo>
                    <a:pt x="74650" y="28373"/>
                  </a:lnTo>
                  <a:lnTo>
                    <a:pt x="85310" y="15121"/>
                  </a:lnTo>
                  <a:lnTo>
                    <a:pt x="88017" y="4416"/>
                  </a:lnTo>
                  <a:lnTo>
                    <a:pt x="79779" y="0"/>
                  </a:lnTo>
                  <a:close/>
                </a:path>
              </a:pathLst>
            </a:custGeom>
            <a:solidFill>
              <a:srgbClr val="FFFFFF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340025" y="7346276"/>
              <a:ext cx="953769" cy="96520"/>
            </a:xfrm>
            <a:custGeom>
              <a:avLst/>
              <a:gdLst/>
              <a:ahLst/>
              <a:cxnLst/>
              <a:rect l="l" t="t" r="r" b="b"/>
              <a:pathLst>
                <a:path w="953770" h="96520">
                  <a:moveTo>
                    <a:pt x="100076" y="23736"/>
                  </a:moveTo>
                  <a:lnTo>
                    <a:pt x="98602" y="9880"/>
                  </a:lnTo>
                  <a:lnTo>
                    <a:pt x="88900" y="0"/>
                  </a:lnTo>
                  <a:lnTo>
                    <a:pt x="74091" y="749"/>
                  </a:lnTo>
                  <a:lnTo>
                    <a:pt x="33845" y="25996"/>
                  </a:lnTo>
                  <a:lnTo>
                    <a:pt x="6489" y="60071"/>
                  </a:lnTo>
                  <a:lnTo>
                    <a:pt x="0" y="96215"/>
                  </a:lnTo>
                  <a:lnTo>
                    <a:pt x="177" y="96266"/>
                  </a:lnTo>
                  <a:lnTo>
                    <a:pt x="12573" y="96266"/>
                  </a:lnTo>
                  <a:lnTo>
                    <a:pt x="14935" y="92989"/>
                  </a:lnTo>
                  <a:lnTo>
                    <a:pt x="30391" y="75158"/>
                  </a:lnTo>
                  <a:lnTo>
                    <a:pt x="48945" y="59372"/>
                  </a:lnTo>
                  <a:lnTo>
                    <a:pt x="69303" y="45872"/>
                  </a:lnTo>
                  <a:lnTo>
                    <a:pt x="90170" y="34950"/>
                  </a:lnTo>
                  <a:lnTo>
                    <a:pt x="100076" y="23736"/>
                  </a:lnTo>
                  <a:close/>
                </a:path>
                <a:path w="953770" h="96520">
                  <a:moveTo>
                    <a:pt x="953427" y="65963"/>
                  </a:moveTo>
                  <a:lnTo>
                    <a:pt x="952779" y="65963"/>
                  </a:lnTo>
                  <a:lnTo>
                    <a:pt x="952131" y="65963"/>
                  </a:lnTo>
                  <a:lnTo>
                    <a:pt x="952131" y="66967"/>
                  </a:lnTo>
                  <a:lnTo>
                    <a:pt x="953427" y="66967"/>
                  </a:lnTo>
                  <a:lnTo>
                    <a:pt x="953427" y="65963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346776" y="7381352"/>
              <a:ext cx="121285" cy="134620"/>
            </a:xfrm>
            <a:custGeom>
              <a:avLst/>
              <a:gdLst/>
              <a:ahLst/>
              <a:cxnLst/>
              <a:rect l="l" t="t" r="r" b="b"/>
              <a:pathLst>
                <a:path w="121285" h="134620">
                  <a:moveTo>
                    <a:pt x="21493" y="0"/>
                  </a:moveTo>
                  <a:lnTo>
                    <a:pt x="6750" y="5664"/>
                  </a:lnTo>
                  <a:lnTo>
                    <a:pt x="0" y="15181"/>
                  </a:lnTo>
                  <a:lnTo>
                    <a:pt x="1767" y="25190"/>
                  </a:lnTo>
                  <a:lnTo>
                    <a:pt x="12577" y="32334"/>
                  </a:lnTo>
                  <a:lnTo>
                    <a:pt x="45828" y="47123"/>
                  </a:lnTo>
                  <a:lnTo>
                    <a:pt x="71937" y="68822"/>
                  </a:lnTo>
                  <a:lnTo>
                    <a:pt x="92284" y="96486"/>
                  </a:lnTo>
                  <a:lnTo>
                    <a:pt x="108246" y="129171"/>
                  </a:lnTo>
                  <a:lnTo>
                    <a:pt x="110228" y="134035"/>
                  </a:lnTo>
                  <a:lnTo>
                    <a:pt x="116717" y="134454"/>
                  </a:lnTo>
                  <a:lnTo>
                    <a:pt x="118559" y="129171"/>
                  </a:lnTo>
                  <a:lnTo>
                    <a:pt x="121009" y="80415"/>
                  </a:lnTo>
                  <a:lnTo>
                    <a:pt x="100010" y="37168"/>
                  </a:lnTo>
                  <a:lnTo>
                    <a:pt x="64020" y="7629"/>
                  </a:lnTo>
                  <a:lnTo>
                    <a:pt x="21493" y="0"/>
                  </a:lnTo>
                  <a:close/>
                </a:path>
              </a:pathLst>
            </a:custGeom>
            <a:solidFill>
              <a:srgbClr val="FFFFFF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153473" y="7355687"/>
              <a:ext cx="379095" cy="406400"/>
            </a:xfrm>
            <a:custGeom>
              <a:avLst/>
              <a:gdLst/>
              <a:ahLst/>
              <a:cxnLst/>
              <a:rect l="l" t="t" r="r" b="b"/>
              <a:pathLst>
                <a:path w="379095" h="406400">
                  <a:moveTo>
                    <a:pt x="156464" y="230644"/>
                  </a:moveTo>
                  <a:lnTo>
                    <a:pt x="150317" y="228053"/>
                  </a:lnTo>
                  <a:lnTo>
                    <a:pt x="140893" y="241020"/>
                  </a:lnTo>
                  <a:lnTo>
                    <a:pt x="133921" y="254977"/>
                  </a:lnTo>
                  <a:lnTo>
                    <a:pt x="109753" y="297865"/>
                  </a:lnTo>
                  <a:lnTo>
                    <a:pt x="78054" y="333044"/>
                  </a:lnTo>
                  <a:lnTo>
                    <a:pt x="41871" y="364324"/>
                  </a:lnTo>
                  <a:lnTo>
                    <a:pt x="0" y="399199"/>
                  </a:lnTo>
                  <a:lnTo>
                    <a:pt x="3746" y="406285"/>
                  </a:lnTo>
                  <a:lnTo>
                    <a:pt x="56730" y="380936"/>
                  </a:lnTo>
                  <a:lnTo>
                    <a:pt x="100634" y="349542"/>
                  </a:lnTo>
                  <a:lnTo>
                    <a:pt x="134912" y="310235"/>
                  </a:lnTo>
                  <a:lnTo>
                    <a:pt x="153606" y="263359"/>
                  </a:lnTo>
                  <a:lnTo>
                    <a:pt x="156464" y="230644"/>
                  </a:lnTo>
                  <a:close/>
                </a:path>
                <a:path w="379095" h="406400">
                  <a:moveTo>
                    <a:pt x="378752" y="141770"/>
                  </a:moveTo>
                  <a:lnTo>
                    <a:pt x="370217" y="98755"/>
                  </a:lnTo>
                  <a:lnTo>
                    <a:pt x="352348" y="59131"/>
                  </a:lnTo>
                  <a:lnTo>
                    <a:pt x="326339" y="26847"/>
                  </a:lnTo>
                  <a:lnTo>
                    <a:pt x="293408" y="5816"/>
                  </a:lnTo>
                  <a:lnTo>
                    <a:pt x="254762" y="0"/>
                  </a:lnTo>
                  <a:lnTo>
                    <a:pt x="229146" y="4864"/>
                  </a:lnTo>
                  <a:lnTo>
                    <a:pt x="224180" y="12255"/>
                  </a:lnTo>
                  <a:lnTo>
                    <a:pt x="233489" y="19913"/>
                  </a:lnTo>
                  <a:lnTo>
                    <a:pt x="250672" y="25603"/>
                  </a:lnTo>
                  <a:lnTo>
                    <a:pt x="293725" y="43319"/>
                  </a:lnTo>
                  <a:lnTo>
                    <a:pt x="322961" y="73152"/>
                  </a:lnTo>
                  <a:lnTo>
                    <a:pt x="339547" y="111442"/>
                  </a:lnTo>
                  <a:lnTo>
                    <a:pt x="344639" y="154546"/>
                  </a:lnTo>
                  <a:lnTo>
                    <a:pt x="339394" y="198805"/>
                  </a:lnTo>
                  <a:lnTo>
                    <a:pt x="324967" y="240576"/>
                  </a:lnTo>
                  <a:lnTo>
                    <a:pt x="324294" y="246037"/>
                  </a:lnTo>
                  <a:lnTo>
                    <a:pt x="326656" y="250761"/>
                  </a:lnTo>
                  <a:lnTo>
                    <a:pt x="330962" y="253187"/>
                  </a:lnTo>
                  <a:lnTo>
                    <a:pt x="336194" y="251802"/>
                  </a:lnTo>
                  <a:lnTo>
                    <a:pt x="362940" y="222224"/>
                  </a:lnTo>
                  <a:lnTo>
                    <a:pt x="376720" y="184238"/>
                  </a:lnTo>
                  <a:lnTo>
                    <a:pt x="378752" y="141770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503707" y="7531532"/>
              <a:ext cx="170180" cy="173990"/>
            </a:xfrm>
            <a:custGeom>
              <a:avLst/>
              <a:gdLst/>
              <a:ahLst/>
              <a:cxnLst/>
              <a:rect l="l" t="t" r="r" b="b"/>
              <a:pathLst>
                <a:path w="170180" h="173990">
                  <a:moveTo>
                    <a:pt x="16007" y="0"/>
                  </a:moveTo>
                  <a:lnTo>
                    <a:pt x="6304" y="1852"/>
                  </a:lnTo>
                  <a:lnTo>
                    <a:pt x="0" y="9312"/>
                  </a:lnTo>
                  <a:lnTo>
                    <a:pt x="1404" y="19900"/>
                  </a:lnTo>
                  <a:lnTo>
                    <a:pt x="24003" y="60921"/>
                  </a:lnTo>
                  <a:lnTo>
                    <a:pt x="49615" y="104748"/>
                  </a:lnTo>
                  <a:lnTo>
                    <a:pt x="80406" y="143449"/>
                  </a:lnTo>
                  <a:lnTo>
                    <a:pt x="118545" y="169090"/>
                  </a:lnTo>
                  <a:lnTo>
                    <a:pt x="166199" y="173735"/>
                  </a:lnTo>
                  <a:lnTo>
                    <a:pt x="169260" y="173253"/>
                  </a:lnTo>
                  <a:lnTo>
                    <a:pt x="169641" y="168554"/>
                  </a:lnTo>
                  <a:lnTo>
                    <a:pt x="167050" y="167220"/>
                  </a:lnTo>
                  <a:lnTo>
                    <a:pt x="143059" y="153533"/>
                  </a:lnTo>
                  <a:lnTo>
                    <a:pt x="100065" y="119482"/>
                  </a:lnTo>
                  <a:lnTo>
                    <a:pt x="66420" y="76381"/>
                  </a:lnTo>
                  <a:lnTo>
                    <a:pt x="38673" y="29555"/>
                  </a:lnTo>
                  <a:lnTo>
                    <a:pt x="24797" y="6235"/>
                  </a:lnTo>
                  <a:lnTo>
                    <a:pt x="16007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616377" y="7739545"/>
              <a:ext cx="669290" cy="146685"/>
            </a:xfrm>
            <a:custGeom>
              <a:avLst/>
              <a:gdLst/>
              <a:ahLst/>
              <a:cxnLst/>
              <a:rect l="l" t="t" r="r" b="b"/>
              <a:pathLst>
                <a:path w="669289" h="146684">
                  <a:moveTo>
                    <a:pt x="90779" y="134899"/>
                  </a:moveTo>
                  <a:lnTo>
                    <a:pt x="66738" y="67627"/>
                  </a:lnTo>
                  <a:lnTo>
                    <a:pt x="6934" y="26174"/>
                  </a:lnTo>
                  <a:lnTo>
                    <a:pt x="6743" y="26162"/>
                  </a:lnTo>
                  <a:lnTo>
                    <a:pt x="215" y="26162"/>
                  </a:lnTo>
                  <a:lnTo>
                    <a:pt x="0" y="26885"/>
                  </a:lnTo>
                  <a:lnTo>
                    <a:pt x="0" y="36296"/>
                  </a:lnTo>
                  <a:lnTo>
                    <a:pt x="1879" y="38341"/>
                  </a:lnTo>
                  <a:lnTo>
                    <a:pt x="12725" y="49949"/>
                  </a:lnTo>
                  <a:lnTo>
                    <a:pt x="23571" y="61772"/>
                  </a:lnTo>
                  <a:lnTo>
                    <a:pt x="49796" y="101841"/>
                  </a:lnTo>
                  <a:lnTo>
                    <a:pt x="58356" y="128130"/>
                  </a:lnTo>
                  <a:lnTo>
                    <a:pt x="73939" y="131826"/>
                  </a:lnTo>
                  <a:lnTo>
                    <a:pt x="90779" y="134899"/>
                  </a:lnTo>
                  <a:close/>
                </a:path>
                <a:path w="669289" h="146684">
                  <a:moveTo>
                    <a:pt x="165011" y="146354"/>
                  </a:moveTo>
                  <a:lnTo>
                    <a:pt x="145427" y="102552"/>
                  </a:lnTo>
                  <a:lnTo>
                    <a:pt x="126555" y="69329"/>
                  </a:lnTo>
                  <a:lnTo>
                    <a:pt x="102984" y="36004"/>
                  </a:lnTo>
                  <a:lnTo>
                    <a:pt x="98463" y="37934"/>
                  </a:lnTo>
                  <a:lnTo>
                    <a:pt x="103619" y="62179"/>
                  </a:lnTo>
                  <a:lnTo>
                    <a:pt x="130683" y="141909"/>
                  </a:lnTo>
                  <a:lnTo>
                    <a:pt x="165011" y="146354"/>
                  </a:lnTo>
                  <a:close/>
                </a:path>
                <a:path w="669289" h="146684">
                  <a:moveTo>
                    <a:pt x="466902" y="138480"/>
                  </a:moveTo>
                  <a:lnTo>
                    <a:pt x="459524" y="130060"/>
                  </a:lnTo>
                  <a:lnTo>
                    <a:pt x="448017" y="127927"/>
                  </a:lnTo>
                  <a:lnTo>
                    <a:pt x="438785" y="136423"/>
                  </a:lnTo>
                  <a:lnTo>
                    <a:pt x="436537" y="143230"/>
                  </a:lnTo>
                  <a:lnTo>
                    <a:pt x="451561" y="141287"/>
                  </a:lnTo>
                  <a:lnTo>
                    <a:pt x="466902" y="138480"/>
                  </a:lnTo>
                  <a:close/>
                </a:path>
                <a:path w="669289" h="146684">
                  <a:moveTo>
                    <a:pt x="669036" y="2336"/>
                  </a:moveTo>
                  <a:lnTo>
                    <a:pt x="666292" y="0"/>
                  </a:lnTo>
                  <a:lnTo>
                    <a:pt x="659015" y="0"/>
                  </a:lnTo>
                  <a:lnTo>
                    <a:pt x="657250" y="1168"/>
                  </a:lnTo>
                  <a:lnTo>
                    <a:pt x="640537" y="12750"/>
                  </a:lnTo>
                  <a:lnTo>
                    <a:pt x="607847" y="36906"/>
                  </a:lnTo>
                  <a:lnTo>
                    <a:pt x="591045" y="48298"/>
                  </a:lnTo>
                  <a:lnTo>
                    <a:pt x="571157" y="57810"/>
                  </a:lnTo>
                  <a:lnTo>
                    <a:pt x="528751" y="71018"/>
                  </a:lnTo>
                  <a:lnTo>
                    <a:pt x="508914" y="80327"/>
                  </a:lnTo>
                  <a:lnTo>
                    <a:pt x="475018" y="104089"/>
                  </a:lnTo>
                  <a:lnTo>
                    <a:pt x="473557" y="111861"/>
                  </a:lnTo>
                  <a:lnTo>
                    <a:pt x="492112" y="109283"/>
                  </a:lnTo>
                  <a:lnTo>
                    <a:pt x="518223" y="102031"/>
                  </a:lnTo>
                  <a:lnTo>
                    <a:pt x="539496" y="95745"/>
                  </a:lnTo>
                  <a:lnTo>
                    <a:pt x="582053" y="84836"/>
                  </a:lnTo>
                  <a:lnTo>
                    <a:pt x="619518" y="71285"/>
                  </a:lnTo>
                  <a:lnTo>
                    <a:pt x="649300" y="48526"/>
                  </a:lnTo>
                  <a:lnTo>
                    <a:pt x="668782" y="10033"/>
                  </a:lnTo>
                  <a:lnTo>
                    <a:pt x="669036" y="9105"/>
                  </a:lnTo>
                  <a:lnTo>
                    <a:pt x="669036" y="2336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828168" y="7497965"/>
              <a:ext cx="62865" cy="46990"/>
            </a:xfrm>
            <a:custGeom>
              <a:avLst/>
              <a:gdLst/>
              <a:ahLst/>
              <a:cxnLst/>
              <a:rect l="l" t="t" r="r" b="b"/>
              <a:pathLst>
                <a:path w="62864" h="46990">
                  <a:moveTo>
                    <a:pt x="61807" y="0"/>
                  </a:moveTo>
                  <a:lnTo>
                    <a:pt x="56480" y="0"/>
                  </a:lnTo>
                  <a:lnTo>
                    <a:pt x="55853" y="154"/>
                  </a:lnTo>
                  <a:lnTo>
                    <a:pt x="14706" y="20555"/>
                  </a:lnTo>
                  <a:lnTo>
                    <a:pt x="0" y="37445"/>
                  </a:lnTo>
                  <a:lnTo>
                    <a:pt x="3391" y="43571"/>
                  </a:lnTo>
                  <a:lnTo>
                    <a:pt x="10080" y="46423"/>
                  </a:lnTo>
                  <a:lnTo>
                    <a:pt x="17232" y="43373"/>
                  </a:lnTo>
                  <a:lnTo>
                    <a:pt x="27063" y="33800"/>
                  </a:lnTo>
                  <a:lnTo>
                    <a:pt x="37733" y="24926"/>
                  </a:lnTo>
                  <a:lnTo>
                    <a:pt x="48922" y="16680"/>
                  </a:lnTo>
                  <a:lnTo>
                    <a:pt x="60310" y="8994"/>
                  </a:lnTo>
                  <a:lnTo>
                    <a:pt x="62567" y="7521"/>
                  </a:lnTo>
                  <a:lnTo>
                    <a:pt x="62567" y="1223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rgbClr val="FFFFFF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142671" y="7440739"/>
              <a:ext cx="980440" cy="452755"/>
            </a:xfrm>
            <a:custGeom>
              <a:avLst/>
              <a:gdLst/>
              <a:ahLst/>
              <a:cxnLst/>
              <a:rect l="l" t="t" r="r" b="b"/>
              <a:pathLst>
                <a:path w="980439" h="452754">
                  <a:moveTo>
                    <a:pt x="98955" y="0"/>
                  </a:moveTo>
                  <a:lnTo>
                    <a:pt x="22455" y="0"/>
                  </a:lnTo>
                  <a:lnTo>
                    <a:pt x="0" y="4149"/>
                  </a:lnTo>
                  <a:lnTo>
                    <a:pt x="11189" y="24345"/>
                  </a:lnTo>
                  <a:lnTo>
                    <a:pt x="23361" y="35653"/>
                  </a:lnTo>
                  <a:lnTo>
                    <a:pt x="44116" y="42191"/>
                  </a:lnTo>
                  <a:lnTo>
                    <a:pt x="81051" y="48078"/>
                  </a:lnTo>
                  <a:lnTo>
                    <a:pt x="231482" y="239086"/>
                  </a:lnTo>
                  <a:lnTo>
                    <a:pt x="349757" y="343962"/>
                  </a:lnTo>
                  <a:lnTo>
                    <a:pt x="356860" y="370833"/>
                  </a:lnTo>
                  <a:lnTo>
                    <a:pt x="362050" y="387716"/>
                  </a:lnTo>
                  <a:lnTo>
                    <a:pt x="367865" y="401743"/>
                  </a:lnTo>
                  <a:lnTo>
                    <a:pt x="376847" y="420048"/>
                  </a:lnTo>
                  <a:lnTo>
                    <a:pt x="379241" y="435958"/>
                  </a:lnTo>
                  <a:lnTo>
                    <a:pt x="401852" y="440081"/>
                  </a:lnTo>
                  <a:lnTo>
                    <a:pt x="455008" y="446952"/>
                  </a:lnTo>
                  <a:lnTo>
                    <a:pt x="509346" y="451145"/>
                  </a:lnTo>
                  <a:lnTo>
                    <a:pt x="564736" y="452564"/>
                  </a:lnTo>
                  <a:lnTo>
                    <a:pt x="598580" y="451697"/>
                  </a:lnTo>
                  <a:lnTo>
                    <a:pt x="603351" y="418321"/>
                  </a:lnTo>
                  <a:lnTo>
                    <a:pt x="613987" y="393730"/>
                  </a:lnTo>
                  <a:lnTo>
                    <a:pt x="622550" y="369299"/>
                  </a:lnTo>
                  <a:lnTo>
                    <a:pt x="628261" y="350573"/>
                  </a:lnTo>
                  <a:lnTo>
                    <a:pt x="630339" y="343099"/>
                  </a:lnTo>
                  <a:lnTo>
                    <a:pt x="671529" y="306751"/>
                  </a:lnTo>
                  <a:lnTo>
                    <a:pt x="461340" y="306751"/>
                  </a:lnTo>
                  <a:lnTo>
                    <a:pt x="448529" y="292240"/>
                  </a:lnTo>
                  <a:lnTo>
                    <a:pt x="447355" y="291524"/>
                  </a:lnTo>
                  <a:lnTo>
                    <a:pt x="401294" y="291524"/>
                  </a:lnTo>
                  <a:lnTo>
                    <a:pt x="369053" y="260891"/>
                  </a:lnTo>
                  <a:lnTo>
                    <a:pt x="346154" y="243104"/>
                  </a:lnTo>
                  <a:lnTo>
                    <a:pt x="321659" y="231343"/>
                  </a:lnTo>
                  <a:lnTo>
                    <a:pt x="284632" y="218791"/>
                  </a:lnTo>
                  <a:lnTo>
                    <a:pt x="241191" y="161890"/>
                  </a:lnTo>
                  <a:lnTo>
                    <a:pt x="210999" y="124960"/>
                  </a:lnTo>
                  <a:lnTo>
                    <a:pt x="179913" y="91836"/>
                  </a:lnTo>
                  <a:lnTo>
                    <a:pt x="133794" y="46351"/>
                  </a:lnTo>
                  <a:lnTo>
                    <a:pt x="112530" y="10544"/>
                  </a:lnTo>
                  <a:lnTo>
                    <a:pt x="98955" y="0"/>
                  </a:lnTo>
                  <a:close/>
                </a:path>
                <a:path w="980439" h="452754">
                  <a:moveTo>
                    <a:pt x="493496" y="125878"/>
                  </a:moveTo>
                  <a:lnTo>
                    <a:pt x="465185" y="132113"/>
                  </a:lnTo>
                  <a:lnTo>
                    <a:pt x="442066" y="149122"/>
                  </a:lnTo>
                  <a:lnTo>
                    <a:pt x="426479" y="174366"/>
                  </a:lnTo>
                  <a:lnTo>
                    <a:pt x="420763" y="205304"/>
                  </a:lnTo>
                  <a:lnTo>
                    <a:pt x="423722" y="227844"/>
                  </a:lnTo>
                  <a:lnTo>
                    <a:pt x="432036" y="247846"/>
                  </a:lnTo>
                  <a:lnTo>
                    <a:pt x="444857" y="264404"/>
                  </a:lnTo>
                  <a:lnTo>
                    <a:pt x="461340" y="276614"/>
                  </a:lnTo>
                  <a:lnTo>
                    <a:pt x="461340" y="306751"/>
                  </a:lnTo>
                  <a:lnTo>
                    <a:pt x="512063" y="306751"/>
                  </a:lnTo>
                  <a:lnTo>
                    <a:pt x="512063" y="282101"/>
                  </a:lnTo>
                  <a:lnTo>
                    <a:pt x="533600" y="271526"/>
                  </a:lnTo>
                  <a:lnTo>
                    <a:pt x="550730" y="254199"/>
                  </a:lnTo>
                  <a:lnTo>
                    <a:pt x="562043" y="231623"/>
                  </a:lnTo>
                  <a:lnTo>
                    <a:pt x="566127" y="205304"/>
                  </a:lnTo>
                  <a:lnTo>
                    <a:pt x="560413" y="174366"/>
                  </a:lnTo>
                  <a:lnTo>
                    <a:pt x="544837" y="149122"/>
                  </a:lnTo>
                  <a:lnTo>
                    <a:pt x="521749" y="132113"/>
                  </a:lnTo>
                  <a:lnTo>
                    <a:pt x="493496" y="125878"/>
                  </a:lnTo>
                  <a:close/>
                </a:path>
                <a:path w="980439" h="452754">
                  <a:moveTo>
                    <a:pt x="549161" y="289623"/>
                  </a:moveTo>
                  <a:lnTo>
                    <a:pt x="529193" y="295333"/>
                  </a:lnTo>
                  <a:lnTo>
                    <a:pt x="516506" y="302945"/>
                  </a:lnTo>
                  <a:lnTo>
                    <a:pt x="512063" y="306751"/>
                  </a:lnTo>
                  <a:lnTo>
                    <a:pt x="671529" y="306751"/>
                  </a:lnTo>
                  <a:lnTo>
                    <a:pt x="688786" y="291524"/>
                  </a:lnTo>
                  <a:lnTo>
                    <a:pt x="575449" y="291524"/>
                  </a:lnTo>
                  <a:lnTo>
                    <a:pt x="549161" y="289623"/>
                  </a:lnTo>
                  <a:close/>
                </a:path>
                <a:path w="980439" h="452754">
                  <a:moveTo>
                    <a:pt x="438003" y="285817"/>
                  </a:moveTo>
                  <a:lnTo>
                    <a:pt x="424135" y="286054"/>
                  </a:lnTo>
                  <a:lnTo>
                    <a:pt x="401294" y="291524"/>
                  </a:lnTo>
                  <a:lnTo>
                    <a:pt x="447355" y="291524"/>
                  </a:lnTo>
                  <a:lnTo>
                    <a:pt x="438003" y="285817"/>
                  </a:lnTo>
                  <a:close/>
                </a:path>
                <a:path w="980439" h="452754">
                  <a:moveTo>
                    <a:pt x="917063" y="2095"/>
                  </a:moveTo>
                  <a:lnTo>
                    <a:pt x="875715" y="17588"/>
                  </a:lnTo>
                  <a:lnTo>
                    <a:pt x="853084" y="36887"/>
                  </a:lnTo>
                  <a:lnTo>
                    <a:pt x="846201" y="46351"/>
                  </a:lnTo>
                  <a:lnTo>
                    <a:pt x="789755" y="105388"/>
                  </a:lnTo>
                  <a:lnTo>
                    <a:pt x="741443" y="161098"/>
                  </a:lnTo>
                  <a:lnTo>
                    <a:pt x="707721" y="202545"/>
                  </a:lnTo>
                  <a:lnTo>
                    <a:pt x="695045" y="218791"/>
                  </a:lnTo>
                  <a:lnTo>
                    <a:pt x="649998" y="238718"/>
                  </a:lnTo>
                  <a:lnTo>
                    <a:pt x="611816" y="262768"/>
                  </a:lnTo>
                  <a:lnTo>
                    <a:pt x="585349" y="283014"/>
                  </a:lnTo>
                  <a:lnTo>
                    <a:pt x="575449" y="291524"/>
                  </a:lnTo>
                  <a:lnTo>
                    <a:pt x="688786" y="291524"/>
                  </a:lnTo>
                  <a:lnTo>
                    <a:pt x="748715" y="238641"/>
                  </a:lnTo>
                  <a:lnTo>
                    <a:pt x="899045" y="47849"/>
                  </a:lnTo>
                  <a:lnTo>
                    <a:pt x="938456" y="37115"/>
                  </a:lnTo>
                  <a:lnTo>
                    <a:pt x="963345" y="22491"/>
                  </a:lnTo>
                  <a:lnTo>
                    <a:pt x="976348" y="9594"/>
                  </a:lnTo>
                  <a:lnTo>
                    <a:pt x="980089" y="4058"/>
                  </a:lnTo>
                  <a:lnTo>
                    <a:pt x="917063" y="2095"/>
                  </a:lnTo>
                  <a:close/>
                </a:path>
              </a:pathLst>
            </a:custGeom>
            <a:solidFill>
              <a:srgbClr val="01010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749349" y="7442178"/>
              <a:ext cx="438150" cy="297815"/>
            </a:xfrm>
            <a:custGeom>
              <a:avLst/>
              <a:gdLst/>
              <a:ahLst/>
              <a:cxnLst/>
              <a:rect l="l" t="t" r="r" b="b"/>
              <a:pathLst>
                <a:path w="438150" h="297815">
                  <a:moveTo>
                    <a:pt x="437578" y="0"/>
                  </a:moveTo>
                  <a:lnTo>
                    <a:pt x="382734" y="2644"/>
                  </a:lnTo>
                  <a:lnTo>
                    <a:pt x="346613" y="18567"/>
                  </a:lnTo>
                  <a:lnTo>
                    <a:pt x="326748" y="36433"/>
                  </a:lnTo>
                  <a:lnTo>
                    <a:pt x="320674" y="44907"/>
                  </a:lnTo>
                  <a:lnTo>
                    <a:pt x="264229" y="103951"/>
                  </a:lnTo>
                  <a:lnTo>
                    <a:pt x="215917" y="159665"/>
                  </a:lnTo>
                  <a:lnTo>
                    <a:pt x="182195" y="201114"/>
                  </a:lnTo>
                  <a:lnTo>
                    <a:pt x="169519" y="217360"/>
                  </a:lnTo>
                  <a:lnTo>
                    <a:pt x="124472" y="237281"/>
                  </a:lnTo>
                  <a:lnTo>
                    <a:pt x="86290" y="261332"/>
                  </a:lnTo>
                  <a:lnTo>
                    <a:pt x="59823" y="281581"/>
                  </a:lnTo>
                  <a:lnTo>
                    <a:pt x="49923" y="290093"/>
                  </a:lnTo>
                  <a:lnTo>
                    <a:pt x="34520" y="287754"/>
                  </a:lnTo>
                  <a:lnTo>
                    <a:pt x="20956" y="288572"/>
                  </a:lnTo>
                  <a:lnTo>
                    <a:pt x="9395" y="291557"/>
                  </a:lnTo>
                  <a:lnTo>
                    <a:pt x="0" y="295719"/>
                  </a:lnTo>
                  <a:lnTo>
                    <a:pt x="40935" y="297526"/>
                  </a:lnTo>
                  <a:lnTo>
                    <a:pt x="79731" y="288149"/>
                  </a:lnTo>
                  <a:lnTo>
                    <a:pt x="116623" y="269429"/>
                  </a:lnTo>
                  <a:lnTo>
                    <a:pt x="151851" y="243206"/>
                  </a:lnTo>
                  <a:lnTo>
                    <a:pt x="185651" y="211323"/>
                  </a:lnTo>
                  <a:lnTo>
                    <a:pt x="218262" y="175619"/>
                  </a:lnTo>
                  <a:lnTo>
                    <a:pt x="249921" y="137936"/>
                  </a:lnTo>
                  <a:lnTo>
                    <a:pt x="280867" y="100114"/>
                  </a:lnTo>
                  <a:lnTo>
                    <a:pt x="311336" y="63995"/>
                  </a:lnTo>
                  <a:lnTo>
                    <a:pt x="341566" y="31419"/>
                  </a:lnTo>
                  <a:lnTo>
                    <a:pt x="361926" y="17495"/>
                  </a:lnTo>
                  <a:lnTo>
                    <a:pt x="385676" y="9861"/>
                  </a:lnTo>
                  <a:lnTo>
                    <a:pt x="411375" y="5152"/>
                  </a:lnTo>
                  <a:lnTo>
                    <a:pt x="437578" y="0"/>
                  </a:lnTo>
                  <a:close/>
                </a:path>
              </a:pathLst>
            </a:custGeom>
            <a:solidFill>
              <a:srgbClr val="D1AA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685159" y="7717361"/>
              <a:ext cx="10160" cy="50800"/>
            </a:xfrm>
            <a:custGeom>
              <a:avLst/>
              <a:gdLst/>
              <a:ahLst/>
              <a:cxnLst/>
              <a:rect l="l" t="t" r="r" b="b"/>
              <a:pathLst>
                <a:path w="10160" h="50800">
                  <a:moveTo>
                    <a:pt x="0" y="0"/>
                  </a:moveTo>
                  <a:lnTo>
                    <a:pt x="0" y="23177"/>
                  </a:lnTo>
                  <a:lnTo>
                    <a:pt x="3196" y="28930"/>
                  </a:lnTo>
                  <a:lnTo>
                    <a:pt x="4587" y="36206"/>
                  </a:lnTo>
                  <a:lnTo>
                    <a:pt x="6222" y="43774"/>
                  </a:lnTo>
                  <a:lnTo>
                    <a:pt x="10147" y="50406"/>
                  </a:lnTo>
                  <a:lnTo>
                    <a:pt x="10147" y="4292"/>
                  </a:lnTo>
                  <a:lnTo>
                    <a:pt x="6654" y="3098"/>
                  </a:lnTo>
                  <a:lnTo>
                    <a:pt x="3251" y="1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A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34298" y="7436073"/>
              <a:ext cx="969644" cy="457834"/>
            </a:xfrm>
            <a:custGeom>
              <a:avLst/>
              <a:gdLst/>
              <a:ahLst/>
              <a:cxnLst/>
              <a:rect l="l" t="t" r="r" b="b"/>
              <a:pathLst>
                <a:path w="969645" h="457834">
                  <a:moveTo>
                    <a:pt x="53390" y="0"/>
                  </a:moveTo>
                  <a:lnTo>
                    <a:pt x="0" y="7129"/>
                  </a:lnTo>
                  <a:lnTo>
                    <a:pt x="28548" y="20460"/>
                  </a:lnTo>
                  <a:lnTo>
                    <a:pt x="56994" y="32078"/>
                  </a:lnTo>
                  <a:lnTo>
                    <a:pt x="83435" y="46431"/>
                  </a:lnTo>
                  <a:lnTo>
                    <a:pt x="105968" y="67962"/>
                  </a:lnTo>
                  <a:lnTo>
                    <a:pt x="136429" y="106494"/>
                  </a:lnTo>
                  <a:lnTo>
                    <a:pt x="167130" y="144037"/>
                  </a:lnTo>
                  <a:lnTo>
                    <a:pt x="198060" y="180544"/>
                  </a:lnTo>
                  <a:lnTo>
                    <a:pt x="229586" y="216416"/>
                  </a:lnTo>
                  <a:lnTo>
                    <a:pt x="261821" y="251755"/>
                  </a:lnTo>
                  <a:lnTo>
                    <a:pt x="294964" y="286758"/>
                  </a:lnTo>
                  <a:lnTo>
                    <a:pt x="329133" y="321543"/>
                  </a:lnTo>
                  <a:lnTo>
                    <a:pt x="358102" y="357012"/>
                  </a:lnTo>
                  <a:lnTo>
                    <a:pt x="379198" y="396257"/>
                  </a:lnTo>
                  <a:lnTo>
                    <a:pt x="393670" y="438500"/>
                  </a:lnTo>
                  <a:lnTo>
                    <a:pt x="396882" y="454203"/>
                  </a:lnTo>
                  <a:lnTo>
                    <a:pt x="417719" y="455811"/>
                  </a:lnTo>
                  <a:lnTo>
                    <a:pt x="473109" y="457230"/>
                  </a:lnTo>
                  <a:lnTo>
                    <a:pt x="528501" y="455811"/>
                  </a:lnTo>
                  <a:lnTo>
                    <a:pt x="582843" y="451618"/>
                  </a:lnTo>
                  <a:lnTo>
                    <a:pt x="589182" y="450799"/>
                  </a:lnTo>
                  <a:lnTo>
                    <a:pt x="592874" y="424718"/>
                  </a:lnTo>
                  <a:lnTo>
                    <a:pt x="603509" y="399987"/>
                  </a:lnTo>
                  <a:lnTo>
                    <a:pt x="612073" y="375259"/>
                  </a:lnTo>
                  <a:lnTo>
                    <a:pt x="617784" y="356240"/>
                  </a:lnTo>
                  <a:lnTo>
                    <a:pt x="619861" y="348632"/>
                  </a:lnTo>
                  <a:lnTo>
                    <a:pt x="638981" y="331690"/>
                  </a:lnTo>
                  <a:lnTo>
                    <a:pt x="461009" y="331690"/>
                  </a:lnTo>
                  <a:lnTo>
                    <a:pt x="457086" y="325061"/>
                  </a:lnTo>
                  <a:lnTo>
                    <a:pt x="455455" y="317495"/>
                  </a:lnTo>
                  <a:lnTo>
                    <a:pt x="454291" y="311408"/>
                  </a:lnTo>
                  <a:lnTo>
                    <a:pt x="450862" y="311408"/>
                  </a:lnTo>
                  <a:lnTo>
                    <a:pt x="438051" y="296905"/>
                  </a:lnTo>
                  <a:lnTo>
                    <a:pt x="436886" y="296194"/>
                  </a:lnTo>
                  <a:lnTo>
                    <a:pt x="390817" y="296194"/>
                  </a:lnTo>
                  <a:lnTo>
                    <a:pt x="358583" y="265554"/>
                  </a:lnTo>
                  <a:lnTo>
                    <a:pt x="335686" y="247764"/>
                  </a:lnTo>
                  <a:lnTo>
                    <a:pt x="311189" y="236006"/>
                  </a:lnTo>
                  <a:lnTo>
                    <a:pt x="274154" y="223461"/>
                  </a:lnTo>
                  <a:lnTo>
                    <a:pt x="230714" y="166560"/>
                  </a:lnTo>
                  <a:lnTo>
                    <a:pt x="200521" y="129629"/>
                  </a:lnTo>
                  <a:lnTo>
                    <a:pt x="169436" y="96500"/>
                  </a:lnTo>
                  <a:lnTo>
                    <a:pt x="123316" y="51008"/>
                  </a:lnTo>
                  <a:lnTo>
                    <a:pt x="103487" y="17825"/>
                  </a:lnTo>
                  <a:lnTo>
                    <a:pt x="84032" y="2194"/>
                  </a:lnTo>
                  <a:lnTo>
                    <a:pt x="53390" y="0"/>
                  </a:lnTo>
                  <a:close/>
                </a:path>
                <a:path w="969645" h="457834">
                  <a:moveTo>
                    <a:pt x="461009" y="285577"/>
                  </a:moveTo>
                  <a:lnTo>
                    <a:pt x="461009" y="331690"/>
                  </a:lnTo>
                  <a:lnTo>
                    <a:pt x="638981" y="331690"/>
                  </a:lnTo>
                  <a:lnTo>
                    <a:pt x="661871" y="311408"/>
                  </a:lnTo>
                  <a:lnTo>
                    <a:pt x="501586" y="311408"/>
                  </a:lnTo>
                  <a:lnTo>
                    <a:pt x="501586" y="289399"/>
                  </a:lnTo>
                  <a:lnTo>
                    <a:pt x="475310" y="289399"/>
                  </a:lnTo>
                  <a:lnTo>
                    <a:pt x="467969" y="287990"/>
                  </a:lnTo>
                  <a:lnTo>
                    <a:pt x="461009" y="285577"/>
                  </a:lnTo>
                  <a:close/>
                </a:path>
                <a:path w="969645" h="457834">
                  <a:moveTo>
                    <a:pt x="450862" y="304462"/>
                  </a:moveTo>
                  <a:lnTo>
                    <a:pt x="450862" y="311408"/>
                  </a:lnTo>
                  <a:lnTo>
                    <a:pt x="454291" y="311408"/>
                  </a:lnTo>
                  <a:lnTo>
                    <a:pt x="454064" y="310220"/>
                  </a:lnTo>
                  <a:lnTo>
                    <a:pt x="450862" y="304462"/>
                  </a:lnTo>
                  <a:close/>
                </a:path>
                <a:path w="969645" h="457834">
                  <a:moveTo>
                    <a:pt x="515048" y="301820"/>
                  </a:moveTo>
                  <a:lnTo>
                    <a:pt x="506387" y="306468"/>
                  </a:lnTo>
                  <a:lnTo>
                    <a:pt x="501586" y="311408"/>
                  </a:lnTo>
                  <a:lnTo>
                    <a:pt x="661871" y="311408"/>
                  </a:lnTo>
                  <a:lnTo>
                    <a:pt x="670654" y="303627"/>
                  </a:lnTo>
                  <a:lnTo>
                    <a:pt x="555981" y="303627"/>
                  </a:lnTo>
                  <a:lnTo>
                    <a:pt x="515048" y="301820"/>
                  </a:lnTo>
                  <a:close/>
                </a:path>
                <a:path w="969645" h="457834">
                  <a:moveTo>
                    <a:pt x="952626" y="6100"/>
                  </a:moveTo>
                  <a:lnTo>
                    <a:pt x="926430" y="11253"/>
                  </a:lnTo>
                  <a:lnTo>
                    <a:pt x="900734" y="15962"/>
                  </a:lnTo>
                  <a:lnTo>
                    <a:pt x="876981" y="23596"/>
                  </a:lnTo>
                  <a:lnTo>
                    <a:pt x="856614" y="37520"/>
                  </a:lnTo>
                  <a:lnTo>
                    <a:pt x="826384" y="70096"/>
                  </a:lnTo>
                  <a:lnTo>
                    <a:pt x="795914" y="106215"/>
                  </a:lnTo>
                  <a:lnTo>
                    <a:pt x="764968" y="144037"/>
                  </a:lnTo>
                  <a:lnTo>
                    <a:pt x="733307" y="181720"/>
                  </a:lnTo>
                  <a:lnTo>
                    <a:pt x="700695" y="217424"/>
                  </a:lnTo>
                  <a:lnTo>
                    <a:pt x="666894" y="249307"/>
                  </a:lnTo>
                  <a:lnTo>
                    <a:pt x="631666" y="275529"/>
                  </a:lnTo>
                  <a:lnTo>
                    <a:pt x="594774" y="294250"/>
                  </a:lnTo>
                  <a:lnTo>
                    <a:pt x="555981" y="303627"/>
                  </a:lnTo>
                  <a:lnTo>
                    <a:pt x="670654" y="303627"/>
                  </a:lnTo>
                  <a:lnTo>
                    <a:pt x="738238" y="243743"/>
                  </a:lnTo>
                  <a:lnTo>
                    <a:pt x="888568" y="52735"/>
                  </a:lnTo>
                  <a:lnTo>
                    <a:pt x="927984" y="41983"/>
                  </a:lnTo>
                  <a:lnTo>
                    <a:pt x="952873" y="27319"/>
                  </a:lnTo>
                  <a:lnTo>
                    <a:pt x="965872" y="14384"/>
                  </a:lnTo>
                  <a:lnTo>
                    <a:pt x="969619" y="8818"/>
                  </a:lnTo>
                  <a:lnTo>
                    <a:pt x="963714" y="7612"/>
                  </a:lnTo>
                  <a:lnTo>
                    <a:pt x="958075" y="6748"/>
                  </a:lnTo>
                  <a:lnTo>
                    <a:pt x="952626" y="6100"/>
                  </a:lnTo>
                  <a:close/>
                </a:path>
                <a:path w="969645" h="457834">
                  <a:moveTo>
                    <a:pt x="427526" y="290485"/>
                  </a:moveTo>
                  <a:lnTo>
                    <a:pt x="413658" y="290724"/>
                  </a:lnTo>
                  <a:lnTo>
                    <a:pt x="390817" y="296194"/>
                  </a:lnTo>
                  <a:lnTo>
                    <a:pt x="436886" y="296194"/>
                  </a:lnTo>
                  <a:lnTo>
                    <a:pt x="427526" y="290485"/>
                  </a:lnTo>
                  <a:close/>
                </a:path>
                <a:path w="969645" h="457834">
                  <a:moveTo>
                    <a:pt x="501586" y="286758"/>
                  </a:moveTo>
                  <a:lnTo>
                    <a:pt x="495592" y="288485"/>
                  </a:lnTo>
                  <a:lnTo>
                    <a:pt x="489407" y="289399"/>
                  </a:lnTo>
                  <a:lnTo>
                    <a:pt x="501586" y="289399"/>
                  </a:lnTo>
                  <a:lnTo>
                    <a:pt x="501586" y="286758"/>
                  </a:lnTo>
                  <a:close/>
                </a:path>
              </a:pathLst>
            </a:custGeom>
            <a:solidFill>
              <a:srgbClr val="F5C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223814" y="7443208"/>
              <a:ext cx="407670" cy="447675"/>
            </a:xfrm>
            <a:custGeom>
              <a:avLst/>
              <a:gdLst/>
              <a:ahLst/>
              <a:cxnLst/>
              <a:rect l="l" t="t" r="r" b="b"/>
              <a:pathLst>
                <a:path w="407670" h="447675">
                  <a:moveTo>
                    <a:pt x="10490" y="0"/>
                  </a:moveTo>
                  <a:lnTo>
                    <a:pt x="7010" y="533"/>
                  </a:lnTo>
                  <a:lnTo>
                    <a:pt x="3644" y="939"/>
                  </a:lnTo>
                  <a:lnTo>
                    <a:pt x="0" y="1676"/>
                  </a:lnTo>
                  <a:lnTo>
                    <a:pt x="11196" y="21879"/>
                  </a:lnTo>
                  <a:lnTo>
                    <a:pt x="23371" y="33189"/>
                  </a:lnTo>
                  <a:lnTo>
                    <a:pt x="44123" y="39725"/>
                  </a:lnTo>
                  <a:lnTo>
                    <a:pt x="81051" y="45605"/>
                  </a:lnTo>
                  <a:lnTo>
                    <a:pt x="231495" y="236613"/>
                  </a:lnTo>
                  <a:lnTo>
                    <a:pt x="349758" y="341502"/>
                  </a:lnTo>
                  <a:lnTo>
                    <a:pt x="356860" y="368366"/>
                  </a:lnTo>
                  <a:lnTo>
                    <a:pt x="362050" y="385244"/>
                  </a:lnTo>
                  <a:lnTo>
                    <a:pt x="367865" y="399270"/>
                  </a:lnTo>
                  <a:lnTo>
                    <a:pt x="376847" y="417575"/>
                  </a:lnTo>
                  <a:lnTo>
                    <a:pt x="380981" y="445033"/>
                  </a:lnTo>
                  <a:lnTo>
                    <a:pt x="407367" y="447069"/>
                  </a:lnTo>
                  <a:lnTo>
                    <a:pt x="404156" y="431367"/>
                  </a:lnTo>
                  <a:lnTo>
                    <a:pt x="389686" y="389126"/>
                  </a:lnTo>
                  <a:lnTo>
                    <a:pt x="368591" y="349886"/>
                  </a:lnTo>
                  <a:lnTo>
                    <a:pt x="339623" y="314426"/>
                  </a:lnTo>
                  <a:lnTo>
                    <a:pt x="305435" y="279612"/>
                  </a:lnTo>
                  <a:lnTo>
                    <a:pt x="272312" y="244622"/>
                  </a:lnTo>
                  <a:lnTo>
                    <a:pt x="240076" y="209278"/>
                  </a:lnTo>
                  <a:lnTo>
                    <a:pt x="208550" y="173404"/>
                  </a:lnTo>
                  <a:lnTo>
                    <a:pt x="177557" y="136821"/>
                  </a:lnTo>
                  <a:lnTo>
                    <a:pt x="146919" y="99352"/>
                  </a:lnTo>
                  <a:lnTo>
                    <a:pt x="116459" y="60820"/>
                  </a:lnTo>
                  <a:lnTo>
                    <a:pt x="93925" y="39290"/>
                  </a:lnTo>
                  <a:lnTo>
                    <a:pt x="67484" y="24942"/>
                  </a:lnTo>
                  <a:lnTo>
                    <a:pt x="39038" y="13328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D1AA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7417" y="7571270"/>
              <a:ext cx="145338" cy="15885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6496" y="7775541"/>
              <a:ext cx="628712" cy="165027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06403" y="7775545"/>
              <a:ext cx="628707" cy="165026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19042" y="7339392"/>
              <a:ext cx="1211294" cy="2086420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137549" y="2777794"/>
              <a:ext cx="1580515" cy="149860"/>
            </a:xfrm>
            <a:custGeom>
              <a:avLst/>
              <a:gdLst/>
              <a:ahLst/>
              <a:cxnLst/>
              <a:rect l="l" t="t" r="r" b="b"/>
              <a:pathLst>
                <a:path w="1580514" h="149860">
                  <a:moveTo>
                    <a:pt x="1579956" y="0"/>
                  </a:moveTo>
                  <a:lnTo>
                    <a:pt x="0" y="0"/>
                  </a:lnTo>
                  <a:lnTo>
                    <a:pt x="0" y="149834"/>
                  </a:lnTo>
                  <a:lnTo>
                    <a:pt x="1579956" y="149834"/>
                  </a:lnTo>
                  <a:lnTo>
                    <a:pt x="1579956" y="0"/>
                  </a:lnTo>
                  <a:close/>
                </a:path>
              </a:pathLst>
            </a:custGeom>
            <a:solidFill>
              <a:srgbClr val="D4D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484666" y="2853968"/>
              <a:ext cx="1915795" cy="55880"/>
            </a:xfrm>
            <a:custGeom>
              <a:avLst/>
              <a:gdLst/>
              <a:ahLst/>
              <a:cxnLst/>
              <a:rect l="l" t="t" r="r" b="b"/>
              <a:pathLst>
                <a:path w="1915795" h="55880">
                  <a:moveTo>
                    <a:pt x="0" y="0"/>
                  </a:moveTo>
                  <a:lnTo>
                    <a:pt x="1915248" y="0"/>
                  </a:lnTo>
                  <a:lnTo>
                    <a:pt x="1915248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49374" y="2853968"/>
              <a:ext cx="1927860" cy="55880"/>
            </a:xfrm>
            <a:custGeom>
              <a:avLst/>
              <a:gdLst/>
              <a:ahLst/>
              <a:cxnLst/>
              <a:rect l="l" t="t" r="r" b="b"/>
              <a:pathLst>
                <a:path w="1927860" h="55880">
                  <a:moveTo>
                    <a:pt x="1927834" y="0"/>
                  </a:moveTo>
                  <a:lnTo>
                    <a:pt x="0" y="0"/>
                  </a:lnTo>
                  <a:lnTo>
                    <a:pt x="0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2371713" y="2763618"/>
            <a:ext cx="1112520" cy="3689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700" b="1" spc="75" dirty="0">
                <a:solidFill>
                  <a:srgbClr val="003565"/>
                </a:solidFill>
                <a:latin typeface="Calibri"/>
                <a:cs typeface="Calibri"/>
              </a:rPr>
              <a:t>NUMBER</a:t>
            </a:r>
            <a:r>
              <a:rPr sz="700" b="1" spc="2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0" dirty="0">
                <a:solidFill>
                  <a:srgbClr val="003565"/>
                </a:solidFill>
                <a:latin typeface="Calibri"/>
                <a:cs typeface="Calibri"/>
              </a:rPr>
              <a:t>OF</a:t>
            </a:r>
            <a:r>
              <a:rPr sz="700" b="1" spc="2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75" dirty="0">
                <a:solidFill>
                  <a:srgbClr val="003565"/>
                </a:solidFill>
                <a:latin typeface="Calibri"/>
                <a:cs typeface="Calibri"/>
              </a:rPr>
              <a:t>SCHOOLS</a:t>
            </a:r>
            <a:r>
              <a:rPr sz="600" b="1" spc="112" baseline="34722" dirty="0">
                <a:solidFill>
                  <a:srgbClr val="003565"/>
                </a:solidFill>
                <a:latin typeface="Calibri"/>
                <a:cs typeface="Calibri"/>
              </a:rPr>
              <a:t>*</a:t>
            </a:r>
            <a:endParaRPr sz="600" baseline="34722">
              <a:latin typeface="Calibri"/>
              <a:cs typeface="Calibri"/>
            </a:endParaRPr>
          </a:p>
          <a:p>
            <a:pPr marR="1905" algn="ctr">
              <a:lnSpc>
                <a:spcPct val="100000"/>
              </a:lnSpc>
              <a:spcBef>
                <a:spcPts val="175"/>
              </a:spcBef>
            </a:pPr>
            <a:r>
              <a:rPr sz="1350" b="1" spc="75" dirty="0">
                <a:solidFill>
                  <a:srgbClr val="055D32"/>
                </a:solidFill>
                <a:latin typeface="Calibri"/>
                <a:cs typeface="Calibri"/>
              </a:rPr>
              <a:t>310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509703" y="2896134"/>
            <a:ext cx="36766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185" dirty="0">
                <a:solidFill>
                  <a:srgbClr val="AA2C1C"/>
                </a:solidFill>
                <a:latin typeface="Calibri"/>
                <a:cs typeface="Calibri"/>
              </a:rPr>
              <a:t>438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872961" y="3149050"/>
            <a:ext cx="584200" cy="583565"/>
            <a:chOff x="872961" y="3149050"/>
            <a:chExt cx="584200" cy="583565"/>
          </a:xfrm>
        </p:grpSpPr>
        <p:sp>
          <p:nvSpPr>
            <p:cNvPr id="88" name="object 88"/>
            <p:cNvSpPr/>
            <p:nvPr/>
          </p:nvSpPr>
          <p:spPr>
            <a:xfrm>
              <a:off x="876454" y="3152542"/>
              <a:ext cx="288925" cy="521970"/>
            </a:xfrm>
            <a:custGeom>
              <a:avLst/>
              <a:gdLst/>
              <a:ahLst/>
              <a:cxnLst/>
              <a:rect l="l" t="t" r="r" b="b"/>
              <a:pathLst>
                <a:path w="288925" h="521970">
                  <a:moveTo>
                    <a:pt x="288300" y="0"/>
                  </a:moveTo>
                  <a:lnTo>
                    <a:pt x="241754" y="3435"/>
                  </a:lnTo>
                  <a:lnTo>
                    <a:pt x="197855" y="13636"/>
                  </a:lnTo>
                  <a:lnTo>
                    <a:pt x="156920" y="30438"/>
                  </a:lnTo>
                  <a:lnTo>
                    <a:pt x="119268" y="53682"/>
                  </a:lnTo>
                  <a:lnTo>
                    <a:pt x="85215" y="83205"/>
                  </a:lnTo>
                  <a:lnTo>
                    <a:pt x="55077" y="118846"/>
                  </a:lnTo>
                  <a:lnTo>
                    <a:pt x="30644" y="158893"/>
                  </a:lnTo>
                  <a:lnTo>
                    <a:pt x="13407" y="201201"/>
                  </a:lnTo>
                  <a:lnTo>
                    <a:pt x="3236" y="244939"/>
                  </a:lnTo>
                  <a:lnTo>
                    <a:pt x="0" y="289278"/>
                  </a:lnTo>
                  <a:lnTo>
                    <a:pt x="3566" y="333390"/>
                  </a:lnTo>
                  <a:lnTo>
                    <a:pt x="13805" y="376445"/>
                  </a:lnTo>
                  <a:lnTo>
                    <a:pt x="30585" y="417614"/>
                  </a:lnTo>
                  <a:lnTo>
                    <a:pt x="53774" y="456068"/>
                  </a:lnTo>
                  <a:lnTo>
                    <a:pt x="83242" y="490977"/>
                  </a:lnTo>
                  <a:lnTo>
                    <a:pt x="118857" y="521512"/>
                  </a:lnTo>
                  <a:lnTo>
                    <a:pt x="288300" y="288290"/>
                  </a:lnTo>
                  <a:lnTo>
                    <a:pt x="288300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76454" y="3152542"/>
              <a:ext cx="288925" cy="521970"/>
            </a:xfrm>
            <a:custGeom>
              <a:avLst/>
              <a:gdLst/>
              <a:ahLst/>
              <a:cxnLst/>
              <a:rect l="l" t="t" r="r" b="b"/>
              <a:pathLst>
                <a:path w="288925" h="521970">
                  <a:moveTo>
                    <a:pt x="288300" y="288290"/>
                  </a:moveTo>
                  <a:lnTo>
                    <a:pt x="118857" y="521512"/>
                  </a:lnTo>
                  <a:lnTo>
                    <a:pt x="83242" y="490977"/>
                  </a:lnTo>
                  <a:lnTo>
                    <a:pt x="53774" y="456068"/>
                  </a:lnTo>
                  <a:lnTo>
                    <a:pt x="30585" y="417614"/>
                  </a:lnTo>
                  <a:lnTo>
                    <a:pt x="13805" y="376445"/>
                  </a:lnTo>
                  <a:lnTo>
                    <a:pt x="3566" y="333390"/>
                  </a:lnTo>
                  <a:lnTo>
                    <a:pt x="0" y="289278"/>
                  </a:lnTo>
                  <a:lnTo>
                    <a:pt x="3236" y="244939"/>
                  </a:lnTo>
                  <a:lnTo>
                    <a:pt x="13407" y="201201"/>
                  </a:lnTo>
                  <a:lnTo>
                    <a:pt x="30644" y="158893"/>
                  </a:lnTo>
                  <a:lnTo>
                    <a:pt x="55077" y="118846"/>
                  </a:lnTo>
                  <a:lnTo>
                    <a:pt x="85215" y="83205"/>
                  </a:lnTo>
                  <a:lnTo>
                    <a:pt x="119268" y="53682"/>
                  </a:lnTo>
                  <a:lnTo>
                    <a:pt x="156920" y="30438"/>
                  </a:lnTo>
                  <a:lnTo>
                    <a:pt x="197855" y="13636"/>
                  </a:lnTo>
                  <a:lnTo>
                    <a:pt x="241754" y="3435"/>
                  </a:lnTo>
                  <a:lnTo>
                    <a:pt x="288300" y="0"/>
                  </a:lnTo>
                  <a:lnTo>
                    <a:pt x="288300" y="28829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95311" y="3440832"/>
              <a:ext cx="431165" cy="288290"/>
            </a:xfrm>
            <a:custGeom>
              <a:avLst/>
              <a:gdLst/>
              <a:ahLst/>
              <a:cxnLst/>
              <a:rect l="l" t="t" r="r" b="b"/>
              <a:pathLst>
                <a:path w="431165" h="288289">
                  <a:moveTo>
                    <a:pt x="169443" y="0"/>
                  </a:moveTo>
                  <a:lnTo>
                    <a:pt x="0" y="233222"/>
                  </a:lnTo>
                  <a:lnTo>
                    <a:pt x="11518" y="241206"/>
                  </a:lnTo>
                  <a:lnTo>
                    <a:pt x="23101" y="248429"/>
                  </a:lnTo>
                  <a:lnTo>
                    <a:pt x="91586" y="277612"/>
                  </a:lnTo>
                  <a:lnTo>
                    <a:pt x="136405" y="286462"/>
                  </a:lnTo>
                  <a:lnTo>
                    <a:pt x="181279" y="288102"/>
                  </a:lnTo>
                  <a:lnTo>
                    <a:pt x="225420" y="282819"/>
                  </a:lnTo>
                  <a:lnTo>
                    <a:pt x="268039" y="270900"/>
                  </a:lnTo>
                  <a:lnTo>
                    <a:pt x="308348" y="252633"/>
                  </a:lnTo>
                  <a:lnTo>
                    <a:pt x="345558" y="228305"/>
                  </a:lnTo>
                  <a:lnTo>
                    <a:pt x="378881" y="198204"/>
                  </a:lnTo>
                  <a:lnTo>
                    <a:pt x="407526" y="162616"/>
                  </a:lnTo>
                  <a:lnTo>
                    <a:pt x="430707" y="121831"/>
                  </a:lnTo>
                  <a:lnTo>
                    <a:pt x="169443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95311" y="3440832"/>
              <a:ext cx="431165" cy="288290"/>
            </a:xfrm>
            <a:custGeom>
              <a:avLst/>
              <a:gdLst/>
              <a:ahLst/>
              <a:cxnLst/>
              <a:rect l="l" t="t" r="r" b="b"/>
              <a:pathLst>
                <a:path w="431165" h="288289">
                  <a:moveTo>
                    <a:pt x="169443" y="0"/>
                  </a:moveTo>
                  <a:lnTo>
                    <a:pt x="430707" y="121831"/>
                  </a:lnTo>
                  <a:lnTo>
                    <a:pt x="407526" y="162616"/>
                  </a:lnTo>
                  <a:lnTo>
                    <a:pt x="378881" y="198204"/>
                  </a:lnTo>
                  <a:lnTo>
                    <a:pt x="345558" y="228305"/>
                  </a:lnTo>
                  <a:lnTo>
                    <a:pt x="308348" y="252633"/>
                  </a:lnTo>
                  <a:lnTo>
                    <a:pt x="268039" y="270900"/>
                  </a:lnTo>
                  <a:lnTo>
                    <a:pt x="225420" y="282819"/>
                  </a:lnTo>
                  <a:lnTo>
                    <a:pt x="181279" y="288102"/>
                  </a:lnTo>
                  <a:lnTo>
                    <a:pt x="136405" y="286462"/>
                  </a:lnTo>
                  <a:lnTo>
                    <a:pt x="91586" y="277612"/>
                  </a:lnTo>
                  <a:lnTo>
                    <a:pt x="47612" y="261264"/>
                  </a:lnTo>
                  <a:lnTo>
                    <a:pt x="11518" y="241206"/>
                  </a:lnTo>
                  <a:lnTo>
                    <a:pt x="0" y="233222"/>
                  </a:lnTo>
                  <a:lnTo>
                    <a:pt x="169443" y="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164755" y="3152542"/>
              <a:ext cx="288290" cy="410209"/>
            </a:xfrm>
            <a:custGeom>
              <a:avLst/>
              <a:gdLst/>
              <a:ahLst/>
              <a:cxnLst/>
              <a:rect l="l" t="t" r="r" b="b"/>
              <a:pathLst>
                <a:path w="288290" h="410210">
                  <a:moveTo>
                    <a:pt x="0" y="0"/>
                  </a:moveTo>
                  <a:lnTo>
                    <a:pt x="0" y="288290"/>
                  </a:lnTo>
                  <a:lnTo>
                    <a:pt x="261264" y="410121"/>
                  </a:lnTo>
                  <a:lnTo>
                    <a:pt x="273438" y="380310"/>
                  </a:lnTo>
                  <a:lnTo>
                    <a:pt x="281844" y="350772"/>
                  </a:lnTo>
                  <a:lnTo>
                    <a:pt x="286717" y="320450"/>
                  </a:lnTo>
                  <a:lnTo>
                    <a:pt x="288290" y="288290"/>
                  </a:lnTo>
                  <a:lnTo>
                    <a:pt x="284516" y="241527"/>
                  </a:lnTo>
                  <a:lnTo>
                    <a:pt x="273592" y="197167"/>
                  </a:lnTo>
                  <a:lnTo>
                    <a:pt x="256111" y="155803"/>
                  </a:lnTo>
                  <a:lnTo>
                    <a:pt x="232667" y="118028"/>
                  </a:lnTo>
                  <a:lnTo>
                    <a:pt x="203852" y="84437"/>
                  </a:lnTo>
                  <a:lnTo>
                    <a:pt x="170261" y="55622"/>
                  </a:lnTo>
                  <a:lnTo>
                    <a:pt x="132486" y="32178"/>
                  </a:lnTo>
                  <a:lnTo>
                    <a:pt x="91122" y="14697"/>
                  </a:lnTo>
                  <a:lnTo>
                    <a:pt x="46762" y="3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164755" y="3152542"/>
              <a:ext cx="288290" cy="410209"/>
            </a:xfrm>
            <a:custGeom>
              <a:avLst/>
              <a:gdLst/>
              <a:ahLst/>
              <a:cxnLst/>
              <a:rect l="l" t="t" r="r" b="b"/>
              <a:pathLst>
                <a:path w="288290" h="410210">
                  <a:moveTo>
                    <a:pt x="0" y="288290"/>
                  </a:moveTo>
                  <a:lnTo>
                    <a:pt x="0" y="0"/>
                  </a:lnTo>
                  <a:lnTo>
                    <a:pt x="46762" y="3773"/>
                  </a:lnTo>
                  <a:lnTo>
                    <a:pt x="91122" y="14697"/>
                  </a:lnTo>
                  <a:lnTo>
                    <a:pt x="132486" y="32178"/>
                  </a:lnTo>
                  <a:lnTo>
                    <a:pt x="170261" y="55622"/>
                  </a:lnTo>
                  <a:lnTo>
                    <a:pt x="203852" y="84437"/>
                  </a:lnTo>
                  <a:lnTo>
                    <a:pt x="232667" y="118028"/>
                  </a:lnTo>
                  <a:lnTo>
                    <a:pt x="256111" y="155803"/>
                  </a:lnTo>
                  <a:lnTo>
                    <a:pt x="273592" y="197167"/>
                  </a:lnTo>
                  <a:lnTo>
                    <a:pt x="284516" y="241527"/>
                  </a:lnTo>
                  <a:lnTo>
                    <a:pt x="288290" y="288290"/>
                  </a:lnTo>
                  <a:lnTo>
                    <a:pt x="286717" y="320450"/>
                  </a:lnTo>
                  <a:lnTo>
                    <a:pt x="281844" y="350772"/>
                  </a:lnTo>
                  <a:lnTo>
                    <a:pt x="273438" y="380310"/>
                  </a:lnTo>
                  <a:lnTo>
                    <a:pt x="261264" y="410121"/>
                  </a:lnTo>
                  <a:lnTo>
                    <a:pt x="0" y="28829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990526" y="2896134"/>
            <a:ext cx="442595" cy="554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180" dirty="0">
                <a:solidFill>
                  <a:srgbClr val="F5841F"/>
                </a:solidFill>
                <a:latin typeface="Calibri"/>
                <a:cs typeface="Calibri"/>
              </a:rPr>
              <a:t>350</a:t>
            </a:r>
            <a:endParaRPr sz="1350">
              <a:latin typeface="Calibri"/>
              <a:cs typeface="Calibri"/>
            </a:endParaRPr>
          </a:p>
          <a:p>
            <a:pPr marL="216535">
              <a:lnSpc>
                <a:spcPct val="100000"/>
              </a:lnSpc>
              <a:spcBef>
                <a:spcPts val="1490"/>
              </a:spcBef>
            </a:pPr>
            <a:r>
              <a:rPr sz="850" b="1" spc="-25" dirty="0">
                <a:solidFill>
                  <a:srgbClr val="FFFFFF"/>
                </a:solidFill>
                <a:latin typeface="Arial"/>
                <a:cs typeface="Arial"/>
              </a:rPr>
              <a:t>32%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2626158" y="3149050"/>
            <a:ext cx="584200" cy="583565"/>
            <a:chOff x="2626158" y="3149050"/>
            <a:chExt cx="584200" cy="583565"/>
          </a:xfrm>
        </p:grpSpPr>
        <p:sp>
          <p:nvSpPr>
            <p:cNvPr id="96" name="object 96"/>
            <p:cNvSpPr/>
            <p:nvPr/>
          </p:nvSpPr>
          <p:spPr>
            <a:xfrm>
              <a:off x="2629651" y="3152542"/>
              <a:ext cx="288925" cy="521970"/>
            </a:xfrm>
            <a:custGeom>
              <a:avLst/>
              <a:gdLst/>
              <a:ahLst/>
              <a:cxnLst/>
              <a:rect l="l" t="t" r="r" b="b"/>
              <a:pathLst>
                <a:path w="288925" h="521970">
                  <a:moveTo>
                    <a:pt x="288300" y="0"/>
                  </a:moveTo>
                  <a:lnTo>
                    <a:pt x="241754" y="3435"/>
                  </a:lnTo>
                  <a:lnTo>
                    <a:pt x="197855" y="13636"/>
                  </a:lnTo>
                  <a:lnTo>
                    <a:pt x="156920" y="30438"/>
                  </a:lnTo>
                  <a:lnTo>
                    <a:pt x="119268" y="53682"/>
                  </a:lnTo>
                  <a:lnTo>
                    <a:pt x="85215" y="83205"/>
                  </a:lnTo>
                  <a:lnTo>
                    <a:pt x="55077" y="118846"/>
                  </a:lnTo>
                  <a:lnTo>
                    <a:pt x="30644" y="158893"/>
                  </a:lnTo>
                  <a:lnTo>
                    <a:pt x="13407" y="201201"/>
                  </a:lnTo>
                  <a:lnTo>
                    <a:pt x="3236" y="244939"/>
                  </a:lnTo>
                  <a:lnTo>
                    <a:pt x="0" y="289278"/>
                  </a:lnTo>
                  <a:lnTo>
                    <a:pt x="3566" y="333390"/>
                  </a:lnTo>
                  <a:lnTo>
                    <a:pt x="13805" y="376445"/>
                  </a:lnTo>
                  <a:lnTo>
                    <a:pt x="30585" y="417614"/>
                  </a:lnTo>
                  <a:lnTo>
                    <a:pt x="53774" y="456068"/>
                  </a:lnTo>
                  <a:lnTo>
                    <a:pt x="83242" y="490977"/>
                  </a:lnTo>
                  <a:lnTo>
                    <a:pt x="118857" y="521512"/>
                  </a:lnTo>
                  <a:lnTo>
                    <a:pt x="288300" y="288290"/>
                  </a:lnTo>
                  <a:lnTo>
                    <a:pt x="288300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629651" y="3152542"/>
              <a:ext cx="288925" cy="521970"/>
            </a:xfrm>
            <a:custGeom>
              <a:avLst/>
              <a:gdLst/>
              <a:ahLst/>
              <a:cxnLst/>
              <a:rect l="l" t="t" r="r" b="b"/>
              <a:pathLst>
                <a:path w="288925" h="521970">
                  <a:moveTo>
                    <a:pt x="288300" y="288290"/>
                  </a:moveTo>
                  <a:lnTo>
                    <a:pt x="118857" y="521512"/>
                  </a:lnTo>
                  <a:lnTo>
                    <a:pt x="83242" y="490977"/>
                  </a:lnTo>
                  <a:lnTo>
                    <a:pt x="53774" y="456068"/>
                  </a:lnTo>
                  <a:lnTo>
                    <a:pt x="30585" y="417614"/>
                  </a:lnTo>
                  <a:lnTo>
                    <a:pt x="13805" y="376445"/>
                  </a:lnTo>
                  <a:lnTo>
                    <a:pt x="3566" y="333390"/>
                  </a:lnTo>
                  <a:lnTo>
                    <a:pt x="0" y="289278"/>
                  </a:lnTo>
                  <a:lnTo>
                    <a:pt x="3236" y="244939"/>
                  </a:lnTo>
                  <a:lnTo>
                    <a:pt x="13407" y="201201"/>
                  </a:lnTo>
                  <a:lnTo>
                    <a:pt x="30644" y="158893"/>
                  </a:lnTo>
                  <a:lnTo>
                    <a:pt x="55077" y="118846"/>
                  </a:lnTo>
                  <a:lnTo>
                    <a:pt x="85215" y="83205"/>
                  </a:lnTo>
                  <a:lnTo>
                    <a:pt x="119268" y="53682"/>
                  </a:lnTo>
                  <a:lnTo>
                    <a:pt x="156920" y="30438"/>
                  </a:lnTo>
                  <a:lnTo>
                    <a:pt x="197855" y="13636"/>
                  </a:lnTo>
                  <a:lnTo>
                    <a:pt x="241754" y="3435"/>
                  </a:lnTo>
                  <a:lnTo>
                    <a:pt x="288300" y="0"/>
                  </a:lnTo>
                  <a:lnTo>
                    <a:pt x="288300" y="28829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748508" y="3440832"/>
              <a:ext cx="431165" cy="288290"/>
            </a:xfrm>
            <a:custGeom>
              <a:avLst/>
              <a:gdLst/>
              <a:ahLst/>
              <a:cxnLst/>
              <a:rect l="l" t="t" r="r" b="b"/>
              <a:pathLst>
                <a:path w="431164" h="288289">
                  <a:moveTo>
                    <a:pt x="169443" y="0"/>
                  </a:moveTo>
                  <a:lnTo>
                    <a:pt x="0" y="233222"/>
                  </a:lnTo>
                  <a:lnTo>
                    <a:pt x="11518" y="241206"/>
                  </a:lnTo>
                  <a:lnTo>
                    <a:pt x="23101" y="248429"/>
                  </a:lnTo>
                  <a:lnTo>
                    <a:pt x="91586" y="277612"/>
                  </a:lnTo>
                  <a:lnTo>
                    <a:pt x="136405" y="286462"/>
                  </a:lnTo>
                  <a:lnTo>
                    <a:pt x="181279" y="288102"/>
                  </a:lnTo>
                  <a:lnTo>
                    <a:pt x="225420" y="282819"/>
                  </a:lnTo>
                  <a:lnTo>
                    <a:pt x="268039" y="270900"/>
                  </a:lnTo>
                  <a:lnTo>
                    <a:pt x="308348" y="252633"/>
                  </a:lnTo>
                  <a:lnTo>
                    <a:pt x="345558" y="228305"/>
                  </a:lnTo>
                  <a:lnTo>
                    <a:pt x="378881" y="198204"/>
                  </a:lnTo>
                  <a:lnTo>
                    <a:pt x="407526" y="162616"/>
                  </a:lnTo>
                  <a:lnTo>
                    <a:pt x="430707" y="121831"/>
                  </a:lnTo>
                  <a:lnTo>
                    <a:pt x="169443" y="0"/>
                  </a:lnTo>
                  <a:close/>
                </a:path>
              </a:pathLst>
            </a:custGeom>
            <a:solidFill>
              <a:srgbClr val="5B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748508" y="3440832"/>
              <a:ext cx="431165" cy="288290"/>
            </a:xfrm>
            <a:custGeom>
              <a:avLst/>
              <a:gdLst/>
              <a:ahLst/>
              <a:cxnLst/>
              <a:rect l="l" t="t" r="r" b="b"/>
              <a:pathLst>
                <a:path w="431164" h="288289">
                  <a:moveTo>
                    <a:pt x="169443" y="0"/>
                  </a:moveTo>
                  <a:lnTo>
                    <a:pt x="430707" y="121831"/>
                  </a:lnTo>
                  <a:lnTo>
                    <a:pt x="407526" y="162616"/>
                  </a:lnTo>
                  <a:lnTo>
                    <a:pt x="378881" y="198204"/>
                  </a:lnTo>
                  <a:lnTo>
                    <a:pt x="345558" y="228305"/>
                  </a:lnTo>
                  <a:lnTo>
                    <a:pt x="308348" y="252633"/>
                  </a:lnTo>
                  <a:lnTo>
                    <a:pt x="268039" y="270900"/>
                  </a:lnTo>
                  <a:lnTo>
                    <a:pt x="225420" y="282819"/>
                  </a:lnTo>
                  <a:lnTo>
                    <a:pt x="181279" y="288102"/>
                  </a:lnTo>
                  <a:lnTo>
                    <a:pt x="136405" y="286462"/>
                  </a:lnTo>
                  <a:lnTo>
                    <a:pt x="91586" y="277612"/>
                  </a:lnTo>
                  <a:lnTo>
                    <a:pt x="47612" y="261264"/>
                  </a:lnTo>
                  <a:lnTo>
                    <a:pt x="11518" y="241206"/>
                  </a:lnTo>
                  <a:lnTo>
                    <a:pt x="0" y="233222"/>
                  </a:lnTo>
                  <a:lnTo>
                    <a:pt x="169443" y="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917951" y="3152542"/>
              <a:ext cx="288290" cy="410209"/>
            </a:xfrm>
            <a:custGeom>
              <a:avLst/>
              <a:gdLst/>
              <a:ahLst/>
              <a:cxnLst/>
              <a:rect l="l" t="t" r="r" b="b"/>
              <a:pathLst>
                <a:path w="288289" h="410210">
                  <a:moveTo>
                    <a:pt x="0" y="0"/>
                  </a:moveTo>
                  <a:lnTo>
                    <a:pt x="0" y="288290"/>
                  </a:lnTo>
                  <a:lnTo>
                    <a:pt x="261264" y="410121"/>
                  </a:lnTo>
                  <a:lnTo>
                    <a:pt x="273438" y="380310"/>
                  </a:lnTo>
                  <a:lnTo>
                    <a:pt x="281844" y="350772"/>
                  </a:lnTo>
                  <a:lnTo>
                    <a:pt x="286717" y="320450"/>
                  </a:lnTo>
                  <a:lnTo>
                    <a:pt x="288290" y="288290"/>
                  </a:lnTo>
                  <a:lnTo>
                    <a:pt x="284516" y="241527"/>
                  </a:lnTo>
                  <a:lnTo>
                    <a:pt x="273592" y="197167"/>
                  </a:lnTo>
                  <a:lnTo>
                    <a:pt x="256111" y="155803"/>
                  </a:lnTo>
                  <a:lnTo>
                    <a:pt x="232667" y="118028"/>
                  </a:lnTo>
                  <a:lnTo>
                    <a:pt x="203852" y="84437"/>
                  </a:lnTo>
                  <a:lnTo>
                    <a:pt x="170261" y="55622"/>
                  </a:lnTo>
                  <a:lnTo>
                    <a:pt x="132486" y="32178"/>
                  </a:lnTo>
                  <a:lnTo>
                    <a:pt x="91122" y="14697"/>
                  </a:lnTo>
                  <a:lnTo>
                    <a:pt x="46762" y="3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917951" y="3152542"/>
              <a:ext cx="288290" cy="410209"/>
            </a:xfrm>
            <a:custGeom>
              <a:avLst/>
              <a:gdLst/>
              <a:ahLst/>
              <a:cxnLst/>
              <a:rect l="l" t="t" r="r" b="b"/>
              <a:pathLst>
                <a:path w="288289" h="410210">
                  <a:moveTo>
                    <a:pt x="0" y="288290"/>
                  </a:moveTo>
                  <a:lnTo>
                    <a:pt x="0" y="0"/>
                  </a:lnTo>
                  <a:lnTo>
                    <a:pt x="46762" y="3773"/>
                  </a:lnTo>
                  <a:lnTo>
                    <a:pt x="91122" y="14697"/>
                  </a:lnTo>
                  <a:lnTo>
                    <a:pt x="132486" y="32178"/>
                  </a:lnTo>
                  <a:lnTo>
                    <a:pt x="170261" y="55622"/>
                  </a:lnTo>
                  <a:lnTo>
                    <a:pt x="203852" y="84437"/>
                  </a:lnTo>
                  <a:lnTo>
                    <a:pt x="232667" y="118028"/>
                  </a:lnTo>
                  <a:lnTo>
                    <a:pt x="256111" y="155803"/>
                  </a:lnTo>
                  <a:lnTo>
                    <a:pt x="273592" y="197167"/>
                  </a:lnTo>
                  <a:lnTo>
                    <a:pt x="284516" y="241527"/>
                  </a:lnTo>
                  <a:lnTo>
                    <a:pt x="288290" y="288290"/>
                  </a:lnTo>
                  <a:lnTo>
                    <a:pt x="286717" y="320450"/>
                  </a:lnTo>
                  <a:lnTo>
                    <a:pt x="281844" y="350772"/>
                  </a:lnTo>
                  <a:lnTo>
                    <a:pt x="273438" y="380310"/>
                  </a:lnTo>
                  <a:lnTo>
                    <a:pt x="261264" y="410121"/>
                  </a:lnTo>
                  <a:lnTo>
                    <a:pt x="0" y="28829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2845826" y="3519373"/>
            <a:ext cx="245110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25" dirty="0">
                <a:solidFill>
                  <a:srgbClr val="FFFFFF"/>
                </a:solidFill>
                <a:latin typeface="Arial"/>
                <a:cs typeface="Arial"/>
              </a:rPr>
              <a:t>28%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4408150" y="3149050"/>
            <a:ext cx="584200" cy="583565"/>
            <a:chOff x="4408150" y="3149050"/>
            <a:chExt cx="584200" cy="583565"/>
          </a:xfrm>
        </p:grpSpPr>
        <p:sp>
          <p:nvSpPr>
            <p:cNvPr id="104" name="object 104"/>
            <p:cNvSpPr/>
            <p:nvPr/>
          </p:nvSpPr>
          <p:spPr>
            <a:xfrm>
              <a:off x="4411642" y="3152542"/>
              <a:ext cx="288925" cy="521970"/>
            </a:xfrm>
            <a:custGeom>
              <a:avLst/>
              <a:gdLst/>
              <a:ahLst/>
              <a:cxnLst/>
              <a:rect l="l" t="t" r="r" b="b"/>
              <a:pathLst>
                <a:path w="288925" h="521970">
                  <a:moveTo>
                    <a:pt x="288300" y="0"/>
                  </a:moveTo>
                  <a:lnTo>
                    <a:pt x="241754" y="3435"/>
                  </a:lnTo>
                  <a:lnTo>
                    <a:pt x="197855" y="13636"/>
                  </a:lnTo>
                  <a:lnTo>
                    <a:pt x="156920" y="30438"/>
                  </a:lnTo>
                  <a:lnTo>
                    <a:pt x="119268" y="53682"/>
                  </a:lnTo>
                  <a:lnTo>
                    <a:pt x="85215" y="83205"/>
                  </a:lnTo>
                  <a:lnTo>
                    <a:pt x="55077" y="118846"/>
                  </a:lnTo>
                  <a:lnTo>
                    <a:pt x="30644" y="158893"/>
                  </a:lnTo>
                  <a:lnTo>
                    <a:pt x="13407" y="201201"/>
                  </a:lnTo>
                  <a:lnTo>
                    <a:pt x="3236" y="244939"/>
                  </a:lnTo>
                  <a:lnTo>
                    <a:pt x="0" y="289278"/>
                  </a:lnTo>
                  <a:lnTo>
                    <a:pt x="3566" y="333390"/>
                  </a:lnTo>
                  <a:lnTo>
                    <a:pt x="13805" y="376445"/>
                  </a:lnTo>
                  <a:lnTo>
                    <a:pt x="30585" y="417614"/>
                  </a:lnTo>
                  <a:lnTo>
                    <a:pt x="53774" y="456068"/>
                  </a:lnTo>
                  <a:lnTo>
                    <a:pt x="83242" y="490977"/>
                  </a:lnTo>
                  <a:lnTo>
                    <a:pt x="118857" y="521512"/>
                  </a:lnTo>
                  <a:lnTo>
                    <a:pt x="288300" y="288290"/>
                  </a:lnTo>
                  <a:lnTo>
                    <a:pt x="288300" y="0"/>
                  </a:lnTo>
                  <a:close/>
                </a:path>
              </a:pathLst>
            </a:custGeom>
            <a:solidFill>
              <a:srgbClr val="A51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411642" y="3152542"/>
              <a:ext cx="288925" cy="521970"/>
            </a:xfrm>
            <a:custGeom>
              <a:avLst/>
              <a:gdLst/>
              <a:ahLst/>
              <a:cxnLst/>
              <a:rect l="l" t="t" r="r" b="b"/>
              <a:pathLst>
                <a:path w="288925" h="521970">
                  <a:moveTo>
                    <a:pt x="288300" y="288290"/>
                  </a:moveTo>
                  <a:lnTo>
                    <a:pt x="118857" y="521512"/>
                  </a:lnTo>
                  <a:lnTo>
                    <a:pt x="83242" y="490977"/>
                  </a:lnTo>
                  <a:lnTo>
                    <a:pt x="53774" y="456068"/>
                  </a:lnTo>
                  <a:lnTo>
                    <a:pt x="30585" y="417614"/>
                  </a:lnTo>
                  <a:lnTo>
                    <a:pt x="13805" y="376445"/>
                  </a:lnTo>
                  <a:lnTo>
                    <a:pt x="3566" y="333390"/>
                  </a:lnTo>
                  <a:lnTo>
                    <a:pt x="0" y="289278"/>
                  </a:lnTo>
                  <a:lnTo>
                    <a:pt x="3236" y="244939"/>
                  </a:lnTo>
                  <a:lnTo>
                    <a:pt x="13407" y="201201"/>
                  </a:lnTo>
                  <a:lnTo>
                    <a:pt x="30644" y="158893"/>
                  </a:lnTo>
                  <a:lnTo>
                    <a:pt x="55077" y="118846"/>
                  </a:lnTo>
                  <a:lnTo>
                    <a:pt x="85215" y="83205"/>
                  </a:lnTo>
                  <a:lnTo>
                    <a:pt x="119268" y="53682"/>
                  </a:lnTo>
                  <a:lnTo>
                    <a:pt x="156920" y="30438"/>
                  </a:lnTo>
                  <a:lnTo>
                    <a:pt x="197855" y="13636"/>
                  </a:lnTo>
                  <a:lnTo>
                    <a:pt x="241754" y="3435"/>
                  </a:lnTo>
                  <a:lnTo>
                    <a:pt x="288300" y="0"/>
                  </a:lnTo>
                  <a:lnTo>
                    <a:pt x="288300" y="28829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530500" y="3440832"/>
              <a:ext cx="431165" cy="288290"/>
            </a:xfrm>
            <a:custGeom>
              <a:avLst/>
              <a:gdLst/>
              <a:ahLst/>
              <a:cxnLst/>
              <a:rect l="l" t="t" r="r" b="b"/>
              <a:pathLst>
                <a:path w="431164" h="288289">
                  <a:moveTo>
                    <a:pt x="169443" y="0"/>
                  </a:moveTo>
                  <a:lnTo>
                    <a:pt x="0" y="233222"/>
                  </a:lnTo>
                  <a:lnTo>
                    <a:pt x="11523" y="241206"/>
                  </a:lnTo>
                  <a:lnTo>
                    <a:pt x="23106" y="248429"/>
                  </a:lnTo>
                  <a:lnTo>
                    <a:pt x="91586" y="277612"/>
                  </a:lnTo>
                  <a:lnTo>
                    <a:pt x="136405" y="286462"/>
                  </a:lnTo>
                  <a:lnTo>
                    <a:pt x="181279" y="288102"/>
                  </a:lnTo>
                  <a:lnTo>
                    <a:pt x="225420" y="282819"/>
                  </a:lnTo>
                  <a:lnTo>
                    <a:pt x="268039" y="270900"/>
                  </a:lnTo>
                  <a:lnTo>
                    <a:pt x="308348" y="252633"/>
                  </a:lnTo>
                  <a:lnTo>
                    <a:pt x="345558" y="228305"/>
                  </a:lnTo>
                  <a:lnTo>
                    <a:pt x="378881" y="198204"/>
                  </a:lnTo>
                  <a:lnTo>
                    <a:pt x="407526" y="162616"/>
                  </a:lnTo>
                  <a:lnTo>
                    <a:pt x="430707" y="121831"/>
                  </a:lnTo>
                  <a:lnTo>
                    <a:pt x="169443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530500" y="3440832"/>
              <a:ext cx="431165" cy="288290"/>
            </a:xfrm>
            <a:custGeom>
              <a:avLst/>
              <a:gdLst/>
              <a:ahLst/>
              <a:cxnLst/>
              <a:rect l="l" t="t" r="r" b="b"/>
              <a:pathLst>
                <a:path w="431164" h="288289">
                  <a:moveTo>
                    <a:pt x="169443" y="0"/>
                  </a:moveTo>
                  <a:lnTo>
                    <a:pt x="430707" y="121831"/>
                  </a:lnTo>
                  <a:lnTo>
                    <a:pt x="407526" y="162616"/>
                  </a:lnTo>
                  <a:lnTo>
                    <a:pt x="378881" y="198204"/>
                  </a:lnTo>
                  <a:lnTo>
                    <a:pt x="345558" y="228305"/>
                  </a:lnTo>
                  <a:lnTo>
                    <a:pt x="308348" y="252633"/>
                  </a:lnTo>
                  <a:lnTo>
                    <a:pt x="268039" y="270900"/>
                  </a:lnTo>
                  <a:lnTo>
                    <a:pt x="225420" y="282819"/>
                  </a:lnTo>
                  <a:lnTo>
                    <a:pt x="181279" y="288102"/>
                  </a:lnTo>
                  <a:lnTo>
                    <a:pt x="136405" y="286462"/>
                  </a:lnTo>
                  <a:lnTo>
                    <a:pt x="91586" y="277612"/>
                  </a:lnTo>
                  <a:lnTo>
                    <a:pt x="47612" y="261264"/>
                  </a:lnTo>
                  <a:lnTo>
                    <a:pt x="11523" y="241206"/>
                  </a:lnTo>
                  <a:lnTo>
                    <a:pt x="0" y="233222"/>
                  </a:lnTo>
                  <a:lnTo>
                    <a:pt x="169443" y="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699943" y="3152542"/>
              <a:ext cx="288290" cy="410209"/>
            </a:xfrm>
            <a:custGeom>
              <a:avLst/>
              <a:gdLst/>
              <a:ahLst/>
              <a:cxnLst/>
              <a:rect l="l" t="t" r="r" b="b"/>
              <a:pathLst>
                <a:path w="288289" h="410210">
                  <a:moveTo>
                    <a:pt x="0" y="0"/>
                  </a:moveTo>
                  <a:lnTo>
                    <a:pt x="0" y="288290"/>
                  </a:lnTo>
                  <a:lnTo>
                    <a:pt x="261264" y="410121"/>
                  </a:lnTo>
                  <a:lnTo>
                    <a:pt x="273438" y="380310"/>
                  </a:lnTo>
                  <a:lnTo>
                    <a:pt x="281844" y="350772"/>
                  </a:lnTo>
                  <a:lnTo>
                    <a:pt x="286717" y="320450"/>
                  </a:lnTo>
                  <a:lnTo>
                    <a:pt x="288290" y="288290"/>
                  </a:lnTo>
                  <a:lnTo>
                    <a:pt x="284516" y="241527"/>
                  </a:lnTo>
                  <a:lnTo>
                    <a:pt x="273592" y="197167"/>
                  </a:lnTo>
                  <a:lnTo>
                    <a:pt x="256111" y="155803"/>
                  </a:lnTo>
                  <a:lnTo>
                    <a:pt x="232667" y="118028"/>
                  </a:lnTo>
                  <a:lnTo>
                    <a:pt x="203852" y="84437"/>
                  </a:lnTo>
                  <a:lnTo>
                    <a:pt x="170261" y="55622"/>
                  </a:lnTo>
                  <a:lnTo>
                    <a:pt x="132486" y="32178"/>
                  </a:lnTo>
                  <a:lnTo>
                    <a:pt x="91122" y="14697"/>
                  </a:lnTo>
                  <a:lnTo>
                    <a:pt x="46762" y="3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699943" y="3152542"/>
              <a:ext cx="288290" cy="410209"/>
            </a:xfrm>
            <a:custGeom>
              <a:avLst/>
              <a:gdLst/>
              <a:ahLst/>
              <a:cxnLst/>
              <a:rect l="l" t="t" r="r" b="b"/>
              <a:pathLst>
                <a:path w="288289" h="410210">
                  <a:moveTo>
                    <a:pt x="0" y="288290"/>
                  </a:moveTo>
                  <a:lnTo>
                    <a:pt x="0" y="0"/>
                  </a:lnTo>
                  <a:lnTo>
                    <a:pt x="46762" y="3773"/>
                  </a:lnTo>
                  <a:lnTo>
                    <a:pt x="91122" y="14697"/>
                  </a:lnTo>
                  <a:lnTo>
                    <a:pt x="132486" y="32178"/>
                  </a:lnTo>
                  <a:lnTo>
                    <a:pt x="170261" y="55622"/>
                  </a:lnTo>
                  <a:lnTo>
                    <a:pt x="203852" y="84437"/>
                  </a:lnTo>
                  <a:lnTo>
                    <a:pt x="232667" y="118028"/>
                  </a:lnTo>
                  <a:lnTo>
                    <a:pt x="256111" y="155803"/>
                  </a:lnTo>
                  <a:lnTo>
                    <a:pt x="273592" y="197167"/>
                  </a:lnTo>
                  <a:lnTo>
                    <a:pt x="284516" y="241527"/>
                  </a:lnTo>
                  <a:lnTo>
                    <a:pt x="288290" y="288290"/>
                  </a:lnTo>
                  <a:lnTo>
                    <a:pt x="286717" y="320450"/>
                  </a:lnTo>
                  <a:lnTo>
                    <a:pt x="281844" y="350772"/>
                  </a:lnTo>
                  <a:lnTo>
                    <a:pt x="273438" y="380310"/>
                  </a:lnTo>
                  <a:lnTo>
                    <a:pt x="261264" y="410121"/>
                  </a:lnTo>
                  <a:lnTo>
                    <a:pt x="0" y="28829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0" name="object 110"/>
          <p:cNvSpPr txBox="1"/>
          <p:nvPr/>
        </p:nvSpPr>
        <p:spPr>
          <a:xfrm>
            <a:off x="4436454" y="3328009"/>
            <a:ext cx="242570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25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  <a:endParaRPr sz="85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644509" y="5638163"/>
            <a:ext cx="2566670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b="1" spc="85" dirty="0">
                <a:solidFill>
                  <a:srgbClr val="003565"/>
                </a:solidFill>
                <a:latin typeface="Calibri"/>
                <a:cs typeface="Calibri"/>
              </a:rPr>
              <a:t>PERCENTAGE</a:t>
            </a:r>
            <a:r>
              <a:rPr sz="700" b="1" spc="4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0" dirty="0">
                <a:solidFill>
                  <a:srgbClr val="003565"/>
                </a:solidFill>
                <a:latin typeface="Calibri"/>
                <a:cs typeface="Calibri"/>
              </a:rPr>
              <a:t>OF</a:t>
            </a:r>
            <a:r>
              <a:rPr sz="700" b="1" spc="4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90" dirty="0">
                <a:solidFill>
                  <a:srgbClr val="003565"/>
                </a:solidFill>
                <a:latin typeface="Calibri"/>
                <a:cs typeface="Calibri"/>
              </a:rPr>
              <a:t>NCAA</a:t>
            </a:r>
            <a:r>
              <a:rPr sz="700" b="1" spc="4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0" dirty="0">
                <a:solidFill>
                  <a:srgbClr val="003565"/>
                </a:solidFill>
                <a:latin typeface="Calibri"/>
                <a:cs typeface="Calibri"/>
              </a:rPr>
              <a:t>STUDENT-</a:t>
            </a:r>
            <a:r>
              <a:rPr sz="700" b="1" spc="85" dirty="0">
                <a:solidFill>
                  <a:srgbClr val="003565"/>
                </a:solidFill>
                <a:latin typeface="Calibri"/>
                <a:cs typeface="Calibri"/>
              </a:rPr>
              <a:t>ATHLETES</a:t>
            </a:r>
            <a:r>
              <a:rPr sz="700" b="1" spc="4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50" dirty="0">
                <a:solidFill>
                  <a:srgbClr val="003565"/>
                </a:solidFill>
                <a:latin typeface="Calibri"/>
                <a:cs typeface="Calibri"/>
              </a:rPr>
              <a:t>IN</a:t>
            </a:r>
            <a:r>
              <a:rPr sz="700" b="1" spc="4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55" dirty="0">
                <a:solidFill>
                  <a:srgbClr val="003565"/>
                </a:solidFill>
                <a:latin typeface="Calibri"/>
                <a:cs typeface="Calibri"/>
              </a:rPr>
              <a:t>DIVISION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446204" y="5716567"/>
            <a:ext cx="4957445" cy="713740"/>
            <a:chOff x="446204" y="5716567"/>
            <a:chExt cx="4957445" cy="713740"/>
          </a:xfrm>
        </p:grpSpPr>
        <p:sp>
          <p:nvSpPr>
            <p:cNvPr id="113" name="object 113"/>
            <p:cNvSpPr/>
            <p:nvPr/>
          </p:nvSpPr>
          <p:spPr>
            <a:xfrm>
              <a:off x="4189173" y="5719742"/>
              <a:ext cx="1210945" cy="55880"/>
            </a:xfrm>
            <a:custGeom>
              <a:avLst/>
              <a:gdLst/>
              <a:ahLst/>
              <a:cxnLst/>
              <a:rect l="l" t="t" r="r" b="b"/>
              <a:pathLst>
                <a:path w="1210945" h="55879">
                  <a:moveTo>
                    <a:pt x="0" y="0"/>
                  </a:moveTo>
                  <a:lnTo>
                    <a:pt x="1210741" y="0"/>
                  </a:lnTo>
                  <a:lnTo>
                    <a:pt x="1210741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49379" y="5719742"/>
              <a:ext cx="1210945" cy="55880"/>
            </a:xfrm>
            <a:custGeom>
              <a:avLst/>
              <a:gdLst/>
              <a:ahLst/>
              <a:cxnLst/>
              <a:rect l="l" t="t" r="r" b="b"/>
              <a:pathLst>
                <a:path w="1210945" h="55879">
                  <a:moveTo>
                    <a:pt x="1210741" y="0"/>
                  </a:moveTo>
                  <a:lnTo>
                    <a:pt x="0" y="0"/>
                  </a:lnTo>
                  <a:lnTo>
                    <a:pt x="0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76811" y="5849014"/>
              <a:ext cx="288290" cy="512445"/>
            </a:xfrm>
            <a:custGeom>
              <a:avLst/>
              <a:gdLst/>
              <a:ahLst/>
              <a:cxnLst/>
              <a:rect l="l" t="t" r="r" b="b"/>
              <a:pathLst>
                <a:path w="288290" h="512445">
                  <a:moveTo>
                    <a:pt x="287966" y="0"/>
                  </a:moveTo>
                  <a:lnTo>
                    <a:pt x="235812" y="4461"/>
                  </a:lnTo>
                  <a:lnTo>
                    <a:pt x="186743" y="17658"/>
                  </a:lnTo>
                  <a:lnTo>
                    <a:pt x="141346" y="39310"/>
                  </a:lnTo>
                  <a:lnTo>
                    <a:pt x="100211" y="69136"/>
                  </a:lnTo>
                  <a:lnTo>
                    <a:pt x="63925" y="106857"/>
                  </a:lnTo>
                  <a:lnTo>
                    <a:pt x="37428" y="145573"/>
                  </a:lnTo>
                  <a:lnTo>
                    <a:pt x="18000" y="186923"/>
                  </a:lnTo>
                  <a:lnTo>
                    <a:pt x="5553" y="230071"/>
                  </a:lnTo>
                  <a:lnTo>
                    <a:pt x="0" y="274183"/>
                  </a:lnTo>
                  <a:lnTo>
                    <a:pt x="1252" y="318423"/>
                  </a:lnTo>
                  <a:lnTo>
                    <a:pt x="9223" y="361958"/>
                  </a:lnTo>
                  <a:lnTo>
                    <a:pt x="23824" y="403950"/>
                  </a:lnTo>
                  <a:lnTo>
                    <a:pt x="44968" y="443567"/>
                  </a:lnTo>
                  <a:lnTo>
                    <a:pt x="72567" y="479972"/>
                  </a:lnTo>
                  <a:lnTo>
                    <a:pt x="106534" y="512330"/>
                  </a:lnTo>
                  <a:lnTo>
                    <a:pt x="287966" y="288289"/>
                  </a:lnTo>
                  <a:lnTo>
                    <a:pt x="287966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76811" y="5849014"/>
              <a:ext cx="288290" cy="512445"/>
            </a:xfrm>
            <a:custGeom>
              <a:avLst/>
              <a:gdLst/>
              <a:ahLst/>
              <a:cxnLst/>
              <a:rect l="l" t="t" r="r" b="b"/>
              <a:pathLst>
                <a:path w="288290" h="512445">
                  <a:moveTo>
                    <a:pt x="287966" y="288289"/>
                  </a:moveTo>
                  <a:lnTo>
                    <a:pt x="106534" y="512330"/>
                  </a:lnTo>
                  <a:lnTo>
                    <a:pt x="72567" y="479972"/>
                  </a:lnTo>
                  <a:lnTo>
                    <a:pt x="44968" y="443567"/>
                  </a:lnTo>
                  <a:lnTo>
                    <a:pt x="23824" y="403950"/>
                  </a:lnTo>
                  <a:lnTo>
                    <a:pt x="9223" y="361958"/>
                  </a:lnTo>
                  <a:lnTo>
                    <a:pt x="1252" y="318423"/>
                  </a:lnTo>
                  <a:lnTo>
                    <a:pt x="0" y="274183"/>
                  </a:lnTo>
                  <a:lnTo>
                    <a:pt x="5553" y="230071"/>
                  </a:lnTo>
                  <a:lnTo>
                    <a:pt x="18000" y="186923"/>
                  </a:lnTo>
                  <a:lnTo>
                    <a:pt x="37428" y="145573"/>
                  </a:lnTo>
                  <a:lnTo>
                    <a:pt x="63925" y="106857"/>
                  </a:lnTo>
                  <a:lnTo>
                    <a:pt x="100211" y="69136"/>
                  </a:lnTo>
                  <a:lnTo>
                    <a:pt x="141346" y="39310"/>
                  </a:lnTo>
                  <a:lnTo>
                    <a:pt x="186743" y="17658"/>
                  </a:lnTo>
                  <a:lnTo>
                    <a:pt x="235812" y="4461"/>
                  </a:lnTo>
                  <a:lnTo>
                    <a:pt x="287966" y="0"/>
                  </a:lnTo>
                  <a:lnTo>
                    <a:pt x="287966" y="288289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83345" y="6137304"/>
              <a:ext cx="392430" cy="289560"/>
            </a:xfrm>
            <a:custGeom>
              <a:avLst/>
              <a:gdLst/>
              <a:ahLst/>
              <a:cxnLst/>
              <a:rect l="l" t="t" r="r" b="b"/>
              <a:pathLst>
                <a:path w="392430" h="289560">
                  <a:moveTo>
                    <a:pt x="181432" y="0"/>
                  </a:moveTo>
                  <a:lnTo>
                    <a:pt x="0" y="224040"/>
                  </a:lnTo>
                  <a:lnTo>
                    <a:pt x="41308" y="252114"/>
                  </a:lnTo>
                  <a:lnTo>
                    <a:pt x="85401" y="272253"/>
                  </a:lnTo>
                  <a:lnTo>
                    <a:pt x="131331" y="284523"/>
                  </a:lnTo>
                  <a:lnTo>
                    <a:pt x="178147" y="288991"/>
                  </a:lnTo>
                  <a:lnTo>
                    <a:pt x="224898" y="285722"/>
                  </a:lnTo>
                  <a:lnTo>
                    <a:pt x="270636" y="274784"/>
                  </a:lnTo>
                  <a:lnTo>
                    <a:pt x="314409" y="256241"/>
                  </a:lnTo>
                  <a:lnTo>
                    <a:pt x="355269" y="230160"/>
                  </a:lnTo>
                  <a:lnTo>
                    <a:pt x="392264" y="196608"/>
                  </a:lnTo>
                  <a:lnTo>
                    <a:pt x="181432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83345" y="6137304"/>
              <a:ext cx="392430" cy="289560"/>
            </a:xfrm>
            <a:custGeom>
              <a:avLst/>
              <a:gdLst/>
              <a:ahLst/>
              <a:cxnLst/>
              <a:rect l="l" t="t" r="r" b="b"/>
              <a:pathLst>
                <a:path w="392430" h="289560">
                  <a:moveTo>
                    <a:pt x="181432" y="0"/>
                  </a:moveTo>
                  <a:lnTo>
                    <a:pt x="392264" y="196608"/>
                  </a:lnTo>
                  <a:lnTo>
                    <a:pt x="355269" y="230160"/>
                  </a:lnTo>
                  <a:lnTo>
                    <a:pt x="314409" y="256241"/>
                  </a:lnTo>
                  <a:lnTo>
                    <a:pt x="270636" y="274784"/>
                  </a:lnTo>
                  <a:lnTo>
                    <a:pt x="224898" y="285722"/>
                  </a:lnTo>
                  <a:lnTo>
                    <a:pt x="178147" y="288991"/>
                  </a:lnTo>
                  <a:lnTo>
                    <a:pt x="131331" y="284523"/>
                  </a:lnTo>
                  <a:lnTo>
                    <a:pt x="85401" y="272253"/>
                  </a:lnTo>
                  <a:lnTo>
                    <a:pt x="41308" y="252114"/>
                  </a:lnTo>
                  <a:lnTo>
                    <a:pt x="0" y="224040"/>
                  </a:lnTo>
                  <a:lnTo>
                    <a:pt x="181432" y="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164777" y="5849014"/>
              <a:ext cx="288290" cy="485140"/>
            </a:xfrm>
            <a:custGeom>
              <a:avLst/>
              <a:gdLst/>
              <a:ahLst/>
              <a:cxnLst/>
              <a:rect l="l" t="t" r="r" b="b"/>
              <a:pathLst>
                <a:path w="288290" h="485139">
                  <a:moveTo>
                    <a:pt x="0" y="0"/>
                  </a:moveTo>
                  <a:lnTo>
                    <a:pt x="0" y="288289"/>
                  </a:lnTo>
                  <a:lnTo>
                    <a:pt x="210832" y="484898"/>
                  </a:lnTo>
                  <a:lnTo>
                    <a:pt x="244929" y="441346"/>
                  </a:lnTo>
                  <a:lnTo>
                    <a:pt x="269111" y="394295"/>
                  </a:lnTo>
                  <a:lnTo>
                    <a:pt x="283518" y="343393"/>
                  </a:lnTo>
                  <a:lnTo>
                    <a:pt x="288290" y="288289"/>
                  </a:lnTo>
                  <a:lnTo>
                    <a:pt x="284516" y="241527"/>
                  </a:lnTo>
                  <a:lnTo>
                    <a:pt x="273592" y="197167"/>
                  </a:lnTo>
                  <a:lnTo>
                    <a:pt x="256111" y="155803"/>
                  </a:lnTo>
                  <a:lnTo>
                    <a:pt x="232667" y="118028"/>
                  </a:lnTo>
                  <a:lnTo>
                    <a:pt x="203852" y="84437"/>
                  </a:lnTo>
                  <a:lnTo>
                    <a:pt x="170261" y="55622"/>
                  </a:lnTo>
                  <a:lnTo>
                    <a:pt x="132486" y="32178"/>
                  </a:lnTo>
                  <a:lnTo>
                    <a:pt x="91122" y="14697"/>
                  </a:lnTo>
                  <a:lnTo>
                    <a:pt x="46762" y="3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164777" y="5849014"/>
              <a:ext cx="288290" cy="485140"/>
            </a:xfrm>
            <a:custGeom>
              <a:avLst/>
              <a:gdLst/>
              <a:ahLst/>
              <a:cxnLst/>
              <a:rect l="l" t="t" r="r" b="b"/>
              <a:pathLst>
                <a:path w="288290" h="485139">
                  <a:moveTo>
                    <a:pt x="0" y="288289"/>
                  </a:moveTo>
                  <a:lnTo>
                    <a:pt x="0" y="0"/>
                  </a:lnTo>
                  <a:lnTo>
                    <a:pt x="46762" y="3773"/>
                  </a:lnTo>
                  <a:lnTo>
                    <a:pt x="91122" y="14697"/>
                  </a:lnTo>
                  <a:lnTo>
                    <a:pt x="132486" y="32178"/>
                  </a:lnTo>
                  <a:lnTo>
                    <a:pt x="170261" y="55622"/>
                  </a:lnTo>
                  <a:lnTo>
                    <a:pt x="203852" y="84437"/>
                  </a:lnTo>
                  <a:lnTo>
                    <a:pt x="232667" y="118028"/>
                  </a:lnTo>
                  <a:lnTo>
                    <a:pt x="256111" y="155803"/>
                  </a:lnTo>
                  <a:lnTo>
                    <a:pt x="273592" y="197167"/>
                  </a:lnTo>
                  <a:lnTo>
                    <a:pt x="284516" y="241527"/>
                  </a:lnTo>
                  <a:lnTo>
                    <a:pt x="288290" y="288289"/>
                  </a:lnTo>
                  <a:lnTo>
                    <a:pt x="283518" y="343393"/>
                  </a:lnTo>
                  <a:lnTo>
                    <a:pt x="269111" y="394295"/>
                  </a:lnTo>
                  <a:lnTo>
                    <a:pt x="244929" y="441346"/>
                  </a:lnTo>
                  <a:lnTo>
                    <a:pt x="210832" y="484898"/>
                  </a:lnTo>
                  <a:lnTo>
                    <a:pt x="0" y="288289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1185622" y="6008263"/>
            <a:ext cx="238760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25" dirty="0">
                <a:solidFill>
                  <a:srgbClr val="FFFFFF"/>
                </a:solidFill>
                <a:latin typeface="Arial"/>
                <a:cs typeface="Arial"/>
              </a:rPr>
              <a:t>37%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22" name="object 122"/>
          <p:cNvGrpSpPr/>
          <p:nvPr/>
        </p:nvGrpSpPr>
        <p:grpSpPr>
          <a:xfrm>
            <a:off x="2626516" y="5845521"/>
            <a:ext cx="583565" cy="584835"/>
            <a:chOff x="2626516" y="5845521"/>
            <a:chExt cx="583565" cy="584835"/>
          </a:xfrm>
        </p:grpSpPr>
        <p:sp>
          <p:nvSpPr>
            <p:cNvPr id="123" name="object 123"/>
            <p:cNvSpPr/>
            <p:nvPr/>
          </p:nvSpPr>
          <p:spPr>
            <a:xfrm>
              <a:off x="2917974" y="5849014"/>
              <a:ext cx="288290" cy="485140"/>
            </a:xfrm>
            <a:custGeom>
              <a:avLst/>
              <a:gdLst/>
              <a:ahLst/>
              <a:cxnLst/>
              <a:rect l="l" t="t" r="r" b="b"/>
              <a:pathLst>
                <a:path w="288289" h="485139">
                  <a:moveTo>
                    <a:pt x="0" y="0"/>
                  </a:moveTo>
                  <a:lnTo>
                    <a:pt x="0" y="288289"/>
                  </a:lnTo>
                  <a:lnTo>
                    <a:pt x="210832" y="484898"/>
                  </a:lnTo>
                  <a:lnTo>
                    <a:pt x="244929" y="441346"/>
                  </a:lnTo>
                  <a:lnTo>
                    <a:pt x="269111" y="394295"/>
                  </a:lnTo>
                  <a:lnTo>
                    <a:pt x="283518" y="343393"/>
                  </a:lnTo>
                  <a:lnTo>
                    <a:pt x="288290" y="288289"/>
                  </a:lnTo>
                  <a:lnTo>
                    <a:pt x="284516" y="241527"/>
                  </a:lnTo>
                  <a:lnTo>
                    <a:pt x="273592" y="197167"/>
                  </a:lnTo>
                  <a:lnTo>
                    <a:pt x="256111" y="155803"/>
                  </a:lnTo>
                  <a:lnTo>
                    <a:pt x="232667" y="118028"/>
                  </a:lnTo>
                  <a:lnTo>
                    <a:pt x="203852" y="84437"/>
                  </a:lnTo>
                  <a:lnTo>
                    <a:pt x="170261" y="55622"/>
                  </a:lnTo>
                  <a:lnTo>
                    <a:pt x="132486" y="32178"/>
                  </a:lnTo>
                  <a:lnTo>
                    <a:pt x="91122" y="14697"/>
                  </a:lnTo>
                  <a:lnTo>
                    <a:pt x="46762" y="3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917974" y="5849014"/>
              <a:ext cx="288290" cy="485140"/>
            </a:xfrm>
            <a:custGeom>
              <a:avLst/>
              <a:gdLst/>
              <a:ahLst/>
              <a:cxnLst/>
              <a:rect l="l" t="t" r="r" b="b"/>
              <a:pathLst>
                <a:path w="288289" h="485139">
                  <a:moveTo>
                    <a:pt x="0" y="288289"/>
                  </a:moveTo>
                  <a:lnTo>
                    <a:pt x="0" y="0"/>
                  </a:lnTo>
                  <a:lnTo>
                    <a:pt x="46762" y="3773"/>
                  </a:lnTo>
                  <a:lnTo>
                    <a:pt x="91122" y="14697"/>
                  </a:lnTo>
                  <a:lnTo>
                    <a:pt x="132486" y="32178"/>
                  </a:lnTo>
                  <a:lnTo>
                    <a:pt x="170261" y="55622"/>
                  </a:lnTo>
                  <a:lnTo>
                    <a:pt x="203852" y="84437"/>
                  </a:lnTo>
                  <a:lnTo>
                    <a:pt x="232667" y="118028"/>
                  </a:lnTo>
                  <a:lnTo>
                    <a:pt x="256111" y="155803"/>
                  </a:lnTo>
                  <a:lnTo>
                    <a:pt x="273592" y="197167"/>
                  </a:lnTo>
                  <a:lnTo>
                    <a:pt x="284516" y="241527"/>
                  </a:lnTo>
                  <a:lnTo>
                    <a:pt x="288290" y="288289"/>
                  </a:lnTo>
                  <a:lnTo>
                    <a:pt x="283518" y="343393"/>
                  </a:lnTo>
                  <a:lnTo>
                    <a:pt x="269111" y="394295"/>
                  </a:lnTo>
                  <a:lnTo>
                    <a:pt x="244929" y="441346"/>
                  </a:lnTo>
                  <a:lnTo>
                    <a:pt x="210832" y="484898"/>
                  </a:lnTo>
                  <a:lnTo>
                    <a:pt x="0" y="288289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630008" y="5849014"/>
              <a:ext cx="288290" cy="512445"/>
            </a:xfrm>
            <a:custGeom>
              <a:avLst/>
              <a:gdLst/>
              <a:ahLst/>
              <a:cxnLst/>
              <a:rect l="l" t="t" r="r" b="b"/>
              <a:pathLst>
                <a:path w="288289" h="512445">
                  <a:moveTo>
                    <a:pt x="287966" y="0"/>
                  </a:moveTo>
                  <a:lnTo>
                    <a:pt x="235812" y="4461"/>
                  </a:lnTo>
                  <a:lnTo>
                    <a:pt x="186743" y="17658"/>
                  </a:lnTo>
                  <a:lnTo>
                    <a:pt x="141346" y="39310"/>
                  </a:lnTo>
                  <a:lnTo>
                    <a:pt x="100211" y="69136"/>
                  </a:lnTo>
                  <a:lnTo>
                    <a:pt x="63925" y="106857"/>
                  </a:lnTo>
                  <a:lnTo>
                    <a:pt x="37428" y="145573"/>
                  </a:lnTo>
                  <a:lnTo>
                    <a:pt x="18000" y="186923"/>
                  </a:lnTo>
                  <a:lnTo>
                    <a:pt x="5553" y="230071"/>
                  </a:lnTo>
                  <a:lnTo>
                    <a:pt x="0" y="274183"/>
                  </a:lnTo>
                  <a:lnTo>
                    <a:pt x="1252" y="318423"/>
                  </a:lnTo>
                  <a:lnTo>
                    <a:pt x="9223" y="361958"/>
                  </a:lnTo>
                  <a:lnTo>
                    <a:pt x="23824" y="403950"/>
                  </a:lnTo>
                  <a:lnTo>
                    <a:pt x="44968" y="443567"/>
                  </a:lnTo>
                  <a:lnTo>
                    <a:pt x="72567" y="479972"/>
                  </a:lnTo>
                  <a:lnTo>
                    <a:pt x="106534" y="512330"/>
                  </a:lnTo>
                  <a:lnTo>
                    <a:pt x="287966" y="288289"/>
                  </a:lnTo>
                  <a:lnTo>
                    <a:pt x="287966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630008" y="5849014"/>
              <a:ext cx="288290" cy="512445"/>
            </a:xfrm>
            <a:custGeom>
              <a:avLst/>
              <a:gdLst/>
              <a:ahLst/>
              <a:cxnLst/>
              <a:rect l="l" t="t" r="r" b="b"/>
              <a:pathLst>
                <a:path w="288289" h="512445">
                  <a:moveTo>
                    <a:pt x="287966" y="288289"/>
                  </a:moveTo>
                  <a:lnTo>
                    <a:pt x="106534" y="512330"/>
                  </a:lnTo>
                  <a:lnTo>
                    <a:pt x="72567" y="479972"/>
                  </a:lnTo>
                  <a:lnTo>
                    <a:pt x="44968" y="443567"/>
                  </a:lnTo>
                  <a:lnTo>
                    <a:pt x="23824" y="403950"/>
                  </a:lnTo>
                  <a:lnTo>
                    <a:pt x="9223" y="361958"/>
                  </a:lnTo>
                  <a:lnTo>
                    <a:pt x="1252" y="318423"/>
                  </a:lnTo>
                  <a:lnTo>
                    <a:pt x="0" y="274183"/>
                  </a:lnTo>
                  <a:lnTo>
                    <a:pt x="5553" y="230071"/>
                  </a:lnTo>
                  <a:lnTo>
                    <a:pt x="18000" y="186923"/>
                  </a:lnTo>
                  <a:lnTo>
                    <a:pt x="37428" y="145573"/>
                  </a:lnTo>
                  <a:lnTo>
                    <a:pt x="63925" y="106857"/>
                  </a:lnTo>
                  <a:lnTo>
                    <a:pt x="100211" y="69136"/>
                  </a:lnTo>
                  <a:lnTo>
                    <a:pt x="141346" y="39310"/>
                  </a:lnTo>
                  <a:lnTo>
                    <a:pt x="186743" y="17658"/>
                  </a:lnTo>
                  <a:lnTo>
                    <a:pt x="235812" y="4461"/>
                  </a:lnTo>
                  <a:lnTo>
                    <a:pt x="287966" y="0"/>
                  </a:lnTo>
                  <a:lnTo>
                    <a:pt x="287966" y="288289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736542" y="6137304"/>
              <a:ext cx="392430" cy="289560"/>
            </a:xfrm>
            <a:custGeom>
              <a:avLst/>
              <a:gdLst/>
              <a:ahLst/>
              <a:cxnLst/>
              <a:rect l="l" t="t" r="r" b="b"/>
              <a:pathLst>
                <a:path w="392430" h="289560">
                  <a:moveTo>
                    <a:pt x="181432" y="0"/>
                  </a:moveTo>
                  <a:lnTo>
                    <a:pt x="0" y="224040"/>
                  </a:lnTo>
                  <a:lnTo>
                    <a:pt x="41308" y="252114"/>
                  </a:lnTo>
                  <a:lnTo>
                    <a:pt x="85401" y="272253"/>
                  </a:lnTo>
                  <a:lnTo>
                    <a:pt x="131331" y="284523"/>
                  </a:lnTo>
                  <a:lnTo>
                    <a:pt x="178147" y="288991"/>
                  </a:lnTo>
                  <a:lnTo>
                    <a:pt x="224898" y="285722"/>
                  </a:lnTo>
                  <a:lnTo>
                    <a:pt x="270636" y="274784"/>
                  </a:lnTo>
                  <a:lnTo>
                    <a:pt x="314409" y="256241"/>
                  </a:lnTo>
                  <a:lnTo>
                    <a:pt x="355269" y="230160"/>
                  </a:lnTo>
                  <a:lnTo>
                    <a:pt x="392264" y="196608"/>
                  </a:lnTo>
                  <a:lnTo>
                    <a:pt x="181432" y="0"/>
                  </a:lnTo>
                  <a:close/>
                </a:path>
              </a:pathLst>
            </a:custGeom>
            <a:solidFill>
              <a:srgbClr val="5B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736542" y="6137304"/>
              <a:ext cx="392430" cy="289560"/>
            </a:xfrm>
            <a:custGeom>
              <a:avLst/>
              <a:gdLst/>
              <a:ahLst/>
              <a:cxnLst/>
              <a:rect l="l" t="t" r="r" b="b"/>
              <a:pathLst>
                <a:path w="392430" h="289560">
                  <a:moveTo>
                    <a:pt x="181432" y="0"/>
                  </a:moveTo>
                  <a:lnTo>
                    <a:pt x="392264" y="196608"/>
                  </a:lnTo>
                  <a:lnTo>
                    <a:pt x="355269" y="230160"/>
                  </a:lnTo>
                  <a:lnTo>
                    <a:pt x="314409" y="256241"/>
                  </a:lnTo>
                  <a:lnTo>
                    <a:pt x="270636" y="274784"/>
                  </a:lnTo>
                  <a:lnTo>
                    <a:pt x="224898" y="285722"/>
                  </a:lnTo>
                  <a:lnTo>
                    <a:pt x="178147" y="288991"/>
                  </a:lnTo>
                  <a:lnTo>
                    <a:pt x="131331" y="284523"/>
                  </a:lnTo>
                  <a:lnTo>
                    <a:pt x="85401" y="272253"/>
                  </a:lnTo>
                  <a:lnTo>
                    <a:pt x="41308" y="252114"/>
                  </a:lnTo>
                  <a:lnTo>
                    <a:pt x="0" y="224040"/>
                  </a:lnTo>
                  <a:lnTo>
                    <a:pt x="181432" y="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2809485" y="6237023"/>
            <a:ext cx="245110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25" dirty="0">
                <a:solidFill>
                  <a:srgbClr val="FFFFFF"/>
                </a:solidFill>
                <a:latin typeface="Arial"/>
                <a:cs typeface="Arial"/>
              </a:rPr>
              <a:t>25%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30" name="object 130"/>
          <p:cNvGrpSpPr/>
          <p:nvPr/>
        </p:nvGrpSpPr>
        <p:grpSpPr>
          <a:xfrm>
            <a:off x="4408507" y="5845521"/>
            <a:ext cx="583565" cy="584835"/>
            <a:chOff x="4408507" y="5845521"/>
            <a:chExt cx="583565" cy="584835"/>
          </a:xfrm>
        </p:grpSpPr>
        <p:sp>
          <p:nvSpPr>
            <p:cNvPr id="131" name="object 131"/>
            <p:cNvSpPr/>
            <p:nvPr/>
          </p:nvSpPr>
          <p:spPr>
            <a:xfrm>
              <a:off x="4518534" y="6137304"/>
              <a:ext cx="392430" cy="289560"/>
            </a:xfrm>
            <a:custGeom>
              <a:avLst/>
              <a:gdLst/>
              <a:ahLst/>
              <a:cxnLst/>
              <a:rect l="l" t="t" r="r" b="b"/>
              <a:pathLst>
                <a:path w="392429" h="289560">
                  <a:moveTo>
                    <a:pt x="181432" y="0"/>
                  </a:moveTo>
                  <a:lnTo>
                    <a:pt x="0" y="224040"/>
                  </a:lnTo>
                  <a:lnTo>
                    <a:pt x="41308" y="252114"/>
                  </a:lnTo>
                  <a:lnTo>
                    <a:pt x="85401" y="272253"/>
                  </a:lnTo>
                  <a:lnTo>
                    <a:pt x="131331" y="284523"/>
                  </a:lnTo>
                  <a:lnTo>
                    <a:pt x="178147" y="288991"/>
                  </a:lnTo>
                  <a:lnTo>
                    <a:pt x="224898" y="285722"/>
                  </a:lnTo>
                  <a:lnTo>
                    <a:pt x="270636" y="274784"/>
                  </a:lnTo>
                  <a:lnTo>
                    <a:pt x="314409" y="256241"/>
                  </a:lnTo>
                  <a:lnTo>
                    <a:pt x="355269" y="230160"/>
                  </a:lnTo>
                  <a:lnTo>
                    <a:pt x="392264" y="196608"/>
                  </a:lnTo>
                  <a:lnTo>
                    <a:pt x="181432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518534" y="6137304"/>
              <a:ext cx="392430" cy="289560"/>
            </a:xfrm>
            <a:custGeom>
              <a:avLst/>
              <a:gdLst/>
              <a:ahLst/>
              <a:cxnLst/>
              <a:rect l="l" t="t" r="r" b="b"/>
              <a:pathLst>
                <a:path w="392429" h="289560">
                  <a:moveTo>
                    <a:pt x="181432" y="0"/>
                  </a:moveTo>
                  <a:lnTo>
                    <a:pt x="392264" y="196608"/>
                  </a:lnTo>
                  <a:lnTo>
                    <a:pt x="355269" y="230160"/>
                  </a:lnTo>
                  <a:lnTo>
                    <a:pt x="314409" y="256241"/>
                  </a:lnTo>
                  <a:lnTo>
                    <a:pt x="270636" y="274784"/>
                  </a:lnTo>
                  <a:lnTo>
                    <a:pt x="224898" y="285722"/>
                  </a:lnTo>
                  <a:lnTo>
                    <a:pt x="178147" y="288991"/>
                  </a:lnTo>
                  <a:lnTo>
                    <a:pt x="131331" y="284523"/>
                  </a:lnTo>
                  <a:lnTo>
                    <a:pt x="85401" y="272253"/>
                  </a:lnTo>
                  <a:lnTo>
                    <a:pt x="41308" y="252114"/>
                  </a:lnTo>
                  <a:lnTo>
                    <a:pt x="0" y="224040"/>
                  </a:lnTo>
                  <a:lnTo>
                    <a:pt x="181432" y="0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699966" y="5849014"/>
              <a:ext cx="288290" cy="485140"/>
            </a:xfrm>
            <a:custGeom>
              <a:avLst/>
              <a:gdLst/>
              <a:ahLst/>
              <a:cxnLst/>
              <a:rect l="l" t="t" r="r" b="b"/>
              <a:pathLst>
                <a:path w="288289" h="485139">
                  <a:moveTo>
                    <a:pt x="0" y="0"/>
                  </a:moveTo>
                  <a:lnTo>
                    <a:pt x="0" y="288289"/>
                  </a:lnTo>
                  <a:lnTo>
                    <a:pt x="210832" y="484898"/>
                  </a:lnTo>
                  <a:lnTo>
                    <a:pt x="244929" y="441346"/>
                  </a:lnTo>
                  <a:lnTo>
                    <a:pt x="269111" y="394295"/>
                  </a:lnTo>
                  <a:lnTo>
                    <a:pt x="283518" y="343393"/>
                  </a:lnTo>
                  <a:lnTo>
                    <a:pt x="288290" y="288289"/>
                  </a:lnTo>
                  <a:lnTo>
                    <a:pt x="284516" y="241527"/>
                  </a:lnTo>
                  <a:lnTo>
                    <a:pt x="273592" y="197167"/>
                  </a:lnTo>
                  <a:lnTo>
                    <a:pt x="256111" y="155803"/>
                  </a:lnTo>
                  <a:lnTo>
                    <a:pt x="232667" y="118028"/>
                  </a:lnTo>
                  <a:lnTo>
                    <a:pt x="203852" y="84437"/>
                  </a:lnTo>
                  <a:lnTo>
                    <a:pt x="170261" y="55622"/>
                  </a:lnTo>
                  <a:lnTo>
                    <a:pt x="132486" y="32178"/>
                  </a:lnTo>
                  <a:lnTo>
                    <a:pt x="91122" y="14697"/>
                  </a:lnTo>
                  <a:lnTo>
                    <a:pt x="46762" y="3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699966" y="5849014"/>
              <a:ext cx="288290" cy="485140"/>
            </a:xfrm>
            <a:custGeom>
              <a:avLst/>
              <a:gdLst/>
              <a:ahLst/>
              <a:cxnLst/>
              <a:rect l="l" t="t" r="r" b="b"/>
              <a:pathLst>
                <a:path w="288289" h="485139">
                  <a:moveTo>
                    <a:pt x="0" y="288289"/>
                  </a:moveTo>
                  <a:lnTo>
                    <a:pt x="0" y="0"/>
                  </a:lnTo>
                  <a:lnTo>
                    <a:pt x="46762" y="3773"/>
                  </a:lnTo>
                  <a:lnTo>
                    <a:pt x="91122" y="14697"/>
                  </a:lnTo>
                  <a:lnTo>
                    <a:pt x="132486" y="32178"/>
                  </a:lnTo>
                  <a:lnTo>
                    <a:pt x="170261" y="55622"/>
                  </a:lnTo>
                  <a:lnTo>
                    <a:pt x="203852" y="84437"/>
                  </a:lnTo>
                  <a:lnTo>
                    <a:pt x="232667" y="118028"/>
                  </a:lnTo>
                  <a:lnTo>
                    <a:pt x="256111" y="155803"/>
                  </a:lnTo>
                  <a:lnTo>
                    <a:pt x="273592" y="197167"/>
                  </a:lnTo>
                  <a:lnTo>
                    <a:pt x="284516" y="241527"/>
                  </a:lnTo>
                  <a:lnTo>
                    <a:pt x="288290" y="288289"/>
                  </a:lnTo>
                  <a:lnTo>
                    <a:pt x="283518" y="343393"/>
                  </a:lnTo>
                  <a:lnTo>
                    <a:pt x="269111" y="394295"/>
                  </a:lnTo>
                  <a:lnTo>
                    <a:pt x="244929" y="441346"/>
                  </a:lnTo>
                  <a:lnTo>
                    <a:pt x="210832" y="484898"/>
                  </a:lnTo>
                  <a:lnTo>
                    <a:pt x="0" y="288289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412000" y="5849014"/>
              <a:ext cx="288290" cy="512445"/>
            </a:xfrm>
            <a:custGeom>
              <a:avLst/>
              <a:gdLst/>
              <a:ahLst/>
              <a:cxnLst/>
              <a:rect l="l" t="t" r="r" b="b"/>
              <a:pathLst>
                <a:path w="288289" h="512445">
                  <a:moveTo>
                    <a:pt x="287966" y="0"/>
                  </a:moveTo>
                  <a:lnTo>
                    <a:pt x="235812" y="4461"/>
                  </a:lnTo>
                  <a:lnTo>
                    <a:pt x="186743" y="17658"/>
                  </a:lnTo>
                  <a:lnTo>
                    <a:pt x="141346" y="39310"/>
                  </a:lnTo>
                  <a:lnTo>
                    <a:pt x="100211" y="69136"/>
                  </a:lnTo>
                  <a:lnTo>
                    <a:pt x="63925" y="106857"/>
                  </a:lnTo>
                  <a:lnTo>
                    <a:pt x="37428" y="145573"/>
                  </a:lnTo>
                  <a:lnTo>
                    <a:pt x="18000" y="186923"/>
                  </a:lnTo>
                  <a:lnTo>
                    <a:pt x="5553" y="230071"/>
                  </a:lnTo>
                  <a:lnTo>
                    <a:pt x="0" y="274183"/>
                  </a:lnTo>
                  <a:lnTo>
                    <a:pt x="1252" y="318423"/>
                  </a:lnTo>
                  <a:lnTo>
                    <a:pt x="9223" y="361958"/>
                  </a:lnTo>
                  <a:lnTo>
                    <a:pt x="23824" y="403950"/>
                  </a:lnTo>
                  <a:lnTo>
                    <a:pt x="44968" y="443567"/>
                  </a:lnTo>
                  <a:lnTo>
                    <a:pt x="72567" y="479972"/>
                  </a:lnTo>
                  <a:lnTo>
                    <a:pt x="106534" y="512330"/>
                  </a:lnTo>
                  <a:lnTo>
                    <a:pt x="287966" y="288289"/>
                  </a:lnTo>
                  <a:lnTo>
                    <a:pt x="287966" y="0"/>
                  </a:lnTo>
                  <a:close/>
                </a:path>
              </a:pathLst>
            </a:custGeom>
            <a:solidFill>
              <a:srgbClr val="A51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412000" y="5849014"/>
              <a:ext cx="288290" cy="512445"/>
            </a:xfrm>
            <a:custGeom>
              <a:avLst/>
              <a:gdLst/>
              <a:ahLst/>
              <a:cxnLst/>
              <a:rect l="l" t="t" r="r" b="b"/>
              <a:pathLst>
                <a:path w="288289" h="512445">
                  <a:moveTo>
                    <a:pt x="287966" y="288289"/>
                  </a:moveTo>
                  <a:lnTo>
                    <a:pt x="106534" y="512330"/>
                  </a:lnTo>
                  <a:lnTo>
                    <a:pt x="72567" y="479972"/>
                  </a:lnTo>
                  <a:lnTo>
                    <a:pt x="44968" y="443567"/>
                  </a:lnTo>
                  <a:lnTo>
                    <a:pt x="23824" y="403950"/>
                  </a:lnTo>
                  <a:lnTo>
                    <a:pt x="9223" y="361958"/>
                  </a:lnTo>
                  <a:lnTo>
                    <a:pt x="1252" y="318423"/>
                  </a:lnTo>
                  <a:lnTo>
                    <a:pt x="0" y="274183"/>
                  </a:lnTo>
                  <a:lnTo>
                    <a:pt x="5553" y="230071"/>
                  </a:lnTo>
                  <a:lnTo>
                    <a:pt x="18000" y="186923"/>
                  </a:lnTo>
                  <a:lnTo>
                    <a:pt x="37428" y="145573"/>
                  </a:lnTo>
                  <a:lnTo>
                    <a:pt x="63925" y="106857"/>
                  </a:lnTo>
                  <a:lnTo>
                    <a:pt x="100211" y="69136"/>
                  </a:lnTo>
                  <a:lnTo>
                    <a:pt x="141346" y="39310"/>
                  </a:lnTo>
                  <a:lnTo>
                    <a:pt x="186743" y="17658"/>
                  </a:lnTo>
                  <a:lnTo>
                    <a:pt x="235812" y="4461"/>
                  </a:lnTo>
                  <a:lnTo>
                    <a:pt x="287966" y="0"/>
                  </a:lnTo>
                  <a:lnTo>
                    <a:pt x="287966" y="288289"/>
                  </a:lnTo>
                  <a:close/>
                </a:path>
              </a:pathLst>
            </a:custGeom>
            <a:ln w="66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37"/>
          <p:cNvSpPr txBox="1"/>
          <p:nvPr/>
        </p:nvSpPr>
        <p:spPr>
          <a:xfrm>
            <a:off x="4437617" y="6021298"/>
            <a:ext cx="245110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25" dirty="0">
                <a:solidFill>
                  <a:srgbClr val="FFFFFF"/>
                </a:solidFill>
                <a:latin typeface="Arial"/>
                <a:cs typeface="Arial"/>
              </a:rPr>
              <a:t>39%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446205" y="6606509"/>
            <a:ext cx="4957445" cy="62230"/>
            <a:chOff x="446205" y="6606509"/>
            <a:chExt cx="4957445" cy="62230"/>
          </a:xfrm>
        </p:grpSpPr>
        <p:sp>
          <p:nvSpPr>
            <p:cNvPr id="139" name="object 139"/>
            <p:cNvSpPr/>
            <p:nvPr/>
          </p:nvSpPr>
          <p:spPr>
            <a:xfrm>
              <a:off x="3550085" y="6609684"/>
              <a:ext cx="1850389" cy="55880"/>
            </a:xfrm>
            <a:custGeom>
              <a:avLst/>
              <a:gdLst/>
              <a:ahLst/>
              <a:cxnLst/>
              <a:rect l="l" t="t" r="r" b="b"/>
              <a:pathLst>
                <a:path w="1850389" h="55879">
                  <a:moveTo>
                    <a:pt x="0" y="0"/>
                  </a:moveTo>
                  <a:lnTo>
                    <a:pt x="1849831" y="0"/>
                  </a:lnTo>
                  <a:lnTo>
                    <a:pt x="1849831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49380" y="6609684"/>
              <a:ext cx="1852930" cy="55880"/>
            </a:xfrm>
            <a:custGeom>
              <a:avLst/>
              <a:gdLst/>
              <a:ahLst/>
              <a:cxnLst/>
              <a:rect l="l" t="t" r="r" b="b"/>
              <a:pathLst>
                <a:path w="1852930" h="55879">
                  <a:moveTo>
                    <a:pt x="1852345" y="0"/>
                  </a:moveTo>
                  <a:lnTo>
                    <a:pt x="0" y="0"/>
                  </a:lnTo>
                  <a:lnTo>
                    <a:pt x="0" y="55841"/>
                  </a:lnTo>
                </a:path>
              </a:pathLst>
            </a:custGeom>
            <a:ln w="6286">
              <a:solidFill>
                <a:srgbClr val="0072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object 141"/>
          <p:cNvSpPr txBox="1"/>
          <p:nvPr/>
        </p:nvSpPr>
        <p:spPr>
          <a:xfrm>
            <a:off x="600984" y="6698283"/>
            <a:ext cx="1144270" cy="6223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890"/>
              </a:lnSpc>
              <a:spcBef>
                <a:spcPts val="180"/>
              </a:spcBef>
            </a:pPr>
            <a:r>
              <a:rPr sz="800" b="1" spc="55" dirty="0">
                <a:solidFill>
                  <a:srgbClr val="F5841F"/>
                </a:solidFill>
                <a:latin typeface="Calibri"/>
                <a:cs typeface="Calibri"/>
              </a:rPr>
              <a:t>Multiyear,</a:t>
            </a:r>
            <a:r>
              <a:rPr sz="800" b="1" spc="6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800" b="1" spc="80" dirty="0">
                <a:solidFill>
                  <a:srgbClr val="F5841F"/>
                </a:solidFill>
                <a:latin typeface="Calibri"/>
                <a:cs typeface="Calibri"/>
              </a:rPr>
              <a:t>cost-</a:t>
            </a:r>
            <a:r>
              <a:rPr sz="800" b="1" spc="60" dirty="0">
                <a:solidFill>
                  <a:srgbClr val="F5841F"/>
                </a:solidFill>
                <a:latin typeface="Calibri"/>
                <a:cs typeface="Calibri"/>
              </a:rPr>
              <a:t>of- </a:t>
            </a:r>
            <a:r>
              <a:rPr sz="800" b="1" spc="70" dirty="0">
                <a:solidFill>
                  <a:srgbClr val="F5841F"/>
                </a:solidFill>
                <a:latin typeface="Calibri"/>
                <a:cs typeface="Calibri"/>
              </a:rPr>
              <a:t>attendance</a:t>
            </a:r>
            <a:r>
              <a:rPr sz="800" b="1" spc="65" dirty="0">
                <a:solidFill>
                  <a:srgbClr val="F5841F"/>
                </a:solidFill>
                <a:latin typeface="Calibri"/>
                <a:cs typeface="Calibri"/>
              </a:rPr>
              <a:t> athletics </a:t>
            </a:r>
            <a:r>
              <a:rPr sz="800" b="1" spc="80" dirty="0">
                <a:solidFill>
                  <a:srgbClr val="F5841F"/>
                </a:solidFill>
                <a:latin typeface="Calibri"/>
                <a:cs typeface="Calibri"/>
              </a:rPr>
              <a:t>scholarships</a:t>
            </a:r>
            <a:r>
              <a:rPr sz="800" b="1" spc="3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800" b="1" spc="45" dirty="0">
                <a:solidFill>
                  <a:srgbClr val="F5841F"/>
                </a:solidFill>
                <a:latin typeface="Calibri"/>
                <a:cs typeface="Calibri"/>
              </a:rPr>
              <a:t>available</a:t>
            </a:r>
            <a:endParaRPr sz="800">
              <a:latin typeface="Calibri"/>
              <a:cs typeface="Calibri"/>
            </a:endParaRPr>
          </a:p>
          <a:p>
            <a:pPr marL="98425" marR="90805" algn="ctr">
              <a:lnSpc>
                <a:spcPts val="890"/>
              </a:lnSpc>
              <a:spcBef>
                <a:spcPts val="180"/>
              </a:spcBef>
            </a:pPr>
            <a:r>
              <a:rPr sz="800" spc="60" dirty="0">
                <a:solidFill>
                  <a:srgbClr val="F5841F"/>
                </a:solidFill>
                <a:latin typeface="Calibri"/>
                <a:cs typeface="Calibri"/>
              </a:rPr>
              <a:t>57%</a:t>
            </a:r>
            <a:r>
              <a:rPr sz="800" spc="70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5841F"/>
                </a:solidFill>
                <a:latin typeface="Calibri"/>
                <a:cs typeface="Calibri"/>
              </a:rPr>
              <a:t>of</a:t>
            </a:r>
            <a:r>
              <a:rPr sz="800" spc="7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F5841F"/>
                </a:solidFill>
                <a:latin typeface="Calibri"/>
                <a:cs typeface="Calibri"/>
              </a:rPr>
              <a:t>athletes </a:t>
            </a:r>
            <a:r>
              <a:rPr sz="800" spc="45" dirty="0">
                <a:solidFill>
                  <a:srgbClr val="F5841F"/>
                </a:solidFill>
                <a:latin typeface="Calibri"/>
                <a:cs typeface="Calibri"/>
              </a:rPr>
              <a:t>receive </a:t>
            </a:r>
            <a:r>
              <a:rPr sz="800" spc="50" dirty="0">
                <a:solidFill>
                  <a:srgbClr val="F5841F"/>
                </a:solidFill>
                <a:latin typeface="Calibri"/>
                <a:cs typeface="Calibri"/>
              </a:rPr>
              <a:t>athletics</a:t>
            </a:r>
            <a:r>
              <a:rPr sz="800" spc="45" dirty="0">
                <a:solidFill>
                  <a:srgbClr val="F5841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5841F"/>
                </a:solidFill>
                <a:latin typeface="Calibri"/>
                <a:cs typeface="Calibri"/>
              </a:rPr>
              <a:t>aid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2295239" y="6472462"/>
            <a:ext cx="1265555" cy="73342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700" b="1" spc="85" dirty="0">
                <a:solidFill>
                  <a:srgbClr val="003565"/>
                </a:solidFill>
                <a:latin typeface="Calibri"/>
                <a:cs typeface="Calibri"/>
              </a:rPr>
              <a:t>ATHLETICS</a:t>
            </a:r>
            <a:r>
              <a:rPr sz="700" b="1" spc="6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700" b="1" spc="85" dirty="0">
                <a:solidFill>
                  <a:srgbClr val="003565"/>
                </a:solidFill>
                <a:latin typeface="Calibri"/>
                <a:cs typeface="Calibri"/>
              </a:rPr>
              <a:t>SCHOLARSHIPS</a:t>
            </a:r>
            <a:endParaRPr sz="700">
              <a:latin typeface="Calibri"/>
              <a:cs typeface="Calibri"/>
            </a:endParaRPr>
          </a:p>
          <a:p>
            <a:pPr marL="168275" marR="167005" algn="ctr">
              <a:lnSpc>
                <a:spcPct val="102200"/>
              </a:lnSpc>
              <a:spcBef>
                <a:spcPts val="470"/>
              </a:spcBef>
            </a:pPr>
            <a:r>
              <a:rPr sz="800" b="1" spc="75" dirty="0">
                <a:solidFill>
                  <a:srgbClr val="055D32"/>
                </a:solidFill>
                <a:latin typeface="Calibri"/>
                <a:cs typeface="Calibri"/>
              </a:rPr>
              <a:t>Partial</a:t>
            </a:r>
            <a:r>
              <a:rPr sz="800" b="1" spc="25" dirty="0">
                <a:solidFill>
                  <a:srgbClr val="055D32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055D32"/>
                </a:solidFill>
                <a:latin typeface="Calibri"/>
                <a:cs typeface="Calibri"/>
              </a:rPr>
              <a:t>athletics </a:t>
            </a:r>
            <a:r>
              <a:rPr sz="800" b="1" spc="75" dirty="0">
                <a:solidFill>
                  <a:srgbClr val="055D32"/>
                </a:solidFill>
                <a:latin typeface="Calibri"/>
                <a:cs typeface="Calibri"/>
              </a:rPr>
              <a:t>scholarship</a:t>
            </a:r>
            <a:r>
              <a:rPr sz="800" b="1" spc="60" dirty="0">
                <a:solidFill>
                  <a:srgbClr val="055D32"/>
                </a:solidFill>
                <a:latin typeface="Calibri"/>
                <a:cs typeface="Calibri"/>
              </a:rPr>
              <a:t> </a:t>
            </a:r>
            <a:r>
              <a:rPr sz="800" b="1" spc="45" dirty="0">
                <a:solidFill>
                  <a:srgbClr val="055D32"/>
                </a:solidFill>
                <a:latin typeface="Calibri"/>
                <a:cs typeface="Calibri"/>
              </a:rPr>
              <a:t>model </a:t>
            </a:r>
            <a:r>
              <a:rPr sz="800" spc="95" dirty="0">
                <a:solidFill>
                  <a:srgbClr val="055D32"/>
                </a:solidFill>
                <a:latin typeface="Calibri"/>
                <a:cs typeface="Calibri"/>
              </a:rPr>
              <a:t>60%</a:t>
            </a:r>
            <a:r>
              <a:rPr sz="800" spc="70" dirty="0">
                <a:solidFill>
                  <a:srgbClr val="055D32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55D32"/>
                </a:solidFill>
                <a:latin typeface="Calibri"/>
                <a:cs typeface="Calibri"/>
              </a:rPr>
              <a:t>of</a:t>
            </a:r>
            <a:r>
              <a:rPr sz="800" spc="70" dirty="0">
                <a:solidFill>
                  <a:srgbClr val="055D32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55D32"/>
                </a:solidFill>
                <a:latin typeface="Calibri"/>
                <a:cs typeface="Calibri"/>
              </a:rPr>
              <a:t>athletes</a:t>
            </a:r>
            <a:endParaRPr sz="800">
              <a:latin typeface="Calibri"/>
              <a:cs typeface="Calibri"/>
            </a:endParaRPr>
          </a:p>
          <a:p>
            <a:pPr algn="ctr">
              <a:lnSpc>
                <a:spcPts val="890"/>
              </a:lnSpc>
            </a:pPr>
            <a:r>
              <a:rPr sz="800" spc="45" dirty="0">
                <a:solidFill>
                  <a:srgbClr val="055D32"/>
                </a:solidFill>
                <a:latin typeface="Calibri"/>
                <a:cs typeface="Calibri"/>
              </a:rPr>
              <a:t>receive </a:t>
            </a:r>
            <a:r>
              <a:rPr sz="800" spc="50" dirty="0">
                <a:solidFill>
                  <a:srgbClr val="055D32"/>
                </a:solidFill>
                <a:latin typeface="Calibri"/>
                <a:cs typeface="Calibri"/>
              </a:rPr>
              <a:t>athletics</a:t>
            </a:r>
            <a:r>
              <a:rPr sz="800" spc="45" dirty="0">
                <a:solidFill>
                  <a:srgbClr val="055D32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55D32"/>
                </a:solidFill>
                <a:latin typeface="Calibri"/>
                <a:cs typeface="Calibri"/>
              </a:rPr>
              <a:t>aid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4031223" y="6683186"/>
            <a:ext cx="1310640" cy="41084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800" b="1" spc="70" dirty="0">
                <a:solidFill>
                  <a:srgbClr val="AA2C1C"/>
                </a:solidFill>
                <a:latin typeface="Calibri"/>
                <a:cs typeface="Calibri"/>
              </a:rPr>
              <a:t>No</a:t>
            </a:r>
            <a:r>
              <a:rPr sz="800" b="1" spc="25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800" b="1" spc="75" dirty="0">
                <a:solidFill>
                  <a:srgbClr val="AA2C1C"/>
                </a:solidFill>
                <a:latin typeface="Calibri"/>
                <a:cs typeface="Calibri"/>
              </a:rPr>
              <a:t>athletics</a:t>
            </a:r>
            <a:r>
              <a:rPr sz="800" b="1" spc="25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800" b="1" spc="70" dirty="0">
                <a:solidFill>
                  <a:srgbClr val="AA2C1C"/>
                </a:solidFill>
                <a:latin typeface="Calibri"/>
                <a:cs typeface="Calibri"/>
              </a:rPr>
              <a:t>scholarships</a:t>
            </a:r>
            <a:endParaRPr sz="800">
              <a:latin typeface="Calibri"/>
              <a:cs typeface="Calibri"/>
            </a:endParaRPr>
          </a:p>
          <a:p>
            <a:pPr algn="ctr">
              <a:lnSpc>
                <a:spcPts val="925"/>
              </a:lnSpc>
              <a:spcBef>
                <a:spcPts val="110"/>
              </a:spcBef>
            </a:pPr>
            <a:r>
              <a:rPr sz="800" spc="60" dirty="0">
                <a:solidFill>
                  <a:srgbClr val="AA2C1C"/>
                </a:solidFill>
                <a:latin typeface="Calibri"/>
                <a:cs typeface="Calibri"/>
              </a:rPr>
              <a:t>80%</a:t>
            </a:r>
            <a:r>
              <a:rPr sz="800" spc="55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AA2C1C"/>
                </a:solidFill>
                <a:latin typeface="Calibri"/>
                <a:cs typeface="Calibri"/>
              </a:rPr>
              <a:t>of</a:t>
            </a:r>
            <a:r>
              <a:rPr sz="800" spc="55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AA2C1C"/>
                </a:solidFill>
                <a:latin typeface="Calibri"/>
                <a:cs typeface="Calibri"/>
              </a:rPr>
              <a:t>athletes</a:t>
            </a:r>
            <a:endParaRPr sz="800">
              <a:latin typeface="Calibri"/>
              <a:cs typeface="Calibri"/>
            </a:endParaRPr>
          </a:p>
          <a:p>
            <a:pPr algn="ctr">
              <a:lnSpc>
                <a:spcPts val="925"/>
              </a:lnSpc>
            </a:pPr>
            <a:r>
              <a:rPr sz="800" spc="45" dirty="0">
                <a:solidFill>
                  <a:srgbClr val="AA2C1C"/>
                </a:solidFill>
                <a:latin typeface="Calibri"/>
                <a:cs typeface="Calibri"/>
              </a:rPr>
              <a:t>receive</a:t>
            </a:r>
            <a:r>
              <a:rPr sz="800" spc="315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AA2C1C"/>
                </a:solidFill>
                <a:latin typeface="Calibri"/>
                <a:cs typeface="Calibri"/>
              </a:rPr>
              <a:t>nonathletics</a:t>
            </a:r>
            <a:r>
              <a:rPr sz="800" spc="320" dirty="0">
                <a:solidFill>
                  <a:srgbClr val="AA2C1C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AA2C1C"/>
                </a:solidFill>
                <a:latin typeface="Calibri"/>
                <a:cs typeface="Calibri"/>
              </a:rPr>
              <a:t>aid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840196" y="1810637"/>
            <a:ext cx="680720" cy="1917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50" b="1" spc="-10" dirty="0">
                <a:solidFill>
                  <a:srgbClr val="4B6D97"/>
                </a:solidFill>
                <a:latin typeface="Times New Roman"/>
                <a:cs typeface="Times New Roman"/>
              </a:rPr>
              <a:t>DIVISION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2600737" y="1810637"/>
            <a:ext cx="680720" cy="1917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50" b="1" spc="-10" dirty="0">
                <a:solidFill>
                  <a:srgbClr val="4B6D97"/>
                </a:solidFill>
                <a:latin typeface="Times New Roman"/>
                <a:cs typeface="Times New Roman"/>
              </a:rPr>
              <a:t>DIVISION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346056" y="1810637"/>
            <a:ext cx="680720" cy="1917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50" b="1" spc="-10" dirty="0">
                <a:solidFill>
                  <a:srgbClr val="4B6D97"/>
                </a:solidFill>
                <a:latin typeface="Times New Roman"/>
                <a:cs typeface="Times New Roman"/>
              </a:rPr>
              <a:t>DIVISION</a:t>
            </a:r>
            <a:endParaRPr sz="1050">
              <a:latin typeface="Times New Roman"/>
              <a:cs typeface="Times New Roman"/>
            </a:endParaRPr>
          </a:p>
        </p:txBody>
      </p:sp>
      <p:grpSp>
        <p:nvGrpSpPr>
          <p:cNvPr id="147" name="object 147"/>
          <p:cNvGrpSpPr/>
          <p:nvPr/>
        </p:nvGrpSpPr>
        <p:grpSpPr>
          <a:xfrm>
            <a:off x="5715939" y="5481840"/>
            <a:ext cx="1580515" cy="3001010"/>
            <a:chOff x="5715939" y="5481840"/>
            <a:chExt cx="1580515" cy="3001010"/>
          </a:xfrm>
        </p:grpSpPr>
        <p:pic>
          <p:nvPicPr>
            <p:cNvPr id="148" name="object 1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95780" y="5481840"/>
              <a:ext cx="1183382" cy="790221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5724546" y="7992741"/>
              <a:ext cx="686435" cy="324485"/>
            </a:xfrm>
            <a:custGeom>
              <a:avLst/>
              <a:gdLst/>
              <a:ahLst/>
              <a:cxnLst/>
              <a:rect l="l" t="t" r="r" b="b"/>
              <a:pathLst>
                <a:path w="686435" h="324484">
                  <a:moveTo>
                    <a:pt x="500189" y="0"/>
                  </a:moveTo>
                  <a:lnTo>
                    <a:pt x="186029" y="0"/>
                  </a:lnTo>
                  <a:lnTo>
                    <a:pt x="189852" y="23177"/>
                  </a:lnTo>
                  <a:lnTo>
                    <a:pt x="197789" y="23177"/>
                  </a:lnTo>
                  <a:lnTo>
                    <a:pt x="197789" y="65659"/>
                  </a:lnTo>
                  <a:lnTo>
                    <a:pt x="9397" y="65659"/>
                  </a:lnTo>
                  <a:lnTo>
                    <a:pt x="13233" y="88823"/>
                  </a:lnTo>
                  <a:lnTo>
                    <a:pt x="21208" y="88823"/>
                  </a:lnTo>
                  <a:lnTo>
                    <a:pt x="21208" y="297307"/>
                  </a:lnTo>
                  <a:lnTo>
                    <a:pt x="0" y="297307"/>
                  </a:lnTo>
                  <a:lnTo>
                    <a:pt x="0" y="324065"/>
                  </a:lnTo>
                  <a:lnTo>
                    <a:pt x="686206" y="324065"/>
                  </a:lnTo>
                  <a:lnTo>
                    <a:pt x="686206" y="297307"/>
                  </a:lnTo>
                  <a:lnTo>
                    <a:pt x="664984" y="297307"/>
                  </a:lnTo>
                  <a:lnTo>
                    <a:pt x="664984" y="88823"/>
                  </a:lnTo>
                  <a:lnTo>
                    <a:pt x="672972" y="88823"/>
                  </a:lnTo>
                  <a:lnTo>
                    <a:pt x="676808" y="65659"/>
                  </a:lnTo>
                  <a:lnTo>
                    <a:pt x="488416" y="65659"/>
                  </a:lnTo>
                  <a:lnTo>
                    <a:pt x="488416" y="23177"/>
                  </a:lnTo>
                  <a:lnTo>
                    <a:pt x="496354" y="23177"/>
                  </a:lnTo>
                  <a:lnTo>
                    <a:pt x="500189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5910562" y="7992748"/>
              <a:ext cx="314325" cy="324485"/>
            </a:xfrm>
            <a:custGeom>
              <a:avLst/>
              <a:gdLst/>
              <a:ahLst/>
              <a:cxnLst/>
              <a:rect l="l" t="t" r="r" b="b"/>
              <a:pathLst>
                <a:path w="314325" h="324484">
                  <a:moveTo>
                    <a:pt x="314172" y="0"/>
                  </a:moveTo>
                  <a:lnTo>
                    <a:pt x="0" y="0"/>
                  </a:lnTo>
                  <a:lnTo>
                    <a:pt x="3835" y="23164"/>
                  </a:lnTo>
                  <a:lnTo>
                    <a:pt x="11772" y="23164"/>
                  </a:lnTo>
                  <a:lnTo>
                    <a:pt x="11772" y="65646"/>
                  </a:lnTo>
                  <a:lnTo>
                    <a:pt x="11772" y="324053"/>
                  </a:lnTo>
                  <a:lnTo>
                    <a:pt x="302399" y="324053"/>
                  </a:lnTo>
                  <a:lnTo>
                    <a:pt x="302399" y="23164"/>
                  </a:lnTo>
                  <a:lnTo>
                    <a:pt x="310337" y="23164"/>
                  </a:lnTo>
                  <a:lnTo>
                    <a:pt x="314172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5958662" y="8043062"/>
              <a:ext cx="218440" cy="239395"/>
            </a:xfrm>
            <a:custGeom>
              <a:avLst/>
              <a:gdLst/>
              <a:ahLst/>
              <a:cxnLst/>
              <a:rect l="l" t="t" r="r" b="b"/>
              <a:pathLst>
                <a:path w="218439" h="239395">
                  <a:moveTo>
                    <a:pt x="53759" y="158191"/>
                  </a:moveTo>
                  <a:lnTo>
                    <a:pt x="0" y="158191"/>
                  </a:lnTo>
                  <a:lnTo>
                    <a:pt x="0" y="238937"/>
                  </a:lnTo>
                  <a:lnTo>
                    <a:pt x="53759" y="238937"/>
                  </a:lnTo>
                  <a:lnTo>
                    <a:pt x="53759" y="158191"/>
                  </a:lnTo>
                  <a:close/>
                </a:path>
                <a:path w="218439" h="239395">
                  <a:moveTo>
                    <a:pt x="53759" y="0"/>
                  </a:moveTo>
                  <a:lnTo>
                    <a:pt x="0" y="0"/>
                  </a:lnTo>
                  <a:lnTo>
                    <a:pt x="0" y="135496"/>
                  </a:lnTo>
                  <a:lnTo>
                    <a:pt x="53759" y="135496"/>
                  </a:lnTo>
                  <a:lnTo>
                    <a:pt x="53759" y="0"/>
                  </a:lnTo>
                  <a:close/>
                </a:path>
                <a:path w="218439" h="239395">
                  <a:moveTo>
                    <a:pt x="135864" y="158191"/>
                  </a:moveTo>
                  <a:lnTo>
                    <a:pt x="82105" y="158191"/>
                  </a:lnTo>
                  <a:lnTo>
                    <a:pt x="82105" y="238937"/>
                  </a:lnTo>
                  <a:lnTo>
                    <a:pt x="135864" y="238937"/>
                  </a:lnTo>
                  <a:lnTo>
                    <a:pt x="135864" y="158191"/>
                  </a:lnTo>
                  <a:close/>
                </a:path>
                <a:path w="218439" h="239395">
                  <a:moveTo>
                    <a:pt x="135864" y="0"/>
                  </a:moveTo>
                  <a:lnTo>
                    <a:pt x="82105" y="0"/>
                  </a:lnTo>
                  <a:lnTo>
                    <a:pt x="82105" y="135496"/>
                  </a:lnTo>
                  <a:lnTo>
                    <a:pt x="135864" y="135496"/>
                  </a:lnTo>
                  <a:lnTo>
                    <a:pt x="135864" y="0"/>
                  </a:lnTo>
                  <a:close/>
                </a:path>
                <a:path w="218439" h="239395">
                  <a:moveTo>
                    <a:pt x="217970" y="158191"/>
                  </a:moveTo>
                  <a:lnTo>
                    <a:pt x="164211" y="158191"/>
                  </a:lnTo>
                  <a:lnTo>
                    <a:pt x="164211" y="238937"/>
                  </a:lnTo>
                  <a:lnTo>
                    <a:pt x="217970" y="238937"/>
                  </a:lnTo>
                  <a:lnTo>
                    <a:pt x="217970" y="158191"/>
                  </a:lnTo>
                  <a:close/>
                </a:path>
                <a:path w="218439" h="239395">
                  <a:moveTo>
                    <a:pt x="217970" y="0"/>
                  </a:moveTo>
                  <a:lnTo>
                    <a:pt x="164211" y="0"/>
                  </a:lnTo>
                  <a:lnTo>
                    <a:pt x="164211" y="135496"/>
                  </a:lnTo>
                  <a:lnTo>
                    <a:pt x="217970" y="135496"/>
                  </a:lnTo>
                  <a:lnTo>
                    <a:pt x="217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724538" y="8047735"/>
              <a:ext cx="686435" cy="269240"/>
            </a:xfrm>
            <a:custGeom>
              <a:avLst/>
              <a:gdLst/>
              <a:ahLst/>
              <a:cxnLst/>
              <a:rect l="l" t="t" r="r" b="b"/>
              <a:pathLst>
                <a:path w="686435" h="269240">
                  <a:moveTo>
                    <a:pt x="197789" y="11176"/>
                  </a:moveTo>
                  <a:lnTo>
                    <a:pt x="186397" y="11176"/>
                  </a:lnTo>
                  <a:lnTo>
                    <a:pt x="186397" y="34036"/>
                  </a:lnTo>
                  <a:lnTo>
                    <a:pt x="21221" y="34036"/>
                  </a:lnTo>
                  <a:lnTo>
                    <a:pt x="21221" y="45466"/>
                  </a:lnTo>
                  <a:lnTo>
                    <a:pt x="186397" y="45466"/>
                  </a:lnTo>
                  <a:lnTo>
                    <a:pt x="186397" y="242316"/>
                  </a:lnTo>
                  <a:lnTo>
                    <a:pt x="0" y="242316"/>
                  </a:lnTo>
                  <a:lnTo>
                    <a:pt x="0" y="268986"/>
                  </a:lnTo>
                  <a:lnTo>
                    <a:pt x="197789" y="268986"/>
                  </a:lnTo>
                  <a:lnTo>
                    <a:pt x="197789" y="242316"/>
                  </a:lnTo>
                  <a:lnTo>
                    <a:pt x="197789" y="45466"/>
                  </a:lnTo>
                  <a:lnTo>
                    <a:pt x="197789" y="34036"/>
                  </a:lnTo>
                  <a:lnTo>
                    <a:pt x="197789" y="11176"/>
                  </a:lnTo>
                  <a:close/>
                </a:path>
                <a:path w="686435" h="269240">
                  <a:moveTo>
                    <a:pt x="283095" y="158191"/>
                  </a:moveTo>
                  <a:lnTo>
                    <a:pt x="238912" y="158191"/>
                  </a:lnTo>
                  <a:lnTo>
                    <a:pt x="238912" y="229590"/>
                  </a:lnTo>
                  <a:lnTo>
                    <a:pt x="283095" y="229590"/>
                  </a:lnTo>
                  <a:lnTo>
                    <a:pt x="283095" y="158191"/>
                  </a:lnTo>
                  <a:close/>
                </a:path>
                <a:path w="686435" h="269240">
                  <a:moveTo>
                    <a:pt x="283095" y="0"/>
                  </a:moveTo>
                  <a:lnTo>
                    <a:pt x="238912" y="0"/>
                  </a:lnTo>
                  <a:lnTo>
                    <a:pt x="238912" y="126136"/>
                  </a:lnTo>
                  <a:lnTo>
                    <a:pt x="283095" y="126136"/>
                  </a:lnTo>
                  <a:lnTo>
                    <a:pt x="283095" y="0"/>
                  </a:lnTo>
                  <a:close/>
                </a:path>
                <a:path w="686435" h="269240">
                  <a:moveTo>
                    <a:pt x="365201" y="158191"/>
                  </a:moveTo>
                  <a:lnTo>
                    <a:pt x="321017" y="158191"/>
                  </a:lnTo>
                  <a:lnTo>
                    <a:pt x="321017" y="229590"/>
                  </a:lnTo>
                  <a:lnTo>
                    <a:pt x="365201" y="229590"/>
                  </a:lnTo>
                  <a:lnTo>
                    <a:pt x="365201" y="158191"/>
                  </a:lnTo>
                  <a:close/>
                </a:path>
                <a:path w="686435" h="269240">
                  <a:moveTo>
                    <a:pt x="365201" y="0"/>
                  </a:moveTo>
                  <a:lnTo>
                    <a:pt x="321017" y="0"/>
                  </a:lnTo>
                  <a:lnTo>
                    <a:pt x="321017" y="126136"/>
                  </a:lnTo>
                  <a:lnTo>
                    <a:pt x="365201" y="126136"/>
                  </a:lnTo>
                  <a:lnTo>
                    <a:pt x="365201" y="0"/>
                  </a:lnTo>
                  <a:close/>
                </a:path>
                <a:path w="686435" h="269240">
                  <a:moveTo>
                    <a:pt x="447306" y="158191"/>
                  </a:moveTo>
                  <a:lnTo>
                    <a:pt x="403123" y="158191"/>
                  </a:lnTo>
                  <a:lnTo>
                    <a:pt x="403123" y="229590"/>
                  </a:lnTo>
                  <a:lnTo>
                    <a:pt x="447306" y="229590"/>
                  </a:lnTo>
                  <a:lnTo>
                    <a:pt x="447306" y="158191"/>
                  </a:lnTo>
                  <a:close/>
                </a:path>
                <a:path w="686435" h="269240">
                  <a:moveTo>
                    <a:pt x="447306" y="0"/>
                  </a:moveTo>
                  <a:lnTo>
                    <a:pt x="403123" y="0"/>
                  </a:lnTo>
                  <a:lnTo>
                    <a:pt x="403123" y="126136"/>
                  </a:lnTo>
                  <a:lnTo>
                    <a:pt x="447306" y="126136"/>
                  </a:lnTo>
                  <a:lnTo>
                    <a:pt x="447306" y="0"/>
                  </a:lnTo>
                  <a:close/>
                </a:path>
                <a:path w="686435" h="269240">
                  <a:moveTo>
                    <a:pt x="686206" y="242316"/>
                  </a:moveTo>
                  <a:lnTo>
                    <a:pt x="499808" y="242316"/>
                  </a:lnTo>
                  <a:lnTo>
                    <a:pt x="499808" y="45466"/>
                  </a:lnTo>
                  <a:lnTo>
                    <a:pt x="664997" y="45466"/>
                  </a:lnTo>
                  <a:lnTo>
                    <a:pt x="664997" y="34036"/>
                  </a:lnTo>
                  <a:lnTo>
                    <a:pt x="499808" y="34036"/>
                  </a:lnTo>
                  <a:lnTo>
                    <a:pt x="499808" y="11176"/>
                  </a:lnTo>
                  <a:lnTo>
                    <a:pt x="488416" y="11176"/>
                  </a:lnTo>
                  <a:lnTo>
                    <a:pt x="488416" y="34036"/>
                  </a:lnTo>
                  <a:lnTo>
                    <a:pt x="488416" y="45466"/>
                  </a:lnTo>
                  <a:lnTo>
                    <a:pt x="488416" y="242316"/>
                  </a:lnTo>
                  <a:lnTo>
                    <a:pt x="488416" y="268986"/>
                  </a:lnTo>
                  <a:lnTo>
                    <a:pt x="686206" y="268986"/>
                  </a:lnTo>
                  <a:lnTo>
                    <a:pt x="686206" y="242316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922340" y="8015922"/>
              <a:ext cx="290830" cy="11430"/>
            </a:xfrm>
            <a:custGeom>
              <a:avLst/>
              <a:gdLst/>
              <a:ahLst/>
              <a:cxnLst/>
              <a:rect l="l" t="t" r="r" b="b"/>
              <a:pathLst>
                <a:path w="290829" h="11429">
                  <a:moveTo>
                    <a:pt x="290626" y="0"/>
                  </a:moveTo>
                  <a:lnTo>
                    <a:pt x="0" y="0"/>
                  </a:lnTo>
                  <a:lnTo>
                    <a:pt x="0" y="11112"/>
                  </a:lnTo>
                  <a:lnTo>
                    <a:pt x="290626" y="11112"/>
                  </a:lnTo>
                  <a:lnTo>
                    <a:pt x="290626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240539" y="8113090"/>
              <a:ext cx="121920" cy="147320"/>
            </a:xfrm>
            <a:custGeom>
              <a:avLst/>
              <a:gdLst/>
              <a:ahLst/>
              <a:cxnLst/>
              <a:rect l="l" t="t" r="r" b="b"/>
              <a:pathLst>
                <a:path w="121920" h="147320">
                  <a:moveTo>
                    <a:pt x="48768" y="144272"/>
                  </a:moveTo>
                  <a:lnTo>
                    <a:pt x="45046" y="144272"/>
                  </a:lnTo>
                  <a:lnTo>
                    <a:pt x="45046" y="88099"/>
                  </a:lnTo>
                  <a:lnTo>
                    <a:pt x="3721" y="88099"/>
                  </a:lnTo>
                  <a:lnTo>
                    <a:pt x="3721" y="144272"/>
                  </a:lnTo>
                  <a:lnTo>
                    <a:pt x="0" y="144272"/>
                  </a:lnTo>
                  <a:lnTo>
                    <a:pt x="0" y="147269"/>
                  </a:lnTo>
                  <a:lnTo>
                    <a:pt x="48768" y="147269"/>
                  </a:lnTo>
                  <a:lnTo>
                    <a:pt x="48768" y="144272"/>
                  </a:lnTo>
                  <a:close/>
                </a:path>
                <a:path w="121920" h="147320">
                  <a:moveTo>
                    <a:pt x="48768" y="56172"/>
                  </a:moveTo>
                  <a:lnTo>
                    <a:pt x="45046" y="56172"/>
                  </a:lnTo>
                  <a:lnTo>
                    <a:pt x="45046" y="0"/>
                  </a:lnTo>
                  <a:lnTo>
                    <a:pt x="3721" y="0"/>
                  </a:lnTo>
                  <a:lnTo>
                    <a:pt x="3721" y="56172"/>
                  </a:lnTo>
                  <a:lnTo>
                    <a:pt x="0" y="56172"/>
                  </a:lnTo>
                  <a:lnTo>
                    <a:pt x="0" y="59169"/>
                  </a:lnTo>
                  <a:lnTo>
                    <a:pt x="48768" y="59169"/>
                  </a:lnTo>
                  <a:lnTo>
                    <a:pt x="48768" y="56172"/>
                  </a:lnTo>
                  <a:close/>
                </a:path>
                <a:path w="121920" h="147320">
                  <a:moveTo>
                    <a:pt x="121412" y="144272"/>
                  </a:moveTo>
                  <a:lnTo>
                    <a:pt x="117690" y="144272"/>
                  </a:lnTo>
                  <a:lnTo>
                    <a:pt x="117690" y="88099"/>
                  </a:lnTo>
                  <a:lnTo>
                    <a:pt x="76365" y="88099"/>
                  </a:lnTo>
                  <a:lnTo>
                    <a:pt x="76365" y="144272"/>
                  </a:lnTo>
                  <a:lnTo>
                    <a:pt x="72656" y="144272"/>
                  </a:lnTo>
                  <a:lnTo>
                    <a:pt x="72656" y="147269"/>
                  </a:lnTo>
                  <a:lnTo>
                    <a:pt x="121412" y="147269"/>
                  </a:lnTo>
                  <a:lnTo>
                    <a:pt x="121412" y="144272"/>
                  </a:lnTo>
                  <a:close/>
                </a:path>
                <a:path w="121920" h="147320">
                  <a:moveTo>
                    <a:pt x="121412" y="56172"/>
                  </a:moveTo>
                  <a:lnTo>
                    <a:pt x="117690" y="56172"/>
                  </a:lnTo>
                  <a:lnTo>
                    <a:pt x="117690" y="0"/>
                  </a:lnTo>
                  <a:lnTo>
                    <a:pt x="76365" y="0"/>
                  </a:lnTo>
                  <a:lnTo>
                    <a:pt x="76365" y="56172"/>
                  </a:lnTo>
                  <a:lnTo>
                    <a:pt x="72656" y="56172"/>
                  </a:lnTo>
                  <a:lnTo>
                    <a:pt x="72656" y="59169"/>
                  </a:lnTo>
                  <a:lnTo>
                    <a:pt x="121412" y="59169"/>
                  </a:lnTo>
                  <a:lnTo>
                    <a:pt x="121412" y="56172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249048" y="8117750"/>
              <a:ext cx="104775" cy="135255"/>
            </a:xfrm>
            <a:custGeom>
              <a:avLst/>
              <a:gdLst/>
              <a:ahLst/>
              <a:cxnLst/>
              <a:rect l="l" t="t" r="r" b="b"/>
              <a:pathLst>
                <a:path w="104775" h="135254">
                  <a:moveTo>
                    <a:pt x="31750" y="88112"/>
                  </a:moveTo>
                  <a:lnTo>
                    <a:pt x="0" y="88112"/>
                  </a:lnTo>
                  <a:lnTo>
                    <a:pt x="0" y="134937"/>
                  </a:lnTo>
                  <a:lnTo>
                    <a:pt x="31750" y="134937"/>
                  </a:lnTo>
                  <a:lnTo>
                    <a:pt x="31750" y="88112"/>
                  </a:lnTo>
                  <a:close/>
                </a:path>
                <a:path w="104775" h="135254">
                  <a:moveTo>
                    <a:pt x="31750" y="0"/>
                  </a:moveTo>
                  <a:lnTo>
                    <a:pt x="0" y="0"/>
                  </a:lnTo>
                  <a:lnTo>
                    <a:pt x="0" y="46837"/>
                  </a:lnTo>
                  <a:lnTo>
                    <a:pt x="31750" y="46837"/>
                  </a:lnTo>
                  <a:lnTo>
                    <a:pt x="31750" y="0"/>
                  </a:lnTo>
                  <a:close/>
                </a:path>
                <a:path w="104775" h="135254">
                  <a:moveTo>
                    <a:pt x="104394" y="88112"/>
                  </a:moveTo>
                  <a:lnTo>
                    <a:pt x="72644" y="88112"/>
                  </a:lnTo>
                  <a:lnTo>
                    <a:pt x="72644" y="134937"/>
                  </a:lnTo>
                  <a:lnTo>
                    <a:pt x="104394" y="134937"/>
                  </a:lnTo>
                  <a:lnTo>
                    <a:pt x="104394" y="88112"/>
                  </a:lnTo>
                  <a:close/>
                </a:path>
                <a:path w="104775" h="135254">
                  <a:moveTo>
                    <a:pt x="104394" y="0"/>
                  </a:moveTo>
                  <a:lnTo>
                    <a:pt x="72644" y="0"/>
                  </a:lnTo>
                  <a:lnTo>
                    <a:pt x="72644" y="46837"/>
                  </a:lnTo>
                  <a:lnTo>
                    <a:pt x="104394" y="46837"/>
                  </a:lnTo>
                  <a:lnTo>
                    <a:pt x="104394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773331" y="8113090"/>
              <a:ext cx="121920" cy="147320"/>
            </a:xfrm>
            <a:custGeom>
              <a:avLst/>
              <a:gdLst/>
              <a:ahLst/>
              <a:cxnLst/>
              <a:rect l="l" t="t" r="r" b="b"/>
              <a:pathLst>
                <a:path w="121920" h="147320">
                  <a:moveTo>
                    <a:pt x="48768" y="144272"/>
                  </a:moveTo>
                  <a:lnTo>
                    <a:pt x="45046" y="144272"/>
                  </a:lnTo>
                  <a:lnTo>
                    <a:pt x="45046" y="88099"/>
                  </a:lnTo>
                  <a:lnTo>
                    <a:pt x="3721" y="88099"/>
                  </a:lnTo>
                  <a:lnTo>
                    <a:pt x="3721" y="144272"/>
                  </a:lnTo>
                  <a:lnTo>
                    <a:pt x="0" y="144272"/>
                  </a:lnTo>
                  <a:lnTo>
                    <a:pt x="0" y="147269"/>
                  </a:lnTo>
                  <a:lnTo>
                    <a:pt x="48768" y="147269"/>
                  </a:lnTo>
                  <a:lnTo>
                    <a:pt x="48768" y="144272"/>
                  </a:lnTo>
                  <a:close/>
                </a:path>
                <a:path w="121920" h="147320">
                  <a:moveTo>
                    <a:pt x="48768" y="56172"/>
                  </a:moveTo>
                  <a:lnTo>
                    <a:pt x="45046" y="56172"/>
                  </a:lnTo>
                  <a:lnTo>
                    <a:pt x="45046" y="0"/>
                  </a:lnTo>
                  <a:lnTo>
                    <a:pt x="3721" y="0"/>
                  </a:lnTo>
                  <a:lnTo>
                    <a:pt x="3721" y="56172"/>
                  </a:lnTo>
                  <a:lnTo>
                    <a:pt x="0" y="56172"/>
                  </a:lnTo>
                  <a:lnTo>
                    <a:pt x="0" y="59169"/>
                  </a:lnTo>
                  <a:lnTo>
                    <a:pt x="48768" y="59169"/>
                  </a:lnTo>
                  <a:lnTo>
                    <a:pt x="48768" y="56172"/>
                  </a:lnTo>
                  <a:close/>
                </a:path>
                <a:path w="121920" h="147320">
                  <a:moveTo>
                    <a:pt x="121412" y="144272"/>
                  </a:moveTo>
                  <a:lnTo>
                    <a:pt x="117690" y="144272"/>
                  </a:lnTo>
                  <a:lnTo>
                    <a:pt x="117690" y="88099"/>
                  </a:lnTo>
                  <a:lnTo>
                    <a:pt x="76365" y="88099"/>
                  </a:lnTo>
                  <a:lnTo>
                    <a:pt x="76365" y="144272"/>
                  </a:lnTo>
                  <a:lnTo>
                    <a:pt x="72644" y="144272"/>
                  </a:lnTo>
                  <a:lnTo>
                    <a:pt x="72644" y="147269"/>
                  </a:lnTo>
                  <a:lnTo>
                    <a:pt x="121412" y="147269"/>
                  </a:lnTo>
                  <a:lnTo>
                    <a:pt x="121412" y="144272"/>
                  </a:lnTo>
                  <a:close/>
                </a:path>
                <a:path w="121920" h="147320">
                  <a:moveTo>
                    <a:pt x="121412" y="56172"/>
                  </a:moveTo>
                  <a:lnTo>
                    <a:pt x="117690" y="56172"/>
                  </a:lnTo>
                  <a:lnTo>
                    <a:pt x="117690" y="0"/>
                  </a:lnTo>
                  <a:lnTo>
                    <a:pt x="76365" y="0"/>
                  </a:lnTo>
                  <a:lnTo>
                    <a:pt x="76365" y="56172"/>
                  </a:lnTo>
                  <a:lnTo>
                    <a:pt x="72644" y="56172"/>
                  </a:lnTo>
                  <a:lnTo>
                    <a:pt x="72644" y="59169"/>
                  </a:lnTo>
                  <a:lnTo>
                    <a:pt x="121412" y="59169"/>
                  </a:lnTo>
                  <a:lnTo>
                    <a:pt x="121412" y="56172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5781853" y="8117750"/>
              <a:ext cx="104775" cy="135255"/>
            </a:xfrm>
            <a:custGeom>
              <a:avLst/>
              <a:gdLst/>
              <a:ahLst/>
              <a:cxnLst/>
              <a:rect l="l" t="t" r="r" b="b"/>
              <a:pathLst>
                <a:path w="104775" h="135254">
                  <a:moveTo>
                    <a:pt x="31750" y="88112"/>
                  </a:moveTo>
                  <a:lnTo>
                    <a:pt x="0" y="88112"/>
                  </a:lnTo>
                  <a:lnTo>
                    <a:pt x="0" y="134937"/>
                  </a:lnTo>
                  <a:lnTo>
                    <a:pt x="31750" y="134937"/>
                  </a:lnTo>
                  <a:lnTo>
                    <a:pt x="31750" y="88112"/>
                  </a:lnTo>
                  <a:close/>
                </a:path>
                <a:path w="104775" h="135254">
                  <a:moveTo>
                    <a:pt x="31750" y="0"/>
                  </a:moveTo>
                  <a:lnTo>
                    <a:pt x="0" y="0"/>
                  </a:lnTo>
                  <a:lnTo>
                    <a:pt x="0" y="46837"/>
                  </a:lnTo>
                  <a:lnTo>
                    <a:pt x="31750" y="46837"/>
                  </a:lnTo>
                  <a:lnTo>
                    <a:pt x="31750" y="0"/>
                  </a:lnTo>
                  <a:close/>
                </a:path>
                <a:path w="104775" h="135254">
                  <a:moveTo>
                    <a:pt x="104394" y="88112"/>
                  </a:moveTo>
                  <a:lnTo>
                    <a:pt x="72644" y="88112"/>
                  </a:lnTo>
                  <a:lnTo>
                    <a:pt x="72644" y="134937"/>
                  </a:lnTo>
                  <a:lnTo>
                    <a:pt x="104394" y="134937"/>
                  </a:lnTo>
                  <a:lnTo>
                    <a:pt x="104394" y="88112"/>
                  </a:lnTo>
                  <a:close/>
                </a:path>
                <a:path w="104775" h="135254">
                  <a:moveTo>
                    <a:pt x="104394" y="0"/>
                  </a:moveTo>
                  <a:lnTo>
                    <a:pt x="72644" y="0"/>
                  </a:lnTo>
                  <a:lnTo>
                    <a:pt x="72644" y="46837"/>
                  </a:lnTo>
                  <a:lnTo>
                    <a:pt x="104394" y="46837"/>
                  </a:lnTo>
                  <a:lnTo>
                    <a:pt x="104394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5781850" y="8047730"/>
              <a:ext cx="569595" cy="229870"/>
            </a:xfrm>
            <a:custGeom>
              <a:avLst/>
              <a:gdLst/>
              <a:ahLst/>
              <a:cxnLst/>
              <a:rect l="l" t="t" r="r" b="b"/>
              <a:pathLst>
                <a:path w="569595" h="229870">
                  <a:moveTo>
                    <a:pt x="467207" y="92786"/>
                  </a:moveTo>
                  <a:lnTo>
                    <a:pt x="467207" y="116852"/>
                  </a:lnTo>
                  <a:lnTo>
                    <a:pt x="489038" y="116852"/>
                  </a:lnTo>
                  <a:lnTo>
                    <a:pt x="467207" y="92786"/>
                  </a:lnTo>
                  <a:close/>
                </a:path>
                <a:path w="569595" h="229870">
                  <a:moveTo>
                    <a:pt x="539851" y="172821"/>
                  </a:moveTo>
                  <a:lnTo>
                    <a:pt x="539851" y="204952"/>
                  </a:lnTo>
                  <a:lnTo>
                    <a:pt x="569010" y="204952"/>
                  </a:lnTo>
                  <a:lnTo>
                    <a:pt x="539851" y="172821"/>
                  </a:lnTo>
                  <a:close/>
                </a:path>
                <a:path w="569595" h="229870">
                  <a:moveTo>
                    <a:pt x="263702" y="90462"/>
                  </a:moveTo>
                  <a:lnTo>
                    <a:pt x="263702" y="126149"/>
                  </a:lnTo>
                  <a:lnTo>
                    <a:pt x="296087" y="126149"/>
                  </a:lnTo>
                  <a:lnTo>
                    <a:pt x="263702" y="90462"/>
                  </a:lnTo>
                  <a:close/>
                </a:path>
                <a:path w="569595" h="229870">
                  <a:moveTo>
                    <a:pt x="181597" y="0"/>
                  </a:moveTo>
                  <a:lnTo>
                    <a:pt x="181597" y="126149"/>
                  </a:lnTo>
                  <a:lnTo>
                    <a:pt x="225780" y="126149"/>
                  </a:lnTo>
                  <a:lnTo>
                    <a:pt x="225780" y="48691"/>
                  </a:lnTo>
                  <a:lnTo>
                    <a:pt x="181597" y="0"/>
                  </a:lnTo>
                  <a:close/>
                </a:path>
                <a:path w="569595" h="229870">
                  <a:moveTo>
                    <a:pt x="225780" y="158191"/>
                  </a:moveTo>
                  <a:lnTo>
                    <a:pt x="181597" y="158191"/>
                  </a:lnTo>
                  <a:lnTo>
                    <a:pt x="181597" y="229603"/>
                  </a:lnTo>
                  <a:lnTo>
                    <a:pt x="225780" y="229603"/>
                  </a:lnTo>
                  <a:lnTo>
                    <a:pt x="225780" y="158191"/>
                  </a:lnTo>
                  <a:close/>
                </a:path>
                <a:path w="569595" h="229870">
                  <a:moveTo>
                    <a:pt x="307886" y="158191"/>
                  </a:moveTo>
                  <a:lnTo>
                    <a:pt x="263702" y="158191"/>
                  </a:lnTo>
                  <a:lnTo>
                    <a:pt x="263702" y="229603"/>
                  </a:lnTo>
                  <a:lnTo>
                    <a:pt x="307886" y="229603"/>
                  </a:lnTo>
                  <a:lnTo>
                    <a:pt x="307886" y="158191"/>
                  </a:lnTo>
                  <a:close/>
                </a:path>
                <a:path w="569595" h="229870">
                  <a:moveTo>
                    <a:pt x="345808" y="180924"/>
                  </a:moveTo>
                  <a:lnTo>
                    <a:pt x="345808" y="229603"/>
                  </a:lnTo>
                  <a:lnTo>
                    <a:pt x="389991" y="229603"/>
                  </a:lnTo>
                  <a:lnTo>
                    <a:pt x="345808" y="180924"/>
                  </a:lnTo>
                  <a:close/>
                </a:path>
                <a:path w="569595" h="229870">
                  <a:moveTo>
                    <a:pt x="31750" y="70015"/>
                  </a:moveTo>
                  <a:lnTo>
                    <a:pt x="0" y="70015"/>
                  </a:lnTo>
                  <a:lnTo>
                    <a:pt x="0" y="81254"/>
                  </a:lnTo>
                  <a:lnTo>
                    <a:pt x="31750" y="108889"/>
                  </a:lnTo>
                  <a:lnTo>
                    <a:pt x="31750" y="70015"/>
                  </a:lnTo>
                  <a:close/>
                </a:path>
                <a:path w="569595" h="229870">
                  <a:moveTo>
                    <a:pt x="104394" y="70015"/>
                  </a:moveTo>
                  <a:lnTo>
                    <a:pt x="72644" y="70015"/>
                  </a:lnTo>
                  <a:lnTo>
                    <a:pt x="72644" y="116852"/>
                  </a:lnTo>
                  <a:lnTo>
                    <a:pt x="104394" y="116852"/>
                  </a:lnTo>
                  <a:lnTo>
                    <a:pt x="104394" y="70015"/>
                  </a:lnTo>
                  <a:close/>
                </a:path>
                <a:path w="569595" h="229870">
                  <a:moveTo>
                    <a:pt x="104394" y="158115"/>
                  </a:moveTo>
                  <a:lnTo>
                    <a:pt x="88290" y="158115"/>
                  </a:lnTo>
                  <a:lnTo>
                    <a:pt x="104394" y="172135"/>
                  </a:lnTo>
                  <a:lnTo>
                    <a:pt x="104394" y="158115"/>
                  </a:lnTo>
                  <a:close/>
                </a:path>
                <a:path w="569595" h="229870">
                  <a:moveTo>
                    <a:pt x="498944" y="158115"/>
                  </a:moveTo>
                  <a:lnTo>
                    <a:pt x="467194" y="158115"/>
                  </a:lnTo>
                  <a:lnTo>
                    <a:pt x="467194" y="204952"/>
                  </a:lnTo>
                  <a:lnTo>
                    <a:pt x="498944" y="204952"/>
                  </a:lnTo>
                  <a:lnTo>
                    <a:pt x="498944" y="158115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778048" y="8192926"/>
              <a:ext cx="368935" cy="120650"/>
            </a:xfrm>
            <a:custGeom>
              <a:avLst/>
              <a:gdLst/>
              <a:ahLst/>
              <a:cxnLst/>
              <a:rect l="l" t="t" r="r" b="b"/>
              <a:pathLst>
                <a:path w="368934" h="120650">
                  <a:moveTo>
                    <a:pt x="362445" y="0"/>
                  </a:moveTo>
                  <a:lnTo>
                    <a:pt x="6375" y="0"/>
                  </a:lnTo>
                  <a:lnTo>
                    <a:pt x="8864" y="8864"/>
                  </a:lnTo>
                  <a:lnTo>
                    <a:pt x="11023" y="8864"/>
                  </a:lnTo>
                  <a:lnTo>
                    <a:pt x="11023" y="105346"/>
                  </a:lnTo>
                  <a:lnTo>
                    <a:pt x="0" y="105346"/>
                  </a:lnTo>
                  <a:lnTo>
                    <a:pt x="0" y="120243"/>
                  </a:lnTo>
                  <a:lnTo>
                    <a:pt x="368820" y="120243"/>
                  </a:lnTo>
                  <a:lnTo>
                    <a:pt x="368820" y="105346"/>
                  </a:lnTo>
                  <a:lnTo>
                    <a:pt x="357809" y="105346"/>
                  </a:lnTo>
                  <a:lnTo>
                    <a:pt x="357809" y="8864"/>
                  </a:lnTo>
                  <a:lnTo>
                    <a:pt x="359968" y="8864"/>
                  </a:lnTo>
                  <a:lnTo>
                    <a:pt x="362445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780052" y="8126543"/>
              <a:ext cx="365125" cy="66675"/>
            </a:xfrm>
            <a:custGeom>
              <a:avLst/>
              <a:gdLst/>
              <a:ahLst/>
              <a:cxnLst/>
              <a:rect l="l" t="t" r="r" b="b"/>
              <a:pathLst>
                <a:path w="365125" h="66675">
                  <a:moveTo>
                    <a:pt x="182410" y="0"/>
                  </a:moveTo>
                  <a:lnTo>
                    <a:pt x="163385" y="7454"/>
                  </a:lnTo>
                  <a:lnTo>
                    <a:pt x="29908" y="7454"/>
                  </a:lnTo>
                  <a:lnTo>
                    <a:pt x="0" y="66382"/>
                  </a:lnTo>
                  <a:lnTo>
                    <a:pt x="364820" y="66382"/>
                  </a:lnTo>
                  <a:lnTo>
                    <a:pt x="334911" y="7454"/>
                  </a:lnTo>
                  <a:lnTo>
                    <a:pt x="201434" y="7454"/>
                  </a:lnTo>
                  <a:lnTo>
                    <a:pt x="182410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68801" y="8131197"/>
              <a:ext cx="187325" cy="74307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6784427" y="8192919"/>
              <a:ext cx="356235" cy="12700"/>
            </a:xfrm>
            <a:custGeom>
              <a:avLst/>
              <a:gdLst/>
              <a:ahLst/>
              <a:cxnLst/>
              <a:rect l="l" t="t" r="r" b="b"/>
              <a:pathLst>
                <a:path w="356234" h="12700">
                  <a:moveTo>
                    <a:pt x="356069" y="0"/>
                  </a:moveTo>
                  <a:lnTo>
                    <a:pt x="0" y="0"/>
                  </a:lnTo>
                  <a:lnTo>
                    <a:pt x="1498" y="5346"/>
                  </a:lnTo>
                  <a:lnTo>
                    <a:pt x="85356" y="5346"/>
                  </a:lnTo>
                  <a:lnTo>
                    <a:pt x="85356" y="6743"/>
                  </a:lnTo>
                  <a:lnTo>
                    <a:pt x="1892" y="6743"/>
                  </a:lnTo>
                  <a:lnTo>
                    <a:pt x="2476" y="8864"/>
                  </a:lnTo>
                  <a:lnTo>
                    <a:pt x="85356" y="8864"/>
                  </a:lnTo>
                  <a:lnTo>
                    <a:pt x="85356" y="12585"/>
                  </a:lnTo>
                  <a:lnTo>
                    <a:pt x="90119" y="12585"/>
                  </a:lnTo>
                  <a:lnTo>
                    <a:pt x="90119" y="3657"/>
                  </a:lnTo>
                  <a:lnTo>
                    <a:pt x="265963" y="3657"/>
                  </a:lnTo>
                  <a:lnTo>
                    <a:pt x="265963" y="12585"/>
                  </a:lnTo>
                  <a:lnTo>
                    <a:pt x="270713" y="12585"/>
                  </a:lnTo>
                  <a:lnTo>
                    <a:pt x="270713" y="8864"/>
                  </a:lnTo>
                  <a:lnTo>
                    <a:pt x="353593" y="8864"/>
                  </a:lnTo>
                  <a:lnTo>
                    <a:pt x="354190" y="6743"/>
                  </a:lnTo>
                  <a:lnTo>
                    <a:pt x="270713" y="6743"/>
                  </a:lnTo>
                  <a:lnTo>
                    <a:pt x="270713" y="5346"/>
                  </a:lnTo>
                  <a:lnTo>
                    <a:pt x="354571" y="5346"/>
                  </a:lnTo>
                  <a:lnTo>
                    <a:pt x="356069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882955" y="8210270"/>
              <a:ext cx="159385" cy="88265"/>
            </a:xfrm>
            <a:custGeom>
              <a:avLst/>
              <a:gdLst/>
              <a:ahLst/>
              <a:cxnLst/>
              <a:rect l="l" t="t" r="r" b="b"/>
              <a:pathLst>
                <a:path w="159384" h="88265">
                  <a:moveTo>
                    <a:pt x="159029" y="0"/>
                  </a:moveTo>
                  <a:lnTo>
                    <a:pt x="0" y="0"/>
                  </a:lnTo>
                  <a:lnTo>
                    <a:pt x="0" y="87998"/>
                  </a:lnTo>
                  <a:lnTo>
                    <a:pt x="159029" y="87998"/>
                  </a:lnTo>
                  <a:lnTo>
                    <a:pt x="159029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6891204" y="8143730"/>
              <a:ext cx="76200" cy="34925"/>
            </a:xfrm>
            <a:custGeom>
              <a:avLst/>
              <a:gdLst/>
              <a:ahLst/>
              <a:cxnLst/>
              <a:rect l="l" t="t" r="r" b="b"/>
              <a:pathLst>
                <a:path w="76200" h="34925">
                  <a:moveTo>
                    <a:pt x="71259" y="0"/>
                  </a:moveTo>
                  <a:lnTo>
                    <a:pt x="0" y="34836"/>
                  </a:lnTo>
                  <a:lnTo>
                    <a:pt x="9131" y="34836"/>
                  </a:lnTo>
                  <a:lnTo>
                    <a:pt x="75818" y="2235"/>
                  </a:lnTo>
                  <a:lnTo>
                    <a:pt x="71259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6869785" y="8298268"/>
              <a:ext cx="185420" cy="9525"/>
            </a:xfrm>
            <a:custGeom>
              <a:avLst/>
              <a:gdLst/>
              <a:ahLst/>
              <a:cxnLst/>
              <a:rect l="l" t="t" r="r" b="b"/>
              <a:pathLst>
                <a:path w="185420" h="9525">
                  <a:moveTo>
                    <a:pt x="185356" y="0"/>
                  </a:moveTo>
                  <a:lnTo>
                    <a:pt x="0" y="0"/>
                  </a:lnTo>
                  <a:lnTo>
                    <a:pt x="0" y="9258"/>
                  </a:lnTo>
                  <a:lnTo>
                    <a:pt x="185356" y="9258"/>
                  </a:lnTo>
                  <a:lnTo>
                    <a:pt x="185356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6803252" y="8212588"/>
              <a:ext cx="22225" cy="30480"/>
            </a:xfrm>
            <a:custGeom>
              <a:avLst/>
              <a:gdLst/>
              <a:ahLst/>
              <a:cxnLst/>
              <a:rect l="l" t="t" r="r" b="b"/>
              <a:pathLst>
                <a:path w="22225" h="30479">
                  <a:moveTo>
                    <a:pt x="17589" y="0"/>
                  </a:moveTo>
                  <a:lnTo>
                    <a:pt x="4521" y="0"/>
                  </a:lnTo>
                  <a:lnTo>
                    <a:pt x="1879" y="2641"/>
                  </a:lnTo>
                  <a:lnTo>
                    <a:pt x="1879" y="27686"/>
                  </a:lnTo>
                  <a:lnTo>
                    <a:pt x="0" y="27686"/>
                  </a:lnTo>
                  <a:lnTo>
                    <a:pt x="0" y="30035"/>
                  </a:lnTo>
                  <a:lnTo>
                    <a:pt x="22098" y="30035"/>
                  </a:lnTo>
                  <a:lnTo>
                    <a:pt x="22098" y="27686"/>
                  </a:lnTo>
                  <a:lnTo>
                    <a:pt x="20218" y="27686"/>
                  </a:lnTo>
                  <a:lnTo>
                    <a:pt x="20218" y="2641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808063" y="8215591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59">
                  <a:moveTo>
                    <a:pt x="5511" y="11811"/>
                  </a:moveTo>
                  <a:lnTo>
                    <a:pt x="0" y="11811"/>
                  </a:lnTo>
                  <a:lnTo>
                    <a:pt x="0" y="16421"/>
                  </a:lnTo>
                  <a:lnTo>
                    <a:pt x="5511" y="16421"/>
                  </a:lnTo>
                  <a:lnTo>
                    <a:pt x="5511" y="11811"/>
                  </a:lnTo>
                  <a:close/>
                </a:path>
                <a:path w="12700" h="22859">
                  <a:moveTo>
                    <a:pt x="5511" y="5740"/>
                  </a:moveTo>
                  <a:lnTo>
                    <a:pt x="0" y="5740"/>
                  </a:lnTo>
                  <a:lnTo>
                    <a:pt x="0" y="10350"/>
                  </a:lnTo>
                  <a:lnTo>
                    <a:pt x="5511" y="10350"/>
                  </a:lnTo>
                  <a:lnTo>
                    <a:pt x="5511" y="5740"/>
                  </a:lnTo>
                  <a:close/>
                </a:path>
                <a:path w="12700" h="22859">
                  <a:moveTo>
                    <a:pt x="5511" y="0"/>
                  </a:moveTo>
                  <a:lnTo>
                    <a:pt x="1333" y="0"/>
                  </a:lnTo>
                  <a:lnTo>
                    <a:pt x="0" y="1320"/>
                  </a:lnTo>
                  <a:lnTo>
                    <a:pt x="0" y="4267"/>
                  </a:lnTo>
                  <a:lnTo>
                    <a:pt x="5511" y="4267"/>
                  </a:lnTo>
                  <a:lnTo>
                    <a:pt x="5511" y="0"/>
                  </a:lnTo>
                  <a:close/>
                </a:path>
                <a:path w="12700" h="22859">
                  <a:moveTo>
                    <a:pt x="11150" y="0"/>
                  </a:moveTo>
                  <a:lnTo>
                    <a:pt x="6972" y="0"/>
                  </a:lnTo>
                  <a:lnTo>
                    <a:pt x="6972" y="4267"/>
                  </a:lnTo>
                  <a:lnTo>
                    <a:pt x="12484" y="4267"/>
                  </a:lnTo>
                  <a:lnTo>
                    <a:pt x="12484" y="1320"/>
                  </a:lnTo>
                  <a:lnTo>
                    <a:pt x="11150" y="0"/>
                  </a:lnTo>
                  <a:close/>
                </a:path>
                <a:path w="12700" h="22859">
                  <a:moveTo>
                    <a:pt x="12484" y="5740"/>
                  </a:moveTo>
                  <a:lnTo>
                    <a:pt x="6985" y="5740"/>
                  </a:lnTo>
                  <a:lnTo>
                    <a:pt x="6985" y="10350"/>
                  </a:lnTo>
                  <a:lnTo>
                    <a:pt x="12484" y="10350"/>
                  </a:lnTo>
                  <a:lnTo>
                    <a:pt x="12484" y="5740"/>
                  </a:lnTo>
                  <a:close/>
                </a:path>
                <a:path w="12700" h="22859">
                  <a:moveTo>
                    <a:pt x="12484" y="11811"/>
                  </a:moveTo>
                  <a:lnTo>
                    <a:pt x="6985" y="11811"/>
                  </a:lnTo>
                  <a:lnTo>
                    <a:pt x="6985" y="16421"/>
                  </a:lnTo>
                  <a:lnTo>
                    <a:pt x="12484" y="16421"/>
                  </a:lnTo>
                  <a:lnTo>
                    <a:pt x="12484" y="11811"/>
                  </a:lnTo>
                  <a:close/>
                </a:path>
                <a:path w="12700" h="22859">
                  <a:moveTo>
                    <a:pt x="12471" y="17894"/>
                  </a:moveTo>
                  <a:lnTo>
                    <a:pt x="6972" y="17894"/>
                  </a:lnTo>
                  <a:lnTo>
                    <a:pt x="6972" y="22466"/>
                  </a:lnTo>
                  <a:lnTo>
                    <a:pt x="12471" y="22466"/>
                  </a:lnTo>
                  <a:lnTo>
                    <a:pt x="12471" y="17894"/>
                  </a:lnTo>
                  <a:close/>
                </a:path>
                <a:path w="12700" h="22859">
                  <a:moveTo>
                    <a:pt x="5511" y="17894"/>
                  </a:moveTo>
                  <a:lnTo>
                    <a:pt x="0" y="17894"/>
                  </a:lnTo>
                  <a:lnTo>
                    <a:pt x="0" y="22466"/>
                  </a:lnTo>
                  <a:lnTo>
                    <a:pt x="5511" y="22466"/>
                  </a:lnTo>
                  <a:lnTo>
                    <a:pt x="5511" y="17894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839835" y="8212588"/>
              <a:ext cx="22225" cy="30480"/>
            </a:xfrm>
            <a:custGeom>
              <a:avLst/>
              <a:gdLst/>
              <a:ahLst/>
              <a:cxnLst/>
              <a:rect l="l" t="t" r="r" b="b"/>
              <a:pathLst>
                <a:path w="22225" h="30479">
                  <a:moveTo>
                    <a:pt x="17589" y="0"/>
                  </a:moveTo>
                  <a:lnTo>
                    <a:pt x="4521" y="0"/>
                  </a:lnTo>
                  <a:lnTo>
                    <a:pt x="1879" y="2641"/>
                  </a:lnTo>
                  <a:lnTo>
                    <a:pt x="1879" y="27686"/>
                  </a:lnTo>
                  <a:lnTo>
                    <a:pt x="0" y="27686"/>
                  </a:lnTo>
                  <a:lnTo>
                    <a:pt x="0" y="30035"/>
                  </a:lnTo>
                  <a:lnTo>
                    <a:pt x="22110" y="30035"/>
                  </a:lnTo>
                  <a:lnTo>
                    <a:pt x="22110" y="27686"/>
                  </a:lnTo>
                  <a:lnTo>
                    <a:pt x="20231" y="27686"/>
                  </a:lnTo>
                  <a:lnTo>
                    <a:pt x="20231" y="2641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844652" y="8215591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59">
                  <a:moveTo>
                    <a:pt x="5511" y="11811"/>
                  </a:moveTo>
                  <a:lnTo>
                    <a:pt x="0" y="11811"/>
                  </a:lnTo>
                  <a:lnTo>
                    <a:pt x="0" y="16421"/>
                  </a:lnTo>
                  <a:lnTo>
                    <a:pt x="5511" y="16421"/>
                  </a:lnTo>
                  <a:lnTo>
                    <a:pt x="5511" y="11811"/>
                  </a:lnTo>
                  <a:close/>
                </a:path>
                <a:path w="12700" h="22859">
                  <a:moveTo>
                    <a:pt x="5511" y="5740"/>
                  </a:moveTo>
                  <a:lnTo>
                    <a:pt x="0" y="5740"/>
                  </a:lnTo>
                  <a:lnTo>
                    <a:pt x="0" y="10350"/>
                  </a:lnTo>
                  <a:lnTo>
                    <a:pt x="5511" y="10350"/>
                  </a:lnTo>
                  <a:lnTo>
                    <a:pt x="5511" y="5740"/>
                  </a:lnTo>
                  <a:close/>
                </a:path>
                <a:path w="12700" h="22859">
                  <a:moveTo>
                    <a:pt x="5499" y="0"/>
                  </a:moveTo>
                  <a:lnTo>
                    <a:pt x="1320" y="0"/>
                  </a:lnTo>
                  <a:lnTo>
                    <a:pt x="0" y="1320"/>
                  </a:lnTo>
                  <a:lnTo>
                    <a:pt x="0" y="4267"/>
                  </a:lnTo>
                  <a:lnTo>
                    <a:pt x="5499" y="4267"/>
                  </a:lnTo>
                  <a:lnTo>
                    <a:pt x="5499" y="0"/>
                  </a:lnTo>
                  <a:close/>
                </a:path>
                <a:path w="12700" h="22859">
                  <a:moveTo>
                    <a:pt x="11150" y="0"/>
                  </a:moveTo>
                  <a:lnTo>
                    <a:pt x="6972" y="0"/>
                  </a:lnTo>
                  <a:lnTo>
                    <a:pt x="6972" y="4267"/>
                  </a:lnTo>
                  <a:lnTo>
                    <a:pt x="12471" y="4267"/>
                  </a:lnTo>
                  <a:lnTo>
                    <a:pt x="12471" y="1320"/>
                  </a:lnTo>
                  <a:lnTo>
                    <a:pt x="11150" y="0"/>
                  </a:lnTo>
                  <a:close/>
                </a:path>
                <a:path w="12700" h="22859">
                  <a:moveTo>
                    <a:pt x="12471" y="5740"/>
                  </a:moveTo>
                  <a:lnTo>
                    <a:pt x="6972" y="5740"/>
                  </a:lnTo>
                  <a:lnTo>
                    <a:pt x="6972" y="10350"/>
                  </a:lnTo>
                  <a:lnTo>
                    <a:pt x="12471" y="10350"/>
                  </a:lnTo>
                  <a:lnTo>
                    <a:pt x="12471" y="5740"/>
                  </a:lnTo>
                  <a:close/>
                </a:path>
                <a:path w="12700" h="22859">
                  <a:moveTo>
                    <a:pt x="12471" y="11811"/>
                  </a:moveTo>
                  <a:lnTo>
                    <a:pt x="6972" y="11811"/>
                  </a:lnTo>
                  <a:lnTo>
                    <a:pt x="6972" y="16421"/>
                  </a:lnTo>
                  <a:lnTo>
                    <a:pt x="12471" y="16421"/>
                  </a:lnTo>
                  <a:lnTo>
                    <a:pt x="12471" y="11811"/>
                  </a:lnTo>
                  <a:close/>
                </a:path>
                <a:path w="12700" h="22859">
                  <a:moveTo>
                    <a:pt x="12471" y="17894"/>
                  </a:moveTo>
                  <a:lnTo>
                    <a:pt x="6972" y="17894"/>
                  </a:lnTo>
                  <a:lnTo>
                    <a:pt x="6972" y="22466"/>
                  </a:lnTo>
                  <a:lnTo>
                    <a:pt x="12471" y="22466"/>
                  </a:lnTo>
                  <a:lnTo>
                    <a:pt x="12471" y="17894"/>
                  </a:lnTo>
                  <a:close/>
                </a:path>
                <a:path w="12700" h="22859">
                  <a:moveTo>
                    <a:pt x="5511" y="17894"/>
                  </a:moveTo>
                  <a:lnTo>
                    <a:pt x="0" y="17894"/>
                  </a:lnTo>
                  <a:lnTo>
                    <a:pt x="0" y="22466"/>
                  </a:lnTo>
                  <a:lnTo>
                    <a:pt x="5511" y="22466"/>
                  </a:lnTo>
                  <a:lnTo>
                    <a:pt x="5511" y="17894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803252" y="8253404"/>
              <a:ext cx="22225" cy="30480"/>
            </a:xfrm>
            <a:custGeom>
              <a:avLst/>
              <a:gdLst/>
              <a:ahLst/>
              <a:cxnLst/>
              <a:rect l="l" t="t" r="r" b="b"/>
              <a:pathLst>
                <a:path w="22225" h="30479">
                  <a:moveTo>
                    <a:pt x="17589" y="0"/>
                  </a:moveTo>
                  <a:lnTo>
                    <a:pt x="4521" y="0"/>
                  </a:lnTo>
                  <a:lnTo>
                    <a:pt x="1879" y="2641"/>
                  </a:lnTo>
                  <a:lnTo>
                    <a:pt x="1879" y="27673"/>
                  </a:lnTo>
                  <a:lnTo>
                    <a:pt x="0" y="27673"/>
                  </a:lnTo>
                  <a:lnTo>
                    <a:pt x="0" y="30022"/>
                  </a:lnTo>
                  <a:lnTo>
                    <a:pt x="22098" y="30022"/>
                  </a:lnTo>
                  <a:lnTo>
                    <a:pt x="22098" y="27673"/>
                  </a:lnTo>
                  <a:lnTo>
                    <a:pt x="20218" y="27673"/>
                  </a:lnTo>
                  <a:lnTo>
                    <a:pt x="20218" y="2641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6808063" y="8256396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59">
                  <a:moveTo>
                    <a:pt x="5511" y="11810"/>
                  </a:moveTo>
                  <a:lnTo>
                    <a:pt x="0" y="11810"/>
                  </a:lnTo>
                  <a:lnTo>
                    <a:pt x="0" y="16421"/>
                  </a:lnTo>
                  <a:lnTo>
                    <a:pt x="5511" y="16421"/>
                  </a:lnTo>
                  <a:lnTo>
                    <a:pt x="5511" y="11810"/>
                  </a:lnTo>
                  <a:close/>
                </a:path>
                <a:path w="12700" h="22859">
                  <a:moveTo>
                    <a:pt x="5511" y="5740"/>
                  </a:moveTo>
                  <a:lnTo>
                    <a:pt x="0" y="5740"/>
                  </a:lnTo>
                  <a:lnTo>
                    <a:pt x="0" y="10350"/>
                  </a:lnTo>
                  <a:lnTo>
                    <a:pt x="5511" y="10350"/>
                  </a:lnTo>
                  <a:lnTo>
                    <a:pt x="5511" y="5740"/>
                  </a:lnTo>
                  <a:close/>
                </a:path>
                <a:path w="12700" h="22859">
                  <a:moveTo>
                    <a:pt x="5511" y="0"/>
                  </a:moveTo>
                  <a:lnTo>
                    <a:pt x="1333" y="0"/>
                  </a:lnTo>
                  <a:lnTo>
                    <a:pt x="0" y="1320"/>
                  </a:lnTo>
                  <a:lnTo>
                    <a:pt x="0" y="4267"/>
                  </a:lnTo>
                  <a:lnTo>
                    <a:pt x="5511" y="4267"/>
                  </a:lnTo>
                  <a:lnTo>
                    <a:pt x="5511" y="0"/>
                  </a:lnTo>
                  <a:close/>
                </a:path>
                <a:path w="12700" h="22859">
                  <a:moveTo>
                    <a:pt x="11150" y="0"/>
                  </a:moveTo>
                  <a:lnTo>
                    <a:pt x="6972" y="0"/>
                  </a:lnTo>
                  <a:lnTo>
                    <a:pt x="6972" y="4267"/>
                  </a:lnTo>
                  <a:lnTo>
                    <a:pt x="12484" y="4267"/>
                  </a:lnTo>
                  <a:lnTo>
                    <a:pt x="12484" y="1320"/>
                  </a:lnTo>
                  <a:lnTo>
                    <a:pt x="11150" y="0"/>
                  </a:lnTo>
                  <a:close/>
                </a:path>
                <a:path w="12700" h="22859">
                  <a:moveTo>
                    <a:pt x="12484" y="5727"/>
                  </a:moveTo>
                  <a:lnTo>
                    <a:pt x="6985" y="5727"/>
                  </a:lnTo>
                  <a:lnTo>
                    <a:pt x="6985" y="10337"/>
                  </a:lnTo>
                  <a:lnTo>
                    <a:pt x="12484" y="10337"/>
                  </a:lnTo>
                  <a:lnTo>
                    <a:pt x="12484" y="5727"/>
                  </a:lnTo>
                  <a:close/>
                </a:path>
                <a:path w="12700" h="22859">
                  <a:moveTo>
                    <a:pt x="12484" y="11810"/>
                  </a:moveTo>
                  <a:lnTo>
                    <a:pt x="6985" y="11810"/>
                  </a:lnTo>
                  <a:lnTo>
                    <a:pt x="6985" y="16421"/>
                  </a:lnTo>
                  <a:lnTo>
                    <a:pt x="12484" y="16421"/>
                  </a:lnTo>
                  <a:lnTo>
                    <a:pt x="12484" y="11810"/>
                  </a:lnTo>
                  <a:close/>
                </a:path>
                <a:path w="12700" h="22859">
                  <a:moveTo>
                    <a:pt x="12471" y="17894"/>
                  </a:moveTo>
                  <a:lnTo>
                    <a:pt x="6972" y="17894"/>
                  </a:lnTo>
                  <a:lnTo>
                    <a:pt x="6972" y="22466"/>
                  </a:lnTo>
                  <a:lnTo>
                    <a:pt x="12471" y="22466"/>
                  </a:lnTo>
                  <a:lnTo>
                    <a:pt x="12471" y="17894"/>
                  </a:lnTo>
                  <a:close/>
                </a:path>
                <a:path w="12700" h="22859">
                  <a:moveTo>
                    <a:pt x="5511" y="17894"/>
                  </a:moveTo>
                  <a:lnTo>
                    <a:pt x="0" y="17894"/>
                  </a:lnTo>
                  <a:lnTo>
                    <a:pt x="0" y="22466"/>
                  </a:lnTo>
                  <a:lnTo>
                    <a:pt x="5511" y="22466"/>
                  </a:lnTo>
                  <a:lnTo>
                    <a:pt x="5511" y="17894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6839835" y="8253404"/>
              <a:ext cx="22225" cy="30480"/>
            </a:xfrm>
            <a:custGeom>
              <a:avLst/>
              <a:gdLst/>
              <a:ahLst/>
              <a:cxnLst/>
              <a:rect l="l" t="t" r="r" b="b"/>
              <a:pathLst>
                <a:path w="22225" h="30479">
                  <a:moveTo>
                    <a:pt x="17589" y="0"/>
                  </a:moveTo>
                  <a:lnTo>
                    <a:pt x="4521" y="0"/>
                  </a:lnTo>
                  <a:lnTo>
                    <a:pt x="1879" y="2641"/>
                  </a:lnTo>
                  <a:lnTo>
                    <a:pt x="1879" y="27673"/>
                  </a:lnTo>
                  <a:lnTo>
                    <a:pt x="0" y="27673"/>
                  </a:lnTo>
                  <a:lnTo>
                    <a:pt x="0" y="30022"/>
                  </a:lnTo>
                  <a:lnTo>
                    <a:pt x="22110" y="30022"/>
                  </a:lnTo>
                  <a:lnTo>
                    <a:pt x="22110" y="27673"/>
                  </a:lnTo>
                  <a:lnTo>
                    <a:pt x="20231" y="27673"/>
                  </a:lnTo>
                  <a:lnTo>
                    <a:pt x="20231" y="2641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6844652" y="8256396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59">
                  <a:moveTo>
                    <a:pt x="5511" y="11810"/>
                  </a:moveTo>
                  <a:lnTo>
                    <a:pt x="0" y="11810"/>
                  </a:lnTo>
                  <a:lnTo>
                    <a:pt x="0" y="16421"/>
                  </a:lnTo>
                  <a:lnTo>
                    <a:pt x="5511" y="16421"/>
                  </a:lnTo>
                  <a:lnTo>
                    <a:pt x="5511" y="11810"/>
                  </a:lnTo>
                  <a:close/>
                </a:path>
                <a:path w="12700" h="22859">
                  <a:moveTo>
                    <a:pt x="5511" y="5740"/>
                  </a:moveTo>
                  <a:lnTo>
                    <a:pt x="0" y="5740"/>
                  </a:lnTo>
                  <a:lnTo>
                    <a:pt x="0" y="10350"/>
                  </a:lnTo>
                  <a:lnTo>
                    <a:pt x="5511" y="10350"/>
                  </a:lnTo>
                  <a:lnTo>
                    <a:pt x="5511" y="5740"/>
                  </a:lnTo>
                  <a:close/>
                </a:path>
                <a:path w="12700" h="22859">
                  <a:moveTo>
                    <a:pt x="5499" y="0"/>
                  </a:moveTo>
                  <a:lnTo>
                    <a:pt x="1320" y="0"/>
                  </a:lnTo>
                  <a:lnTo>
                    <a:pt x="0" y="1320"/>
                  </a:lnTo>
                  <a:lnTo>
                    <a:pt x="0" y="4267"/>
                  </a:lnTo>
                  <a:lnTo>
                    <a:pt x="5499" y="4267"/>
                  </a:lnTo>
                  <a:lnTo>
                    <a:pt x="5499" y="0"/>
                  </a:lnTo>
                  <a:close/>
                </a:path>
                <a:path w="12700" h="22859">
                  <a:moveTo>
                    <a:pt x="11150" y="0"/>
                  </a:moveTo>
                  <a:lnTo>
                    <a:pt x="6972" y="0"/>
                  </a:lnTo>
                  <a:lnTo>
                    <a:pt x="6972" y="4267"/>
                  </a:lnTo>
                  <a:lnTo>
                    <a:pt x="12471" y="4267"/>
                  </a:lnTo>
                  <a:lnTo>
                    <a:pt x="12471" y="1320"/>
                  </a:lnTo>
                  <a:lnTo>
                    <a:pt x="11150" y="0"/>
                  </a:lnTo>
                  <a:close/>
                </a:path>
                <a:path w="12700" h="22859">
                  <a:moveTo>
                    <a:pt x="12471" y="5727"/>
                  </a:moveTo>
                  <a:lnTo>
                    <a:pt x="6972" y="5727"/>
                  </a:lnTo>
                  <a:lnTo>
                    <a:pt x="6972" y="10337"/>
                  </a:lnTo>
                  <a:lnTo>
                    <a:pt x="12471" y="10337"/>
                  </a:lnTo>
                  <a:lnTo>
                    <a:pt x="12471" y="5727"/>
                  </a:lnTo>
                  <a:close/>
                </a:path>
                <a:path w="12700" h="22859">
                  <a:moveTo>
                    <a:pt x="12471" y="11810"/>
                  </a:moveTo>
                  <a:lnTo>
                    <a:pt x="6972" y="11810"/>
                  </a:lnTo>
                  <a:lnTo>
                    <a:pt x="6972" y="16421"/>
                  </a:lnTo>
                  <a:lnTo>
                    <a:pt x="12471" y="16421"/>
                  </a:lnTo>
                  <a:lnTo>
                    <a:pt x="12471" y="11810"/>
                  </a:lnTo>
                  <a:close/>
                </a:path>
                <a:path w="12700" h="22859">
                  <a:moveTo>
                    <a:pt x="12471" y="17894"/>
                  </a:moveTo>
                  <a:lnTo>
                    <a:pt x="6972" y="17894"/>
                  </a:lnTo>
                  <a:lnTo>
                    <a:pt x="6972" y="22466"/>
                  </a:lnTo>
                  <a:lnTo>
                    <a:pt x="12471" y="22466"/>
                  </a:lnTo>
                  <a:lnTo>
                    <a:pt x="12471" y="17894"/>
                  </a:lnTo>
                  <a:close/>
                </a:path>
                <a:path w="12700" h="22859">
                  <a:moveTo>
                    <a:pt x="5511" y="17894"/>
                  </a:moveTo>
                  <a:lnTo>
                    <a:pt x="0" y="17894"/>
                  </a:lnTo>
                  <a:lnTo>
                    <a:pt x="0" y="22466"/>
                  </a:lnTo>
                  <a:lnTo>
                    <a:pt x="5511" y="22466"/>
                  </a:lnTo>
                  <a:lnTo>
                    <a:pt x="5511" y="17894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7061202" y="8212588"/>
              <a:ext cx="22225" cy="30480"/>
            </a:xfrm>
            <a:custGeom>
              <a:avLst/>
              <a:gdLst/>
              <a:ahLst/>
              <a:cxnLst/>
              <a:rect l="l" t="t" r="r" b="b"/>
              <a:pathLst>
                <a:path w="22225" h="30479">
                  <a:moveTo>
                    <a:pt x="17589" y="0"/>
                  </a:moveTo>
                  <a:lnTo>
                    <a:pt x="4521" y="0"/>
                  </a:lnTo>
                  <a:lnTo>
                    <a:pt x="1879" y="2641"/>
                  </a:lnTo>
                  <a:lnTo>
                    <a:pt x="1879" y="27686"/>
                  </a:lnTo>
                  <a:lnTo>
                    <a:pt x="0" y="27686"/>
                  </a:lnTo>
                  <a:lnTo>
                    <a:pt x="0" y="30035"/>
                  </a:lnTo>
                  <a:lnTo>
                    <a:pt x="22110" y="30035"/>
                  </a:lnTo>
                  <a:lnTo>
                    <a:pt x="22110" y="27686"/>
                  </a:lnTo>
                  <a:lnTo>
                    <a:pt x="20231" y="27686"/>
                  </a:lnTo>
                  <a:lnTo>
                    <a:pt x="20231" y="2641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066026" y="8215591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59">
                  <a:moveTo>
                    <a:pt x="5499" y="11811"/>
                  </a:moveTo>
                  <a:lnTo>
                    <a:pt x="0" y="11811"/>
                  </a:lnTo>
                  <a:lnTo>
                    <a:pt x="0" y="16421"/>
                  </a:lnTo>
                  <a:lnTo>
                    <a:pt x="5499" y="16421"/>
                  </a:lnTo>
                  <a:lnTo>
                    <a:pt x="5499" y="11811"/>
                  </a:lnTo>
                  <a:close/>
                </a:path>
                <a:path w="12700" h="22859">
                  <a:moveTo>
                    <a:pt x="5499" y="5740"/>
                  </a:moveTo>
                  <a:lnTo>
                    <a:pt x="0" y="5740"/>
                  </a:lnTo>
                  <a:lnTo>
                    <a:pt x="0" y="10350"/>
                  </a:lnTo>
                  <a:lnTo>
                    <a:pt x="5499" y="10350"/>
                  </a:lnTo>
                  <a:lnTo>
                    <a:pt x="5499" y="5740"/>
                  </a:lnTo>
                  <a:close/>
                </a:path>
                <a:path w="12700" h="22859">
                  <a:moveTo>
                    <a:pt x="5499" y="0"/>
                  </a:moveTo>
                  <a:lnTo>
                    <a:pt x="1320" y="0"/>
                  </a:lnTo>
                  <a:lnTo>
                    <a:pt x="0" y="1320"/>
                  </a:lnTo>
                  <a:lnTo>
                    <a:pt x="0" y="4267"/>
                  </a:lnTo>
                  <a:lnTo>
                    <a:pt x="5499" y="4267"/>
                  </a:lnTo>
                  <a:lnTo>
                    <a:pt x="5499" y="0"/>
                  </a:lnTo>
                  <a:close/>
                </a:path>
                <a:path w="12700" h="22859">
                  <a:moveTo>
                    <a:pt x="11137" y="0"/>
                  </a:moveTo>
                  <a:lnTo>
                    <a:pt x="6959" y="0"/>
                  </a:lnTo>
                  <a:lnTo>
                    <a:pt x="6959" y="4267"/>
                  </a:lnTo>
                  <a:lnTo>
                    <a:pt x="12471" y="4267"/>
                  </a:lnTo>
                  <a:lnTo>
                    <a:pt x="12471" y="1320"/>
                  </a:lnTo>
                  <a:lnTo>
                    <a:pt x="11137" y="0"/>
                  </a:lnTo>
                  <a:close/>
                </a:path>
                <a:path w="12700" h="22859">
                  <a:moveTo>
                    <a:pt x="12471" y="5740"/>
                  </a:moveTo>
                  <a:lnTo>
                    <a:pt x="6972" y="5740"/>
                  </a:lnTo>
                  <a:lnTo>
                    <a:pt x="6972" y="10350"/>
                  </a:lnTo>
                  <a:lnTo>
                    <a:pt x="12471" y="10350"/>
                  </a:lnTo>
                  <a:lnTo>
                    <a:pt x="12471" y="5740"/>
                  </a:lnTo>
                  <a:close/>
                </a:path>
                <a:path w="12700" h="22859">
                  <a:moveTo>
                    <a:pt x="12471" y="11811"/>
                  </a:moveTo>
                  <a:lnTo>
                    <a:pt x="6972" y="11811"/>
                  </a:lnTo>
                  <a:lnTo>
                    <a:pt x="6972" y="16421"/>
                  </a:lnTo>
                  <a:lnTo>
                    <a:pt x="12471" y="16421"/>
                  </a:lnTo>
                  <a:lnTo>
                    <a:pt x="12471" y="11811"/>
                  </a:lnTo>
                  <a:close/>
                </a:path>
                <a:path w="12700" h="22859">
                  <a:moveTo>
                    <a:pt x="12458" y="17894"/>
                  </a:moveTo>
                  <a:lnTo>
                    <a:pt x="6959" y="17894"/>
                  </a:lnTo>
                  <a:lnTo>
                    <a:pt x="6959" y="22466"/>
                  </a:lnTo>
                  <a:lnTo>
                    <a:pt x="12458" y="22466"/>
                  </a:lnTo>
                  <a:lnTo>
                    <a:pt x="12458" y="17894"/>
                  </a:lnTo>
                  <a:close/>
                </a:path>
                <a:path w="12700" h="22859">
                  <a:moveTo>
                    <a:pt x="5499" y="17894"/>
                  </a:moveTo>
                  <a:lnTo>
                    <a:pt x="0" y="17894"/>
                  </a:lnTo>
                  <a:lnTo>
                    <a:pt x="0" y="22466"/>
                  </a:lnTo>
                  <a:lnTo>
                    <a:pt x="5499" y="22466"/>
                  </a:lnTo>
                  <a:lnTo>
                    <a:pt x="5499" y="17894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7097788" y="8212588"/>
              <a:ext cx="22225" cy="30480"/>
            </a:xfrm>
            <a:custGeom>
              <a:avLst/>
              <a:gdLst/>
              <a:ahLst/>
              <a:cxnLst/>
              <a:rect l="l" t="t" r="r" b="b"/>
              <a:pathLst>
                <a:path w="22225" h="30479">
                  <a:moveTo>
                    <a:pt x="17576" y="0"/>
                  </a:moveTo>
                  <a:lnTo>
                    <a:pt x="4521" y="0"/>
                  </a:lnTo>
                  <a:lnTo>
                    <a:pt x="1879" y="2641"/>
                  </a:lnTo>
                  <a:lnTo>
                    <a:pt x="1879" y="27686"/>
                  </a:lnTo>
                  <a:lnTo>
                    <a:pt x="0" y="27686"/>
                  </a:lnTo>
                  <a:lnTo>
                    <a:pt x="0" y="30035"/>
                  </a:lnTo>
                  <a:lnTo>
                    <a:pt x="22098" y="30035"/>
                  </a:lnTo>
                  <a:lnTo>
                    <a:pt x="22098" y="27686"/>
                  </a:lnTo>
                  <a:lnTo>
                    <a:pt x="20218" y="27686"/>
                  </a:lnTo>
                  <a:lnTo>
                    <a:pt x="20218" y="2641"/>
                  </a:lnTo>
                  <a:lnTo>
                    <a:pt x="17576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7102602" y="8215591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59">
                  <a:moveTo>
                    <a:pt x="5511" y="11811"/>
                  </a:moveTo>
                  <a:lnTo>
                    <a:pt x="0" y="11811"/>
                  </a:lnTo>
                  <a:lnTo>
                    <a:pt x="0" y="16421"/>
                  </a:lnTo>
                  <a:lnTo>
                    <a:pt x="5511" y="16421"/>
                  </a:lnTo>
                  <a:lnTo>
                    <a:pt x="5511" y="11811"/>
                  </a:lnTo>
                  <a:close/>
                </a:path>
                <a:path w="12700" h="22859">
                  <a:moveTo>
                    <a:pt x="5511" y="5740"/>
                  </a:moveTo>
                  <a:lnTo>
                    <a:pt x="0" y="5740"/>
                  </a:lnTo>
                  <a:lnTo>
                    <a:pt x="0" y="10350"/>
                  </a:lnTo>
                  <a:lnTo>
                    <a:pt x="5511" y="10350"/>
                  </a:lnTo>
                  <a:lnTo>
                    <a:pt x="5511" y="5740"/>
                  </a:lnTo>
                  <a:close/>
                </a:path>
                <a:path w="12700" h="22859">
                  <a:moveTo>
                    <a:pt x="5511" y="0"/>
                  </a:moveTo>
                  <a:lnTo>
                    <a:pt x="1320" y="0"/>
                  </a:lnTo>
                  <a:lnTo>
                    <a:pt x="0" y="1320"/>
                  </a:lnTo>
                  <a:lnTo>
                    <a:pt x="0" y="4267"/>
                  </a:lnTo>
                  <a:lnTo>
                    <a:pt x="5511" y="4267"/>
                  </a:lnTo>
                  <a:lnTo>
                    <a:pt x="5511" y="0"/>
                  </a:lnTo>
                  <a:close/>
                </a:path>
                <a:path w="12700" h="22859">
                  <a:moveTo>
                    <a:pt x="11150" y="0"/>
                  </a:moveTo>
                  <a:lnTo>
                    <a:pt x="6972" y="0"/>
                  </a:lnTo>
                  <a:lnTo>
                    <a:pt x="6972" y="4267"/>
                  </a:lnTo>
                  <a:lnTo>
                    <a:pt x="12484" y="4267"/>
                  </a:lnTo>
                  <a:lnTo>
                    <a:pt x="12484" y="1320"/>
                  </a:lnTo>
                  <a:lnTo>
                    <a:pt x="11150" y="0"/>
                  </a:lnTo>
                  <a:close/>
                </a:path>
                <a:path w="12700" h="22859">
                  <a:moveTo>
                    <a:pt x="12484" y="5740"/>
                  </a:moveTo>
                  <a:lnTo>
                    <a:pt x="6985" y="5740"/>
                  </a:lnTo>
                  <a:lnTo>
                    <a:pt x="6985" y="10350"/>
                  </a:lnTo>
                  <a:lnTo>
                    <a:pt x="12484" y="10350"/>
                  </a:lnTo>
                  <a:lnTo>
                    <a:pt x="12484" y="5740"/>
                  </a:lnTo>
                  <a:close/>
                </a:path>
                <a:path w="12700" h="22859">
                  <a:moveTo>
                    <a:pt x="12484" y="11811"/>
                  </a:moveTo>
                  <a:lnTo>
                    <a:pt x="6985" y="11811"/>
                  </a:lnTo>
                  <a:lnTo>
                    <a:pt x="6985" y="16421"/>
                  </a:lnTo>
                  <a:lnTo>
                    <a:pt x="12484" y="16421"/>
                  </a:lnTo>
                  <a:lnTo>
                    <a:pt x="12484" y="11811"/>
                  </a:lnTo>
                  <a:close/>
                </a:path>
                <a:path w="12700" h="22859">
                  <a:moveTo>
                    <a:pt x="12471" y="17894"/>
                  </a:moveTo>
                  <a:lnTo>
                    <a:pt x="6972" y="17894"/>
                  </a:lnTo>
                  <a:lnTo>
                    <a:pt x="6972" y="22466"/>
                  </a:lnTo>
                  <a:lnTo>
                    <a:pt x="12471" y="22466"/>
                  </a:lnTo>
                  <a:lnTo>
                    <a:pt x="12471" y="17894"/>
                  </a:lnTo>
                  <a:close/>
                </a:path>
                <a:path w="12700" h="22859">
                  <a:moveTo>
                    <a:pt x="5511" y="17894"/>
                  </a:moveTo>
                  <a:lnTo>
                    <a:pt x="0" y="17894"/>
                  </a:lnTo>
                  <a:lnTo>
                    <a:pt x="0" y="22466"/>
                  </a:lnTo>
                  <a:lnTo>
                    <a:pt x="5511" y="22466"/>
                  </a:lnTo>
                  <a:lnTo>
                    <a:pt x="5511" y="17894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7061202" y="8253404"/>
              <a:ext cx="22225" cy="30480"/>
            </a:xfrm>
            <a:custGeom>
              <a:avLst/>
              <a:gdLst/>
              <a:ahLst/>
              <a:cxnLst/>
              <a:rect l="l" t="t" r="r" b="b"/>
              <a:pathLst>
                <a:path w="22225" h="30479">
                  <a:moveTo>
                    <a:pt x="17589" y="0"/>
                  </a:moveTo>
                  <a:lnTo>
                    <a:pt x="4521" y="0"/>
                  </a:lnTo>
                  <a:lnTo>
                    <a:pt x="1879" y="2641"/>
                  </a:lnTo>
                  <a:lnTo>
                    <a:pt x="1879" y="27673"/>
                  </a:lnTo>
                  <a:lnTo>
                    <a:pt x="0" y="27673"/>
                  </a:lnTo>
                  <a:lnTo>
                    <a:pt x="0" y="30022"/>
                  </a:lnTo>
                  <a:lnTo>
                    <a:pt x="22110" y="30022"/>
                  </a:lnTo>
                  <a:lnTo>
                    <a:pt x="22110" y="27673"/>
                  </a:lnTo>
                  <a:lnTo>
                    <a:pt x="20231" y="27673"/>
                  </a:lnTo>
                  <a:lnTo>
                    <a:pt x="20231" y="2641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7066026" y="8256396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59">
                  <a:moveTo>
                    <a:pt x="5499" y="11810"/>
                  </a:moveTo>
                  <a:lnTo>
                    <a:pt x="0" y="11810"/>
                  </a:lnTo>
                  <a:lnTo>
                    <a:pt x="0" y="16421"/>
                  </a:lnTo>
                  <a:lnTo>
                    <a:pt x="5499" y="16421"/>
                  </a:lnTo>
                  <a:lnTo>
                    <a:pt x="5499" y="11810"/>
                  </a:lnTo>
                  <a:close/>
                </a:path>
                <a:path w="12700" h="22859">
                  <a:moveTo>
                    <a:pt x="5499" y="5740"/>
                  </a:moveTo>
                  <a:lnTo>
                    <a:pt x="0" y="5740"/>
                  </a:lnTo>
                  <a:lnTo>
                    <a:pt x="0" y="10350"/>
                  </a:lnTo>
                  <a:lnTo>
                    <a:pt x="5499" y="10350"/>
                  </a:lnTo>
                  <a:lnTo>
                    <a:pt x="5499" y="5740"/>
                  </a:lnTo>
                  <a:close/>
                </a:path>
                <a:path w="12700" h="22859">
                  <a:moveTo>
                    <a:pt x="5499" y="0"/>
                  </a:moveTo>
                  <a:lnTo>
                    <a:pt x="1320" y="0"/>
                  </a:lnTo>
                  <a:lnTo>
                    <a:pt x="0" y="1320"/>
                  </a:lnTo>
                  <a:lnTo>
                    <a:pt x="0" y="4267"/>
                  </a:lnTo>
                  <a:lnTo>
                    <a:pt x="5499" y="4267"/>
                  </a:lnTo>
                  <a:lnTo>
                    <a:pt x="5499" y="0"/>
                  </a:lnTo>
                  <a:close/>
                </a:path>
                <a:path w="12700" h="22859">
                  <a:moveTo>
                    <a:pt x="11137" y="0"/>
                  </a:moveTo>
                  <a:lnTo>
                    <a:pt x="6959" y="0"/>
                  </a:lnTo>
                  <a:lnTo>
                    <a:pt x="6959" y="4267"/>
                  </a:lnTo>
                  <a:lnTo>
                    <a:pt x="12471" y="4267"/>
                  </a:lnTo>
                  <a:lnTo>
                    <a:pt x="12471" y="1320"/>
                  </a:lnTo>
                  <a:lnTo>
                    <a:pt x="11137" y="0"/>
                  </a:lnTo>
                  <a:close/>
                </a:path>
                <a:path w="12700" h="22859">
                  <a:moveTo>
                    <a:pt x="12471" y="5727"/>
                  </a:moveTo>
                  <a:lnTo>
                    <a:pt x="6972" y="5727"/>
                  </a:lnTo>
                  <a:lnTo>
                    <a:pt x="6972" y="10337"/>
                  </a:lnTo>
                  <a:lnTo>
                    <a:pt x="12471" y="10337"/>
                  </a:lnTo>
                  <a:lnTo>
                    <a:pt x="12471" y="5727"/>
                  </a:lnTo>
                  <a:close/>
                </a:path>
                <a:path w="12700" h="22859">
                  <a:moveTo>
                    <a:pt x="12471" y="11810"/>
                  </a:moveTo>
                  <a:lnTo>
                    <a:pt x="6972" y="11810"/>
                  </a:lnTo>
                  <a:lnTo>
                    <a:pt x="6972" y="16421"/>
                  </a:lnTo>
                  <a:lnTo>
                    <a:pt x="12471" y="16421"/>
                  </a:lnTo>
                  <a:lnTo>
                    <a:pt x="12471" y="11810"/>
                  </a:lnTo>
                  <a:close/>
                </a:path>
                <a:path w="12700" h="22859">
                  <a:moveTo>
                    <a:pt x="12458" y="17894"/>
                  </a:moveTo>
                  <a:lnTo>
                    <a:pt x="6959" y="17894"/>
                  </a:lnTo>
                  <a:lnTo>
                    <a:pt x="6959" y="22466"/>
                  </a:lnTo>
                  <a:lnTo>
                    <a:pt x="12458" y="22466"/>
                  </a:lnTo>
                  <a:lnTo>
                    <a:pt x="12458" y="17894"/>
                  </a:lnTo>
                  <a:close/>
                </a:path>
                <a:path w="12700" h="22859">
                  <a:moveTo>
                    <a:pt x="5499" y="17894"/>
                  </a:moveTo>
                  <a:lnTo>
                    <a:pt x="0" y="17894"/>
                  </a:lnTo>
                  <a:lnTo>
                    <a:pt x="0" y="22466"/>
                  </a:lnTo>
                  <a:lnTo>
                    <a:pt x="5499" y="22466"/>
                  </a:lnTo>
                  <a:lnTo>
                    <a:pt x="5499" y="17894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097788" y="8253404"/>
              <a:ext cx="22225" cy="30480"/>
            </a:xfrm>
            <a:custGeom>
              <a:avLst/>
              <a:gdLst/>
              <a:ahLst/>
              <a:cxnLst/>
              <a:rect l="l" t="t" r="r" b="b"/>
              <a:pathLst>
                <a:path w="22225" h="30479">
                  <a:moveTo>
                    <a:pt x="17576" y="0"/>
                  </a:moveTo>
                  <a:lnTo>
                    <a:pt x="4521" y="0"/>
                  </a:lnTo>
                  <a:lnTo>
                    <a:pt x="1879" y="2641"/>
                  </a:lnTo>
                  <a:lnTo>
                    <a:pt x="1879" y="27673"/>
                  </a:lnTo>
                  <a:lnTo>
                    <a:pt x="0" y="27673"/>
                  </a:lnTo>
                  <a:lnTo>
                    <a:pt x="0" y="30022"/>
                  </a:lnTo>
                  <a:lnTo>
                    <a:pt x="22098" y="30022"/>
                  </a:lnTo>
                  <a:lnTo>
                    <a:pt x="22098" y="27673"/>
                  </a:lnTo>
                  <a:lnTo>
                    <a:pt x="20218" y="27673"/>
                  </a:lnTo>
                  <a:lnTo>
                    <a:pt x="20218" y="2641"/>
                  </a:lnTo>
                  <a:lnTo>
                    <a:pt x="17576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7102602" y="8256396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59">
                  <a:moveTo>
                    <a:pt x="5511" y="11810"/>
                  </a:moveTo>
                  <a:lnTo>
                    <a:pt x="0" y="11810"/>
                  </a:lnTo>
                  <a:lnTo>
                    <a:pt x="0" y="16421"/>
                  </a:lnTo>
                  <a:lnTo>
                    <a:pt x="5511" y="16421"/>
                  </a:lnTo>
                  <a:lnTo>
                    <a:pt x="5511" y="11810"/>
                  </a:lnTo>
                  <a:close/>
                </a:path>
                <a:path w="12700" h="22859">
                  <a:moveTo>
                    <a:pt x="5511" y="5740"/>
                  </a:moveTo>
                  <a:lnTo>
                    <a:pt x="0" y="5740"/>
                  </a:lnTo>
                  <a:lnTo>
                    <a:pt x="0" y="10350"/>
                  </a:lnTo>
                  <a:lnTo>
                    <a:pt x="5511" y="10350"/>
                  </a:lnTo>
                  <a:lnTo>
                    <a:pt x="5511" y="5740"/>
                  </a:lnTo>
                  <a:close/>
                </a:path>
                <a:path w="12700" h="22859">
                  <a:moveTo>
                    <a:pt x="5511" y="0"/>
                  </a:moveTo>
                  <a:lnTo>
                    <a:pt x="1320" y="0"/>
                  </a:lnTo>
                  <a:lnTo>
                    <a:pt x="0" y="1320"/>
                  </a:lnTo>
                  <a:lnTo>
                    <a:pt x="0" y="4267"/>
                  </a:lnTo>
                  <a:lnTo>
                    <a:pt x="5511" y="4267"/>
                  </a:lnTo>
                  <a:lnTo>
                    <a:pt x="5511" y="0"/>
                  </a:lnTo>
                  <a:close/>
                </a:path>
                <a:path w="12700" h="22859">
                  <a:moveTo>
                    <a:pt x="11150" y="0"/>
                  </a:moveTo>
                  <a:lnTo>
                    <a:pt x="6972" y="0"/>
                  </a:lnTo>
                  <a:lnTo>
                    <a:pt x="6972" y="4267"/>
                  </a:lnTo>
                  <a:lnTo>
                    <a:pt x="12484" y="4267"/>
                  </a:lnTo>
                  <a:lnTo>
                    <a:pt x="12484" y="1320"/>
                  </a:lnTo>
                  <a:lnTo>
                    <a:pt x="11150" y="0"/>
                  </a:lnTo>
                  <a:close/>
                </a:path>
                <a:path w="12700" h="22859">
                  <a:moveTo>
                    <a:pt x="12484" y="5727"/>
                  </a:moveTo>
                  <a:lnTo>
                    <a:pt x="6985" y="5727"/>
                  </a:lnTo>
                  <a:lnTo>
                    <a:pt x="6985" y="10337"/>
                  </a:lnTo>
                  <a:lnTo>
                    <a:pt x="12484" y="10337"/>
                  </a:lnTo>
                  <a:lnTo>
                    <a:pt x="12484" y="5727"/>
                  </a:lnTo>
                  <a:close/>
                </a:path>
                <a:path w="12700" h="22859">
                  <a:moveTo>
                    <a:pt x="12484" y="11810"/>
                  </a:moveTo>
                  <a:lnTo>
                    <a:pt x="6985" y="11810"/>
                  </a:lnTo>
                  <a:lnTo>
                    <a:pt x="6985" y="16421"/>
                  </a:lnTo>
                  <a:lnTo>
                    <a:pt x="12484" y="16421"/>
                  </a:lnTo>
                  <a:lnTo>
                    <a:pt x="12484" y="11810"/>
                  </a:lnTo>
                  <a:close/>
                </a:path>
                <a:path w="12700" h="22859">
                  <a:moveTo>
                    <a:pt x="12471" y="17894"/>
                  </a:moveTo>
                  <a:lnTo>
                    <a:pt x="6972" y="17894"/>
                  </a:lnTo>
                  <a:lnTo>
                    <a:pt x="6972" y="22466"/>
                  </a:lnTo>
                  <a:lnTo>
                    <a:pt x="12471" y="22466"/>
                  </a:lnTo>
                  <a:lnTo>
                    <a:pt x="12471" y="17894"/>
                  </a:lnTo>
                  <a:close/>
                </a:path>
                <a:path w="12700" h="22859">
                  <a:moveTo>
                    <a:pt x="5511" y="17894"/>
                  </a:moveTo>
                  <a:lnTo>
                    <a:pt x="0" y="17894"/>
                  </a:lnTo>
                  <a:lnTo>
                    <a:pt x="0" y="22466"/>
                  </a:lnTo>
                  <a:lnTo>
                    <a:pt x="5511" y="22466"/>
                  </a:lnTo>
                  <a:lnTo>
                    <a:pt x="5511" y="17894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803250" y="8240280"/>
              <a:ext cx="318770" cy="45085"/>
            </a:xfrm>
            <a:custGeom>
              <a:avLst/>
              <a:gdLst/>
              <a:ahLst/>
              <a:cxnLst/>
              <a:rect l="l" t="t" r="r" b="b"/>
              <a:pathLst>
                <a:path w="318770" h="45084">
                  <a:moveTo>
                    <a:pt x="23876" y="40805"/>
                  </a:moveTo>
                  <a:lnTo>
                    <a:pt x="22098" y="40805"/>
                  </a:lnTo>
                  <a:lnTo>
                    <a:pt x="22098" y="43154"/>
                  </a:lnTo>
                  <a:lnTo>
                    <a:pt x="0" y="43154"/>
                  </a:lnTo>
                  <a:lnTo>
                    <a:pt x="0" y="44919"/>
                  </a:lnTo>
                  <a:lnTo>
                    <a:pt x="23876" y="44919"/>
                  </a:lnTo>
                  <a:lnTo>
                    <a:pt x="23876" y="40805"/>
                  </a:lnTo>
                  <a:close/>
                </a:path>
                <a:path w="318770" h="45084">
                  <a:moveTo>
                    <a:pt x="23876" y="0"/>
                  </a:moveTo>
                  <a:lnTo>
                    <a:pt x="22098" y="0"/>
                  </a:lnTo>
                  <a:lnTo>
                    <a:pt x="22098" y="2349"/>
                  </a:lnTo>
                  <a:lnTo>
                    <a:pt x="0" y="2349"/>
                  </a:lnTo>
                  <a:lnTo>
                    <a:pt x="0" y="4114"/>
                  </a:lnTo>
                  <a:lnTo>
                    <a:pt x="23876" y="4114"/>
                  </a:lnTo>
                  <a:lnTo>
                    <a:pt x="23876" y="0"/>
                  </a:lnTo>
                  <a:close/>
                </a:path>
                <a:path w="318770" h="45084">
                  <a:moveTo>
                    <a:pt x="60464" y="40805"/>
                  </a:moveTo>
                  <a:lnTo>
                    <a:pt x="58686" y="40805"/>
                  </a:lnTo>
                  <a:lnTo>
                    <a:pt x="58686" y="43154"/>
                  </a:lnTo>
                  <a:lnTo>
                    <a:pt x="36576" y="43154"/>
                  </a:lnTo>
                  <a:lnTo>
                    <a:pt x="36576" y="44919"/>
                  </a:lnTo>
                  <a:lnTo>
                    <a:pt x="60464" y="44919"/>
                  </a:lnTo>
                  <a:lnTo>
                    <a:pt x="60464" y="40805"/>
                  </a:lnTo>
                  <a:close/>
                </a:path>
                <a:path w="318770" h="45084">
                  <a:moveTo>
                    <a:pt x="60464" y="0"/>
                  </a:moveTo>
                  <a:lnTo>
                    <a:pt x="58686" y="0"/>
                  </a:lnTo>
                  <a:lnTo>
                    <a:pt x="58686" y="2349"/>
                  </a:lnTo>
                  <a:lnTo>
                    <a:pt x="36576" y="2349"/>
                  </a:lnTo>
                  <a:lnTo>
                    <a:pt x="36576" y="4114"/>
                  </a:lnTo>
                  <a:lnTo>
                    <a:pt x="60464" y="4114"/>
                  </a:lnTo>
                  <a:lnTo>
                    <a:pt x="60464" y="0"/>
                  </a:lnTo>
                  <a:close/>
                </a:path>
                <a:path w="318770" h="45084">
                  <a:moveTo>
                    <a:pt x="281838" y="40805"/>
                  </a:moveTo>
                  <a:lnTo>
                    <a:pt x="280060" y="40805"/>
                  </a:lnTo>
                  <a:lnTo>
                    <a:pt x="280060" y="43154"/>
                  </a:lnTo>
                  <a:lnTo>
                    <a:pt x="257949" y="43154"/>
                  </a:lnTo>
                  <a:lnTo>
                    <a:pt x="257949" y="44919"/>
                  </a:lnTo>
                  <a:lnTo>
                    <a:pt x="281838" y="44919"/>
                  </a:lnTo>
                  <a:lnTo>
                    <a:pt x="281838" y="40805"/>
                  </a:lnTo>
                  <a:close/>
                </a:path>
                <a:path w="318770" h="45084">
                  <a:moveTo>
                    <a:pt x="281838" y="0"/>
                  </a:moveTo>
                  <a:lnTo>
                    <a:pt x="280060" y="0"/>
                  </a:lnTo>
                  <a:lnTo>
                    <a:pt x="280060" y="2349"/>
                  </a:lnTo>
                  <a:lnTo>
                    <a:pt x="257949" y="2349"/>
                  </a:lnTo>
                  <a:lnTo>
                    <a:pt x="257949" y="4114"/>
                  </a:lnTo>
                  <a:lnTo>
                    <a:pt x="281838" y="4114"/>
                  </a:lnTo>
                  <a:lnTo>
                    <a:pt x="281838" y="0"/>
                  </a:lnTo>
                  <a:close/>
                </a:path>
                <a:path w="318770" h="45084">
                  <a:moveTo>
                    <a:pt x="318414" y="40805"/>
                  </a:moveTo>
                  <a:lnTo>
                    <a:pt x="316636" y="40805"/>
                  </a:lnTo>
                  <a:lnTo>
                    <a:pt x="316636" y="43154"/>
                  </a:lnTo>
                  <a:lnTo>
                    <a:pt x="294538" y="43154"/>
                  </a:lnTo>
                  <a:lnTo>
                    <a:pt x="294538" y="44919"/>
                  </a:lnTo>
                  <a:lnTo>
                    <a:pt x="318414" y="44919"/>
                  </a:lnTo>
                  <a:lnTo>
                    <a:pt x="318414" y="40805"/>
                  </a:lnTo>
                  <a:close/>
                </a:path>
                <a:path w="318770" h="45084">
                  <a:moveTo>
                    <a:pt x="318414" y="0"/>
                  </a:moveTo>
                  <a:lnTo>
                    <a:pt x="316636" y="0"/>
                  </a:lnTo>
                  <a:lnTo>
                    <a:pt x="316636" y="2349"/>
                  </a:lnTo>
                  <a:lnTo>
                    <a:pt x="294538" y="2349"/>
                  </a:lnTo>
                  <a:lnTo>
                    <a:pt x="294538" y="4114"/>
                  </a:lnTo>
                  <a:lnTo>
                    <a:pt x="318414" y="4114"/>
                  </a:lnTo>
                  <a:lnTo>
                    <a:pt x="318414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886924" y="8205511"/>
              <a:ext cx="151130" cy="93345"/>
            </a:xfrm>
            <a:custGeom>
              <a:avLst/>
              <a:gdLst/>
              <a:ahLst/>
              <a:cxnLst/>
              <a:rect l="l" t="t" r="r" b="b"/>
              <a:pathLst>
                <a:path w="151129" h="93345">
                  <a:moveTo>
                    <a:pt x="108000" y="83896"/>
                  </a:moveTo>
                  <a:lnTo>
                    <a:pt x="84912" y="83896"/>
                  </a:lnTo>
                  <a:lnTo>
                    <a:pt x="83680" y="92760"/>
                  </a:lnTo>
                  <a:lnTo>
                    <a:pt x="109232" y="92760"/>
                  </a:lnTo>
                  <a:lnTo>
                    <a:pt x="108000" y="83896"/>
                  </a:lnTo>
                  <a:close/>
                </a:path>
                <a:path w="151129" h="93345">
                  <a:moveTo>
                    <a:pt x="102933" y="6883"/>
                  </a:moveTo>
                  <a:lnTo>
                    <a:pt x="89966" y="6883"/>
                  </a:lnTo>
                  <a:lnTo>
                    <a:pt x="87287" y="83896"/>
                  </a:lnTo>
                  <a:lnTo>
                    <a:pt x="105625" y="83896"/>
                  </a:lnTo>
                  <a:lnTo>
                    <a:pt x="102933" y="6883"/>
                  </a:lnTo>
                  <a:close/>
                </a:path>
                <a:path w="151129" h="93345">
                  <a:moveTo>
                    <a:pt x="106730" y="0"/>
                  </a:moveTo>
                  <a:lnTo>
                    <a:pt x="86182" y="0"/>
                  </a:lnTo>
                  <a:lnTo>
                    <a:pt x="88341" y="6883"/>
                  </a:lnTo>
                  <a:lnTo>
                    <a:pt x="104571" y="6883"/>
                  </a:lnTo>
                  <a:lnTo>
                    <a:pt x="106730" y="0"/>
                  </a:lnTo>
                  <a:close/>
                </a:path>
                <a:path w="151129" h="93345">
                  <a:moveTo>
                    <a:pt x="66154" y="83896"/>
                  </a:moveTo>
                  <a:lnTo>
                    <a:pt x="43078" y="83896"/>
                  </a:lnTo>
                  <a:lnTo>
                    <a:pt x="41846" y="92760"/>
                  </a:lnTo>
                  <a:lnTo>
                    <a:pt x="67398" y="92760"/>
                  </a:lnTo>
                  <a:lnTo>
                    <a:pt x="66154" y="83896"/>
                  </a:lnTo>
                  <a:close/>
                </a:path>
                <a:path w="151129" h="93345">
                  <a:moveTo>
                    <a:pt x="61099" y="6883"/>
                  </a:moveTo>
                  <a:lnTo>
                    <a:pt x="48133" y="6883"/>
                  </a:lnTo>
                  <a:lnTo>
                    <a:pt x="45453" y="83896"/>
                  </a:lnTo>
                  <a:lnTo>
                    <a:pt x="63792" y="83896"/>
                  </a:lnTo>
                  <a:lnTo>
                    <a:pt x="61099" y="6883"/>
                  </a:lnTo>
                  <a:close/>
                </a:path>
                <a:path w="151129" h="93345">
                  <a:moveTo>
                    <a:pt x="64884" y="0"/>
                  </a:moveTo>
                  <a:lnTo>
                    <a:pt x="44348" y="0"/>
                  </a:lnTo>
                  <a:lnTo>
                    <a:pt x="46494" y="6883"/>
                  </a:lnTo>
                  <a:lnTo>
                    <a:pt x="62738" y="6883"/>
                  </a:lnTo>
                  <a:lnTo>
                    <a:pt x="64884" y="0"/>
                  </a:lnTo>
                  <a:close/>
                </a:path>
                <a:path w="151129" h="93345">
                  <a:moveTo>
                    <a:pt x="24320" y="83896"/>
                  </a:moveTo>
                  <a:lnTo>
                    <a:pt x="1231" y="83896"/>
                  </a:lnTo>
                  <a:lnTo>
                    <a:pt x="0" y="92760"/>
                  </a:lnTo>
                  <a:lnTo>
                    <a:pt x="25552" y="92760"/>
                  </a:lnTo>
                  <a:lnTo>
                    <a:pt x="24320" y="83896"/>
                  </a:lnTo>
                  <a:close/>
                </a:path>
                <a:path w="151129" h="93345">
                  <a:moveTo>
                    <a:pt x="19253" y="6883"/>
                  </a:moveTo>
                  <a:lnTo>
                    <a:pt x="6299" y="6883"/>
                  </a:lnTo>
                  <a:lnTo>
                    <a:pt x="3606" y="83896"/>
                  </a:lnTo>
                  <a:lnTo>
                    <a:pt x="21945" y="83896"/>
                  </a:lnTo>
                  <a:lnTo>
                    <a:pt x="19253" y="6883"/>
                  </a:lnTo>
                  <a:close/>
                </a:path>
                <a:path w="151129" h="93345">
                  <a:moveTo>
                    <a:pt x="23050" y="0"/>
                  </a:moveTo>
                  <a:lnTo>
                    <a:pt x="2501" y="0"/>
                  </a:lnTo>
                  <a:lnTo>
                    <a:pt x="4660" y="6883"/>
                  </a:lnTo>
                  <a:lnTo>
                    <a:pt x="20891" y="6883"/>
                  </a:lnTo>
                  <a:lnTo>
                    <a:pt x="23050" y="0"/>
                  </a:lnTo>
                  <a:close/>
                </a:path>
                <a:path w="151129" h="93345">
                  <a:moveTo>
                    <a:pt x="149834" y="83896"/>
                  </a:moveTo>
                  <a:lnTo>
                    <a:pt x="126758" y="83896"/>
                  </a:lnTo>
                  <a:lnTo>
                    <a:pt x="125526" y="92760"/>
                  </a:lnTo>
                  <a:lnTo>
                    <a:pt x="151079" y="92760"/>
                  </a:lnTo>
                  <a:lnTo>
                    <a:pt x="149834" y="83896"/>
                  </a:lnTo>
                  <a:close/>
                </a:path>
                <a:path w="151129" h="93345">
                  <a:moveTo>
                    <a:pt x="144780" y="6883"/>
                  </a:moveTo>
                  <a:lnTo>
                    <a:pt x="131813" y="6883"/>
                  </a:lnTo>
                  <a:lnTo>
                    <a:pt x="129120" y="83896"/>
                  </a:lnTo>
                  <a:lnTo>
                    <a:pt x="147472" y="83896"/>
                  </a:lnTo>
                  <a:lnTo>
                    <a:pt x="144780" y="6883"/>
                  </a:lnTo>
                  <a:close/>
                </a:path>
                <a:path w="151129" h="93345">
                  <a:moveTo>
                    <a:pt x="148577" y="0"/>
                  </a:moveTo>
                  <a:lnTo>
                    <a:pt x="128016" y="0"/>
                  </a:lnTo>
                  <a:lnTo>
                    <a:pt x="130187" y="6883"/>
                  </a:lnTo>
                  <a:lnTo>
                    <a:pt x="146418" y="6883"/>
                  </a:lnTo>
                  <a:lnTo>
                    <a:pt x="148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890531" y="8205511"/>
              <a:ext cx="147955" cy="93345"/>
            </a:xfrm>
            <a:custGeom>
              <a:avLst/>
              <a:gdLst/>
              <a:ahLst/>
              <a:cxnLst/>
              <a:rect l="l" t="t" r="r" b="b"/>
              <a:pathLst>
                <a:path w="147954" h="93345">
                  <a:moveTo>
                    <a:pt x="104394" y="83896"/>
                  </a:moveTo>
                  <a:lnTo>
                    <a:pt x="92849" y="83896"/>
                  </a:lnTo>
                  <a:lnTo>
                    <a:pt x="92849" y="92760"/>
                  </a:lnTo>
                  <a:lnTo>
                    <a:pt x="105625" y="92760"/>
                  </a:lnTo>
                  <a:lnTo>
                    <a:pt x="104394" y="83896"/>
                  </a:lnTo>
                  <a:close/>
                </a:path>
                <a:path w="147954" h="93345">
                  <a:moveTo>
                    <a:pt x="99326" y="6883"/>
                  </a:moveTo>
                  <a:lnTo>
                    <a:pt x="86360" y="6883"/>
                  </a:lnTo>
                  <a:lnTo>
                    <a:pt x="86283" y="9004"/>
                  </a:lnTo>
                  <a:lnTo>
                    <a:pt x="92849" y="9004"/>
                  </a:lnTo>
                  <a:lnTo>
                    <a:pt x="92849" y="81775"/>
                  </a:lnTo>
                  <a:lnTo>
                    <a:pt x="83756" y="81775"/>
                  </a:lnTo>
                  <a:lnTo>
                    <a:pt x="83680" y="83896"/>
                  </a:lnTo>
                  <a:lnTo>
                    <a:pt x="102019" y="83896"/>
                  </a:lnTo>
                  <a:lnTo>
                    <a:pt x="99326" y="6883"/>
                  </a:lnTo>
                  <a:close/>
                </a:path>
                <a:path w="147954" h="93345">
                  <a:moveTo>
                    <a:pt x="103124" y="0"/>
                  </a:moveTo>
                  <a:lnTo>
                    <a:pt x="92849" y="0"/>
                  </a:lnTo>
                  <a:lnTo>
                    <a:pt x="92849" y="6883"/>
                  </a:lnTo>
                  <a:lnTo>
                    <a:pt x="100965" y="6883"/>
                  </a:lnTo>
                  <a:lnTo>
                    <a:pt x="103124" y="0"/>
                  </a:lnTo>
                  <a:close/>
                </a:path>
                <a:path w="147954" h="93345">
                  <a:moveTo>
                    <a:pt x="62547" y="83896"/>
                  </a:moveTo>
                  <a:lnTo>
                    <a:pt x="51003" y="83896"/>
                  </a:lnTo>
                  <a:lnTo>
                    <a:pt x="51003" y="92760"/>
                  </a:lnTo>
                  <a:lnTo>
                    <a:pt x="63792" y="92760"/>
                  </a:lnTo>
                  <a:lnTo>
                    <a:pt x="62547" y="83896"/>
                  </a:lnTo>
                  <a:close/>
                </a:path>
                <a:path w="147954" h="93345">
                  <a:moveTo>
                    <a:pt x="57492" y="6883"/>
                  </a:moveTo>
                  <a:lnTo>
                    <a:pt x="44526" y="6883"/>
                  </a:lnTo>
                  <a:lnTo>
                    <a:pt x="44450" y="9004"/>
                  </a:lnTo>
                  <a:lnTo>
                    <a:pt x="51003" y="9004"/>
                  </a:lnTo>
                  <a:lnTo>
                    <a:pt x="51003" y="81775"/>
                  </a:lnTo>
                  <a:lnTo>
                    <a:pt x="41910" y="81775"/>
                  </a:lnTo>
                  <a:lnTo>
                    <a:pt x="41846" y="83896"/>
                  </a:lnTo>
                  <a:lnTo>
                    <a:pt x="60185" y="83896"/>
                  </a:lnTo>
                  <a:lnTo>
                    <a:pt x="57492" y="6883"/>
                  </a:lnTo>
                  <a:close/>
                </a:path>
                <a:path w="147954" h="93345">
                  <a:moveTo>
                    <a:pt x="61277" y="0"/>
                  </a:moveTo>
                  <a:lnTo>
                    <a:pt x="51003" y="0"/>
                  </a:lnTo>
                  <a:lnTo>
                    <a:pt x="51003" y="6883"/>
                  </a:lnTo>
                  <a:lnTo>
                    <a:pt x="59131" y="6883"/>
                  </a:lnTo>
                  <a:lnTo>
                    <a:pt x="61277" y="0"/>
                  </a:lnTo>
                  <a:close/>
                </a:path>
                <a:path w="147954" h="93345">
                  <a:moveTo>
                    <a:pt x="20713" y="83896"/>
                  </a:moveTo>
                  <a:lnTo>
                    <a:pt x="9169" y="83896"/>
                  </a:lnTo>
                  <a:lnTo>
                    <a:pt x="9169" y="92760"/>
                  </a:lnTo>
                  <a:lnTo>
                    <a:pt x="21945" y="92760"/>
                  </a:lnTo>
                  <a:lnTo>
                    <a:pt x="20713" y="83896"/>
                  </a:lnTo>
                  <a:close/>
                </a:path>
                <a:path w="147954" h="93345">
                  <a:moveTo>
                    <a:pt x="15646" y="6883"/>
                  </a:moveTo>
                  <a:lnTo>
                    <a:pt x="2692" y="6883"/>
                  </a:lnTo>
                  <a:lnTo>
                    <a:pt x="2603" y="9004"/>
                  </a:lnTo>
                  <a:lnTo>
                    <a:pt x="9169" y="9004"/>
                  </a:lnTo>
                  <a:lnTo>
                    <a:pt x="9169" y="81775"/>
                  </a:lnTo>
                  <a:lnTo>
                    <a:pt x="76" y="81775"/>
                  </a:lnTo>
                  <a:lnTo>
                    <a:pt x="0" y="83896"/>
                  </a:lnTo>
                  <a:lnTo>
                    <a:pt x="18338" y="83896"/>
                  </a:lnTo>
                  <a:lnTo>
                    <a:pt x="15646" y="6883"/>
                  </a:lnTo>
                  <a:close/>
                </a:path>
                <a:path w="147954" h="93345">
                  <a:moveTo>
                    <a:pt x="19443" y="0"/>
                  </a:moveTo>
                  <a:lnTo>
                    <a:pt x="9169" y="0"/>
                  </a:lnTo>
                  <a:lnTo>
                    <a:pt x="9169" y="6883"/>
                  </a:lnTo>
                  <a:lnTo>
                    <a:pt x="17284" y="6883"/>
                  </a:lnTo>
                  <a:lnTo>
                    <a:pt x="19443" y="0"/>
                  </a:lnTo>
                  <a:close/>
                </a:path>
                <a:path w="147954" h="93345">
                  <a:moveTo>
                    <a:pt x="146227" y="83896"/>
                  </a:moveTo>
                  <a:lnTo>
                    <a:pt x="134696" y="83896"/>
                  </a:lnTo>
                  <a:lnTo>
                    <a:pt x="134696" y="92760"/>
                  </a:lnTo>
                  <a:lnTo>
                    <a:pt x="147472" y="92760"/>
                  </a:lnTo>
                  <a:lnTo>
                    <a:pt x="146227" y="83896"/>
                  </a:lnTo>
                  <a:close/>
                </a:path>
                <a:path w="147954" h="93345">
                  <a:moveTo>
                    <a:pt x="141173" y="6883"/>
                  </a:moveTo>
                  <a:lnTo>
                    <a:pt x="128206" y="6883"/>
                  </a:lnTo>
                  <a:lnTo>
                    <a:pt x="128130" y="9004"/>
                  </a:lnTo>
                  <a:lnTo>
                    <a:pt x="134696" y="9004"/>
                  </a:lnTo>
                  <a:lnTo>
                    <a:pt x="134696" y="81775"/>
                  </a:lnTo>
                  <a:lnTo>
                    <a:pt x="125590" y="81775"/>
                  </a:lnTo>
                  <a:lnTo>
                    <a:pt x="125514" y="83896"/>
                  </a:lnTo>
                  <a:lnTo>
                    <a:pt x="143865" y="83896"/>
                  </a:lnTo>
                  <a:lnTo>
                    <a:pt x="141173" y="6883"/>
                  </a:lnTo>
                  <a:close/>
                </a:path>
                <a:path w="147954" h="93345">
                  <a:moveTo>
                    <a:pt x="144970" y="0"/>
                  </a:moveTo>
                  <a:lnTo>
                    <a:pt x="134696" y="0"/>
                  </a:lnTo>
                  <a:lnTo>
                    <a:pt x="134696" y="6883"/>
                  </a:lnTo>
                  <a:lnTo>
                    <a:pt x="142811" y="6883"/>
                  </a:lnTo>
                  <a:lnTo>
                    <a:pt x="144970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6861314" y="8307527"/>
              <a:ext cx="202565" cy="10795"/>
            </a:xfrm>
            <a:custGeom>
              <a:avLst/>
              <a:gdLst/>
              <a:ahLst/>
              <a:cxnLst/>
              <a:rect l="l" t="t" r="r" b="b"/>
              <a:pathLst>
                <a:path w="202565" h="10795">
                  <a:moveTo>
                    <a:pt x="202310" y="0"/>
                  </a:moveTo>
                  <a:lnTo>
                    <a:pt x="0" y="0"/>
                  </a:lnTo>
                  <a:lnTo>
                    <a:pt x="0" y="10261"/>
                  </a:lnTo>
                  <a:lnTo>
                    <a:pt x="202310" y="10261"/>
                  </a:lnTo>
                  <a:lnTo>
                    <a:pt x="202310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6778041" y="8298281"/>
              <a:ext cx="368935" cy="15240"/>
            </a:xfrm>
            <a:custGeom>
              <a:avLst/>
              <a:gdLst/>
              <a:ahLst/>
              <a:cxnLst/>
              <a:rect l="l" t="t" r="r" b="b"/>
              <a:pathLst>
                <a:path w="368934" h="15240">
                  <a:moveTo>
                    <a:pt x="91732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15240"/>
                  </a:lnTo>
                  <a:lnTo>
                    <a:pt x="83261" y="15240"/>
                  </a:lnTo>
                  <a:lnTo>
                    <a:pt x="83261" y="8890"/>
                  </a:lnTo>
                  <a:lnTo>
                    <a:pt x="91732" y="8890"/>
                  </a:lnTo>
                  <a:lnTo>
                    <a:pt x="91732" y="0"/>
                  </a:lnTo>
                  <a:close/>
                </a:path>
                <a:path w="368934" h="15240">
                  <a:moveTo>
                    <a:pt x="368820" y="0"/>
                  </a:moveTo>
                  <a:lnTo>
                    <a:pt x="277088" y="0"/>
                  </a:lnTo>
                  <a:lnTo>
                    <a:pt x="277088" y="8890"/>
                  </a:lnTo>
                  <a:lnTo>
                    <a:pt x="285572" y="8890"/>
                  </a:lnTo>
                  <a:lnTo>
                    <a:pt x="285572" y="15240"/>
                  </a:lnTo>
                  <a:lnTo>
                    <a:pt x="368820" y="15240"/>
                  </a:lnTo>
                  <a:lnTo>
                    <a:pt x="368820" y="8890"/>
                  </a:lnTo>
                  <a:lnTo>
                    <a:pt x="368820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5715940" y="8316112"/>
              <a:ext cx="1556385" cy="167005"/>
            </a:xfrm>
            <a:custGeom>
              <a:avLst/>
              <a:gdLst/>
              <a:ahLst/>
              <a:cxnLst/>
              <a:rect l="l" t="t" r="r" b="b"/>
              <a:pathLst>
                <a:path w="1556384" h="167004">
                  <a:moveTo>
                    <a:pt x="881341" y="166649"/>
                  </a:moveTo>
                  <a:lnTo>
                    <a:pt x="778814" y="26377"/>
                  </a:lnTo>
                  <a:lnTo>
                    <a:pt x="676287" y="166649"/>
                  </a:lnTo>
                  <a:lnTo>
                    <a:pt x="881341" y="166649"/>
                  </a:lnTo>
                  <a:close/>
                </a:path>
                <a:path w="1556384" h="167004">
                  <a:moveTo>
                    <a:pt x="1556156" y="0"/>
                  </a:moveTo>
                  <a:lnTo>
                    <a:pt x="0" y="0"/>
                  </a:lnTo>
                  <a:lnTo>
                    <a:pt x="0" y="25869"/>
                  </a:lnTo>
                  <a:lnTo>
                    <a:pt x="1556156" y="25869"/>
                  </a:lnTo>
                  <a:lnTo>
                    <a:pt x="1556156" y="0"/>
                  </a:lnTo>
                  <a:close/>
                </a:path>
              </a:pathLst>
            </a:custGeom>
            <a:solidFill>
              <a:srgbClr val="C9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34318" y="6968252"/>
              <a:ext cx="200190" cy="177723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6572858" y="7052834"/>
              <a:ext cx="723265" cy="462915"/>
            </a:xfrm>
            <a:custGeom>
              <a:avLst/>
              <a:gdLst/>
              <a:ahLst/>
              <a:cxnLst/>
              <a:rect l="l" t="t" r="r" b="b"/>
              <a:pathLst>
                <a:path w="723265" h="462915">
                  <a:moveTo>
                    <a:pt x="649185" y="0"/>
                  </a:moveTo>
                  <a:lnTo>
                    <a:pt x="73926" y="0"/>
                  </a:lnTo>
                  <a:lnTo>
                    <a:pt x="45150" y="5809"/>
                  </a:lnTo>
                  <a:lnTo>
                    <a:pt x="21651" y="21651"/>
                  </a:lnTo>
                  <a:lnTo>
                    <a:pt x="5809" y="45150"/>
                  </a:lnTo>
                  <a:lnTo>
                    <a:pt x="0" y="73926"/>
                  </a:lnTo>
                  <a:lnTo>
                    <a:pt x="0" y="388683"/>
                  </a:lnTo>
                  <a:lnTo>
                    <a:pt x="5809" y="417459"/>
                  </a:lnTo>
                  <a:lnTo>
                    <a:pt x="21651" y="440958"/>
                  </a:lnTo>
                  <a:lnTo>
                    <a:pt x="45150" y="456800"/>
                  </a:lnTo>
                  <a:lnTo>
                    <a:pt x="73926" y="462610"/>
                  </a:lnTo>
                  <a:lnTo>
                    <a:pt x="649185" y="462610"/>
                  </a:lnTo>
                  <a:lnTo>
                    <a:pt x="677962" y="456800"/>
                  </a:lnTo>
                  <a:lnTo>
                    <a:pt x="701460" y="440958"/>
                  </a:lnTo>
                  <a:lnTo>
                    <a:pt x="717303" y="417459"/>
                  </a:lnTo>
                  <a:lnTo>
                    <a:pt x="723112" y="388683"/>
                  </a:lnTo>
                  <a:lnTo>
                    <a:pt x="723112" y="73926"/>
                  </a:lnTo>
                  <a:lnTo>
                    <a:pt x="717303" y="45150"/>
                  </a:lnTo>
                  <a:lnTo>
                    <a:pt x="701460" y="21651"/>
                  </a:lnTo>
                  <a:lnTo>
                    <a:pt x="677962" y="5809"/>
                  </a:lnTo>
                  <a:lnTo>
                    <a:pt x="649185" y="0"/>
                  </a:lnTo>
                  <a:close/>
                </a:path>
              </a:pathLst>
            </a:custGeom>
            <a:solidFill>
              <a:srgbClr val="A5C3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63029" y="7024788"/>
              <a:ext cx="565238" cy="33290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38752" y="7181757"/>
              <a:ext cx="99663" cy="98527"/>
            </a:xfrm>
            <a:prstGeom prst="rect">
              <a:avLst/>
            </a:prstGeom>
          </p:spPr>
        </p:pic>
      </p:grpSp>
      <p:sp>
        <p:nvSpPr>
          <p:cNvPr id="192" name="object 192"/>
          <p:cNvSpPr txBox="1"/>
          <p:nvPr/>
        </p:nvSpPr>
        <p:spPr>
          <a:xfrm>
            <a:off x="5705252" y="5200294"/>
            <a:ext cx="1003935" cy="1917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50" b="1" i="1" spc="70" dirty="0">
                <a:solidFill>
                  <a:srgbClr val="003565"/>
                </a:solidFill>
                <a:latin typeface="Times New Roman"/>
                <a:cs typeface="Times New Roman"/>
              </a:rPr>
              <a:t>Did</a:t>
            </a:r>
            <a:r>
              <a:rPr sz="1050" b="1" i="1" spc="3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105" dirty="0">
                <a:solidFill>
                  <a:srgbClr val="003565"/>
                </a:solidFill>
                <a:latin typeface="Times New Roman"/>
                <a:cs typeface="Times New Roman"/>
              </a:rPr>
              <a:t>you</a:t>
            </a:r>
            <a:r>
              <a:rPr sz="1050" b="1" i="1" spc="3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95" dirty="0">
                <a:solidFill>
                  <a:srgbClr val="003565"/>
                </a:solidFill>
                <a:latin typeface="Times New Roman"/>
                <a:cs typeface="Times New Roman"/>
              </a:rPr>
              <a:t>know?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93" name="object 193"/>
          <p:cNvSpPr txBox="1"/>
          <p:nvPr/>
        </p:nvSpPr>
        <p:spPr>
          <a:xfrm rot="20880000">
            <a:off x="6730673" y="7162260"/>
            <a:ext cx="303625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b="1" spc="-30" dirty="0">
                <a:solidFill>
                  <a:srgbClr val="A50E12"/>
                </a:solidFill>
                <a:latin typeface="Arial"/>
                <a:cs typeface="Arial"/>
              </a:rPr>
              <a:t>Puerto</a:t>
            </a:r>
            <a:r>
              <a:rPr sz="450" b="1" spc="10" dirty="0">
                <a:solidFill>
                  <a:srgbClr val="A50E12"/>
                </a:solidFill>
                <a:latin typeface="Arial"/>
                <a:cs typeface="Arial"/>
              </a:rPr>
              <a:t> </a:t>
            </a:r>
            <a:r>
              <a:rPr sz="450" b="1" spc="-25" dirty="0">
                <a:solidFill>
                  <a:srgbClr val="A50E12"/>
                </a:solidFill>
                <a:latin typeface="Arial"/>
                <a:cs typeface="Arial"/>
              </a:rPr>
              <a:t>Ric</a:t>
            </a:r>
            <a:r>
              <a:rPr sz="675" b="1" spc="-37" baseline="6172" dirty="0">
                <a:solidFill>
                  <a:srgbClr val="A50E12"/>
                </a:solidFill>
                <a:latin typeface="Arial"/>
                <a:cs typeface="Arial"/>
              </a:rPr>
              <a:t>o</a:t>
            </a:r>
            <a:endParaRPr sz="675" baseline="6172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 rot="21180000">
            <a:off x="6663569" y="7327095"/>
            <a:ext cx="295526" cy="55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00" b="1" spc="70" dirty="0">
                <a:solidFill>
                  <a:srgbClr val="FFFFFF"/>
                </a:solidFill>
                <a:latin typeface="Georgia"/>
                <a:cs typeface="Georgia"/>
              </a:rPr>
              <a:t>ALASKA</a:t>
            </a:r>
            <a:endParaRPr sz="400">
              <a:latin typeface="Georgia"/>
              <a:cs typeface="Georgia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6976497" y="7196373"/>
            <a:ext cx="266700" cy="279400"/>
          </a:xfrm>
          <a:custGeom>
            <a:avLst/>
            <a:gdLst/>
            <a:ahLst/>
            <a:cxnLst/>
            <a:rect l="l" t="t" r="r" b="b"/>
            <a:pathLst>
              <a:path w="266700" h="279400">
                <a:moveTo>
                  <a:pt x="161823" y="0"/>
                </a:moveTo>
                <a:lnTo>
                  <a:pt x="122986" y="42938"/>
                </a:lnTo>
                <a:lnTo>
                  <a:pt x="98488" y="23202"/>
                </a:lnTo>
                <a:lnTo>
                  <a:pt x="96456" y="103847"/>
                </a:lnTo>
                <a:lnTo>
                  <a:pt x="67627" y="61899"/>
                </a:lnTo>
                <a:lnTo>
                  <a:pt x="54038" y="78257"/>
                </a:lnTo>
                <a:lnTo>
                  <a:pt x="17119" y="62534"/>
                </a:lnTo>
                <a:lnTo>
                  <a:pt x="19418" y="107302"/>
                </a:lnTo>
                <a:lnTo>
                  <a:pt x="0" y="116039"/>
                </a:lnTo>
                <a:lnTo>
                  <a:pt x="52489" y="184556"/>
                </a:lnTo>
                <a:lnTo>
                  <a:pt x="37693" y="209461"/>
                </a:lnTo>
                <a:lnTo>
                  <a:pt x="108292" y="211391"/>
                </a:lnTo>
                <a:lnTo>
                  <a:pt x="91109" y="275475"/>
                </a:lnTo>
                <a:lnTo>
                  <a:pt x="107187" y="279120"/>
                </a:lnTo>
                <a:lnTo>
                  <a:pt x="118897" y="213779"/>
                </a:lnTo>
                <a:lnTo>
                  <a:pt x="183464" y="241693"/>
                </a:lnTo>
                <a:lnTo>
                  <a:pt x="181254" y="214033"/>
                </a:lnTo>
                <a:lnTo>
                  <a:pt x="258902" y="174929"/>
                </a:lnTo>
                <a:lnTo>
                  <a:pt x="243751" y="158724"/>
                </a:lnTo>
                <a:lnTo>
                  <a:pt x="266230" y="118122"/>
                </a:lnTo>
                <a:lnTo>
                  <a:pt x="225831" y="117094"/>
                </a:lnTo>
                <a:lnTo>
                  <a:pt x="220078" y="96367"/>
                </a:lnTo>
                <a:lnTo>
                  <a:pt x="176364" y="121907"/>
                </a:lnTo>
                <a:lnTo>
                  <a:pt x="209080" y="48018"/>
                </a:lnTo>
                <a:lnTo>
                  <a:pt x="178384" y="55651"/>
                </a:lnTo>
                <a:lnTo>
                  <a:pt x="161823" y="0"/>
                </a:lnTo>
                <a:close/>
              </a:path>
            </a:pathLst>
          </a:custGeom>
          <a:solidFill>
            <a:srgbClr val="EC1F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 txBox="1"/>
          <p:nvPr/>
        </p:nvSpPr>
        <p:spPr>
          <a:xfrm rot="960000">
            <a:off x="7004716" y="7316952"/>
            <a:ext cx="185768" cy="55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00" spc="-10" dirty="0">
                <a:solidFill>
                  <a:srgbClr val="EBEBEC"/>
                </a:solidFill>
                <a:latin typeface="Impact"/>
                <a:cs typeface="Impact"/>
              </a:rPr>
              <a:t>CANADA</a:t>
            </a:r>
            <a:endParaRPr sz="400">
              <a:latin typeface="Impact"/>
              <a:cs typeface="Impact"/>
            </a:endParaRPr>
          </a:p>
        </p:txBody>
      </p:sp>
      <p:grpSp>
        <p:nvGrpSpPr>
          <p:cNvPr id="197" name="object 197"/>
          <p:cNvGrpSpPr/>
          <p:nvPr/>
        </p:nvGrpSpPr>
        <p:grpSpPr>
          <a:xfrm>
            <a:off x="340178" y="7041845"/>
            <a:ext cx="7139940" cy="2401570"/>
            <a:chOff x="340178" y="7041845"/>
            <a:chExt cx="7139940" cy="2401570"/>
          </a:xfrm>
        </p:grpSpPr>
        <p:sp>
          <p:nvSpPr>
            <p:cNvPr id="198" name="object 198"/>
            <p:cNvSpPr/>
            <p:nvPr/>
          </p:nvSpPr>
          <p:spPr>
            <a:xfrm>
              <a:off x="6663908" y="7293754"/>
              <a:ext cx="283210" cy="35560"/>
            </a:xfrm>
            <a:custGeom>
              <a:avLst/>
              <a:gdLst/>
              <a:ahLst/>
              <a:cxnLst/>
              <a:rect l="l" t="t" r="r" b="b"/>
              <a:pathLst>
                <a:path w="283209" h="35559">
                  <a:moveTo>
                    <a:pt x="0" y="35496"/>
                  </a:moveTo>
                  <a:lnTo>
                    <a:pt x="283057" y="0"/>
                  </a:lnTo>
                </a:path>
              </a:pathLst>
            </a:custGeom>
            <a:ln w="61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6675178" y="7375460"/>
              <a:ext cx="283210" cy="35560"/>
            </a:xfrm>
            <a:custGeom>
              <a:avLst/>
              <a:gdLst/>
              <a:ahLst/>
              <a:cxnLst/>
              <a:rect l="l" t="t" r="r" b="b"/>
              <a:pathLst>
                <a:path w="283209" h="35559">
                  <a:moveTo>
                    <a:pt x="0" y="35496"/>
                  </a:moveTo>
                  <a:lnTo>
                    <a:pt x="283057" y="0"/>
                  </a:lnTo>
                </a:path>
              </a:pathLst>
            </a:custGeom>
            <a:ln w="61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6701980" y="7041845"/>
              <a:ext cx="466090" cy="10795"/>
            </a:xfrm>
            <a:custGeom>
              <a:avLst/>
              <a:gdLst/>
              <a:ahLst/>
              <a:cxnLst/>
              <a:rect l="l" t="t" r="r" b="b"/>
              <a:pathLst>
                <a:path w="466090" h="10795">
                  <a:moveTo>
                    <a:pt x="38100" y="0"/>
                  </a:moveTo>
                  <a:lnTo>
                    <a:pt x="0" y="0"/>
                  </a:lnTo>
                  <a:lnTo>
                    <a:pt x="0" y="10477"/>
                  </a:lnTo>
                  <a:lnTo>
                    <a:pt x="38100" y="10477"/>
                  </a:lnTo>
                  <a:lnTo>
                    <a:pt x="38100" y="0"/>
                  </a:lnTo>
                  <a:close/>
                </a:path>
                <a:path w="466090" h="10795">
                  <a:moveTo>
                    <a:pt x="465709" y="0"/>
                  </a:moveTo>
                  <a:lnTo>
                    <a:pt x="427609" y="0"/>
                  </a:lnTo>
                  <a:lnTo>
                    <a:pt x="427609" y="10477"/>
                  </a:lnTo>
                  <a:lnTo>
                    <a:pt x="465709" y="10477"/>
                  </a:lnTo>
                  <a:lnTo>
                    <a:pt x="465709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40178" y="9437055"/>
              <a:ext cx="7139940" cy="0"/>
            </a:xfrm>
            <a:custGeom>
              <a:avLst/>
              <a:gdLst/>
              <a:ahLst/>
              <a:cxnLst/>
              <a:rect l="l" t="t" r="r" b="b"/>
              <a:pathLst>
                <a:path w="7139940">
                  <a:moveTo>
                    <a:pt x="0" y="0"/>
                  </a:moveTo>
                  <a:lnTo>
                    <a:pt x="7139787" y="0"/>
                  </a:lnTo>
                </a:path>
              </a:pathLst>
            </a:custGeom>
            <a:ln w="12585">
              <a:solidFill>
                <a:srgbClr val="0035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2" name="object 202"/>
          <p:cNvSpPr txBox="1"/>
          <p:nvPr/>
        </p:nvSpPr>
        <p:spPr>
          <a:xfrm>
            <a:off x="327478" y="9484952"/>
            <a:ext cx="1814830" cy="100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*Numbers</a:t>
            </a:r>
            <a:r>
              <a:rPr sz="500" spc="100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are</a:t>
            </a:r>
            <a:r>
              <a:rPr sz="500" spc="105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from</a:t>
            </a:r>
            <a:r>
              <a:rPr sz="500" spc="105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2019-20.</a:t>
            </a:r>
            <a:r>
              <a:rPr sz="500" spc="105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All</a:t>
            </a:r>
            <a:r>
              <a:rPr sz="500" spc="105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other</a:t>
            </a:r>
            <a:r>
              <a:rPr sz="500" spc="105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figures</a:t>
            </a:r>
            <a:r>
              <a:rPr sz="500" spc="105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are</a:t>
            </a:r>
            <a:r>
              <a:rPr sz="500" spc="105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from</a:t>
            </a:r>
            <a:r>
              <a:rPr sz="500" spc="105" dirty="0">
                <a:solidFill>
                  <a:srgbClr val="636466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636466"/>
                </a:solidFill>
                <a:latin typeface="Calibri"/>
                <a:cs typeface="Calibri"/>
              </a:rPr>
              <a:t>2018-</a:t>
            </a:r>
            <a:r>
              <a:rPr sz="500" spc="-25" dirty="0">
                <a:solidFill>
                  <a:srgbClr val="636466"/>
                </a:solidFill>
                <a:latin typeface="Calibri"/>
                <a:cs typeface="Calibri"/>
              </a:rPr>
              <a:t>19.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563110" y="1121383"/>
            <a:ext cx="4530725" cy="403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90"/>
              </a:spcBef>
            </a:pPr>
            <a:r>
              <a:rPr sz="1100" spc="75" dirty="0">
                <a:latin typeface="Calibri"/>
                <a:cs typeface="Calibri"/>
              </a:rPr>
              <a:t>The </a:t>
            </a:r>
            <a:r>
              <a:rPr sz="1100" spc="100" dirty="0">
                <a:latin typeface="Calibri"/>
                <a:cs typeface="Calibri"/>
              </a:rPr>
              <a:t>NCAA’s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three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divisions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were</a:t>
            </a:r>
            <a:r>
              <a:rPr sz="1100" spc="75" dirty="0">
                <a:latin typeface="Calibri"/>
                <a:cs typeface="Calibri"/>
              </a:rPr>
              <a:t> created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1973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to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align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like-</a:t>
            </a:r>
            <a:r>
              <a:rPr sz="1100" spc="55" dirty="0">
                <a:latin typeface="Calibri"/>
                <a:cs typeface="Calibri"/>
              </a:rPr>
              <a:t>minded </a:t>
            </a:r>
            <a:r>
              <a:rPr sz="1100" spc="90" dirty="0">
                <a:latin typeface="Calibri"/>
                <a:cs typeface="Calibri"/>
              </a:rPr>
              <a:t>campuses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the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areas</a:t>
            </a:r>
            <a:r>
              <a:rPr sz="1100" spc="70" dirty="0">
                <a:latin typeface="Calibri"/>
                <a:cs typeface="Calibri"/>
              </a:rPr>
              <a:t> of </a:t>
            </a:r>
            <a:r>
              <a:rPr sz="1100" spc="50" dirty="0">
                <a:latin typeface="Calibri"/>
                <a:cs typeface="Calibri"/>
              </a:rPr>
              <a:t>philosophy,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competition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and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opportunity.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5719090" y="1622800"/>
            <a:ext cx="1547495" cy="193421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60"/>
              </a:spcBef>
            </a:pPr>
            <a:r>
              <a:rPr sz="1050" b="1" i="1" spc="120" dirty="0">
                <a:solidFill>
                  <a:srgbClr val="003565"/>
                </a:solidFill>
                <a:latin typeface="Times New Roman"/>
                <a:cs typeface="Times New Roman"/>
              </a:rPr>
              <a:t>What</a:t>
            </a:r>
            <a:r>
              <a:rPr sz="1050" b="1" i="1" spc="3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85" dirty="0">
                <a:solidFill>
                  <a:srgbClr val="003565"/>
                </a:solidFill>
                <a:latin typeface="Times New Roman"/>
                <a:cs typeface="Times New Roman"/>
              </a:rPr>
              <a:t>are</a:t>
            </a:r>
            <a:r>
              <a:rPr sz="1050" b="1" i="1" spc="35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105" dirty="0">
                <a:solidFill>
                  <a:srgbClr val="003565"/>
                </a:solidFill>
                <a:latin typeface="Times New Roman"/>
                <a:cs typeface="Times New Roman"/>
              </a:rPr>
              <a:t>the</a:t>
            </a:r>
            <a:r>
              <a:rPr sz="1050" b="1" i="1" spc="35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65" dirty="0">
                <a:solidFill>
                  <a:srgbClr val="003565"/>
                </a:solidFill>
                <a:latin typeface="Times New Roman"/>
                <a:cs typeface="Times New Roman"/>
              </a:rPr>
              <a:t>eligibility </a:t>
            </a:r>
            <a:r>
              <a:rPr sz="1050" b="1" i="1" spc="90" dirty="0">
                <a:solidFill>
                  <a:srgbClr val="003565"/>
                </a:solidFill>
                <a:latin typeface="Times New Roman"/>
                <a:cs typeface="Times New Roman"/>
              </a:rPr>
              <a:t>requirements</a:t>
            </a:r>
            <a:r>
              <a:rPr sz="1050" b="1" i="1" spc="4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50" dirty="0">
                <a:solidFill>
                  <a:srgbClr val="003565"/>
                </a:solidFill>
                <a:latin typeface="Times New Roman"/>
                <a:cs typeface="Times New Roman"/>
              </a:rPr>
              <a:t>in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050" b="1" i="1" spc="85" dirty="0">
                <a:solidFill>
                  <a:srgbClr val="003565"/>
                </a:solidFill>
                <a:latin typeface="Times New Roman"/>
                <a:cs typeface="Times New Roman"/>
              </a:rPr>
              <a:t>each</a:t>
            </a:r>
            <a:r>
              <a:rPr sz="1050" b="1" i="1" spc="4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60" dirty="0">
                <a:solidFill>
                  <a:srgbClr val="003565"/>
                </a:solidFill>
                <a:latin typeface="Times New Roman"/>
                <a:cs typeface="Times New Roman"/>
              </a:rPr>
              <a:t>division?</a:t>
            </a:r>
            <a:endParaRPr sz="1050">
              <a:latin typeface="Times New Roman"/>
              <a:cs typeface="Times New Roman"/>
            </a:endParaRPr>
          </a:p>
          <a:p>
            <a:pPr marL="12700" marR="151130">
              <a:lnSpc>
                <a:spcPts val="1090"/>
              </a:lnSpc>
              <a:spcBef>
                <a:spcPts val="185"/>
              </a:spcBef>
            </a:pPr>
            <a:r>
              <a:rPr sz="950" dirty="0">
                <a:latin typeface="Calibri"/>
                <a:cs typeface="Calibri"/>
              </a:rPr>
              <a:t>College-bound</a:t>
            </a:r>
            <a:r>
              <a:rPr sz="950" spc="31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students </a:t>
            </a:r>
            <a:r>
              <a:rPr sz="950" dirty="0">
                <a:latin typeface="Calibri"/>
                <a:cs typeface="Calibri"/>
              </a:rPr>
              <a:t>who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want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to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compete</a:t>
            </a:r>
            <a:r>
              <a:rPr sz="950" spc="11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at</a:t>
            </a:r>
            <a:r>
              <a:rPr sz="950" spc="105" dirty="0">
                <a:latin typeface="Calibri"/>
                <a:cs typeface="Calibri"/>
              </a:rPr>
              <a:t> </a:t>
            </a:r>
            <a:r>
              <a:rPr sz="950" spc="-50" dirty="0">
                <a:latin typeface="Calibri"/>
                <a:cs typeface="Calibri"/>
              </a:rPr>
              <a:t>a</a:t>
            </a:r>
            <a:r>
              <a:rPr sz="950" dirty="0">
                <a:latin typeface="Calibri"/>
                <a:cs typeface="Calibri"/>
              </a:rPr>
              <a:t> Division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or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II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</a:t>
            </a: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must</a:t>
            </a:r>
            <a:endParaRPr sz="950">
              <a:latin typeface="Calibri"/>
              <a:cs typeface="Calibri"/>
            </a:endParaRPr>
          </a:p>
          <a:p>
            <a:pPr marL="12700" marR="6985">
              <a:lnSpc>
                <a:spcPts val="1090"/>
              </a:lnSpc>
            </a:pPr>
            <a:r>
              <a:rPr sz="950" dirty="0">
                <a:latin typeface="Calibri"/>
                <a:cs typeface="Calibri"/>
              </a:rPr>
              <a:t>meet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standards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set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by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NCAA </a:t>
            </a:r>
            <a:r>
              <a:rPr sz="950" dirty="0">
                <a:latin typeface="Calibri"/>
                <a:cs typeface="Calibri"/>
              </a:rPr>
              <a:t>members.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For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Division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III,</a:t>
            </a:r>
            <a:r>
              <a:rPr sz="950" dirty="0">
                <a:latin typeface="Calibri"/>
                <a:cs typeface="Calibri"/>
              </a:rPr>
              <a:t> athletes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must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meet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the</a:t>
            </a:r>
            <a:r>
              <a:rPr sz="950" dirty="0">
                <a:latin typeface="Calibri"/>
                <a:cs typeface="Calibri"/>
              </a:rPr>
              <a:t> admissions</a:t>
            </a:r>
            <a:r>
              <a:rPr sz="950" spc="3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standards</a:t>
            </a:r>
            <a:r>
              <a:rPr sz="950" spc="300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set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1035"/>
              </a:lnSpc>
            </a:pPr>
            <a:r>
              <a:rPr sz="950" dirty="0">
                <a:latin typeface="Calibri"/>
                <a:cs typeface="Calibri"/>
              </a:rPr>
              <a:t>by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school.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Eligibility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1090"/>
              </a:lnSpc>
            </a:pPr>
            <a:r>
              <a:rPr sz="950" dirty="0">
                <a:latin typeface="Calibri"/>
                <a:cs typeface="Calibri"/>
              </a:rPr>
              <a:t>standards</a:t>
            </a:r>
            <a:r>
              <a:rPr sz="950" spc="13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can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be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found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at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1115"/>
              </a:lnSpc>
            </a:pPr>
            <a:r>
              <a:rPr sz="950" b="1" spc="-10" dirty="0">
                <a:solidFill>
                  <a:srgbClr val="0074C8"/>
                </a:solidFill>
                <a:latin typeface="Calibri"/>
                <a:cs typeface="Calibri"/>
                <a:hlinkClick r:id="rId16"/>
              </a:rPr>
              <a:t>eligibilitycenter.org</a:t>
            </a:r>
            <a:r>
              <a:rPr sz="950" spc="-10" dirty="0">
                <a:solidFill>
                  <a:srgbClr val="063D60"/>
                </a:solidFill>
                <a:latin typeface="Calibri"/>
                <a:cs typeface="Calibri"/>
                <a:hlinkClick r:id="rId16"/>
              </a:rPr>
              <a:t>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5719090" y="3677192"/>
            <a:ext cx="1545590" cy="134937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297815">
              <a:lnSpc>
                <a:spcPct val="106100"/>
              </a:lnSpc>
              <a:spcBef>
                <a:spcPts val="60"/>
              </a:spcBef>
            </a:pPr>
            <a:r>
              <a:rPr sz="1050" b="1" i="1" spc="100" dirty="0">
                <a:solidFill>
                  <a:srgbClr val="003565"/>
                </a:solidFill>
                <a:latin typeface="Times New Roman"/>
                <a:cs typeface="Times New Roman"/>
              </a:rPr>
              <a:t>How</a:t>
            </a:r>
            <a:r>
              <a:rPr sz="1050" b="1" i="1" spc="75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dirty="0">
                <a:solidFill>
                  <a:srgbClr val="003565"/>
                </a:solidFill>
                <a:latin typeface="Times New Roman"/>
                <a:cs typeface="Times New Roman"/>
              </a:rPr>
              <a:t>is</a:t>
            </a:r>
            <a:r>
              <a:rPr sz="1050" b="1" i="1" spc="8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65" dirty="0">
                <a:solidFill>
                  <a:srgbClr val="003565"/>
                </a:solidFill>
                <a:latin typeface="Times New Roman"/>
                <a:cs typeface="Times New Roman"/>
              </a:rPr>
              <a:t>each </a:t>
            </a:r>
            <a:r>
              <a:rPr sz="1050" b="1" i="1" spc="80" dirty="0">
                <a:solidFill>
                  <a:srgbClr val="003565"/>
                </a:solidFill>
                <a:latin typeface="Times New Roman"/>
                <a:cs typeface="Times New Roman"/>
              </a:rPr>
              <a:t>division</a:t>
            </a:r>
            <a:r>
              <a:rPr sz="1050" b="1" i="1" spc="50" dirty="0">
                <a:solidFill>
                  <a:srgbClr val="003565"/>
                </a:solidFill>
                <a:latin typeface="Times New Roman"/>
                <a:cs typeface="Times New Roman"/>
              </a:rPr>
              <a:t> </a:t>
            </a:r>
            <a:r>
              <a:rPr sz="1050" b="1" i="1" spc="75" dirty="0">
                <a:solidFill>
                  <a:srgbClr val="003565"/>
                </a:solidFill>
                <a:latin typeface="Times New Roman"/>
                <a:cs typeface="Times New Roman"/>
              </a:rPr>
              <a:t>governed?</a:t>
            </a: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ts val="1090"/>
              </a:lnSpc>
              <a:spcBef>
                <a:spcPts val="190"/>
              </a:spcBef>
            </a:pPr>
            <a:r>
              <a:rPr sz="950" spc="70" dirty="0">
                <a:latin typeface="Calibri"/>
                <a:cs typeface="Calibri"/>
              </a:rPr>
              <a:t>NCAA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schools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develop</a:t>
            </a:r>
            <a:r>
              <a:rPr sz="950" spc="100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and</a:t>
            </a:r>
            <a:r>
              <a:rPr sz="950" dirty="0">
                <a:latin typeface="Calibri"/>
                <a:cs typeface="Calibri"/>
              </a:rPr>
              <a:t> approve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legislation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for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their </a:t>
            </a:r>
            <a:r>
              <a:rPr sz="950" dirty="0">
                <a:latin typeface="Calibri"/>
                <a:cs typeface="Calibri"/>
              </a:rPr>
              <a:t>own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divisions.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Groups</a:t>
            </a:r>
            <a:r>
              <a:rPr sz="950" spc="140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of</a:t>
            </a:r>
            <a:r>
              <a:rPr sz="950" dirty="0">
                <a:latin typeface="Calibri"/>
                <a:cs typeface="Calibri"/>
              </a:rPr>
              <a:t> presidents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and</a:t>
            </a:r>
            <a:r>
              <a:rPr sz="950" spc="15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chancellors </a:t>
            </a:r>
            <a:r>
              <a:rPr sz="950" dirty="0">
                <a:latin typeface="Calibri"/>
                <a:cs typeface="Calibri"/>
              </a:rPr>
              <a:t>lead</a:t>
            </a:r>
            <a:r>
              <a:rPr sz="950" spc="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each</a:t>
            </a:r>
            <a:r>
              <a:rPr sz="950" spc="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division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in</a:t>
            </a:r>
            <a:r>
              <a:rPr sz="950" spc="6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60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form</a:t>
            </a:r>
            <a:r>
              <a:rPr sz="950" dirty="0">
                <a:latin typeface="Calibri"/>
                <a:cs typeface="Calibri"/>
              </a:rPr>
              <a:t> of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committees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with</a:t>
            </a:r>
            <a:r>
              <a:rPr sz="950" spc="15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regularly </a:t>
            </a:r>
            <a:r>
              <a:rPr sz="950" dirty="0">
                <a:latin typeface="Calibri"/>
                <a:cs typeface="Calibri"/>
              </a:rPr>
              <a:t>scheduled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meetings.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5719090" y="8489017"/>
            <a:ext cx="1308735" cy="85725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090"/>
              </a:lnSpc>
              <a:spcBef>
                <a:spcPts val="170"/>
              </a:spcBef>
            </a:pPr>
            <a:r>
              <a:rPr sz="950" b="1" dirty="0">
                <a:solidFill>
                  <a:srgbClr val="003565"/>
                </a:solidFill>
                <a:latin typeface="Calibri"/>
                <a:cs typeface="Calibri"/>
              </a:rPr>
              <a:t>DIII’s</a:t>
            </a:r>
            <a:r>
              <a:rPr sz="950" b="1" spc="185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largest</a:t>
            </a:r>
            <a:r>
              <a:rPr sz="950" spc="17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school</a:t>
            </a:r>
            <a:r>
              <a:rPr sz="950" spc="170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has</a:t>
            </a:r>
            <a:r>
              <a:rPr sz="950" dirty="0">
                <a:latin typeface="Calibri"/>
                <a:cs typeface="Calibri"/>
              </a:rPr>
              <a:t> 25,725</a:t>
            </a:r>
            <a:r>
              <a:rPr sz="950" spc="17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undergraduates.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1060"/>
              </a:lnSpc>
            </a:pPr>
            <a:r>
              <a:rPr sz="950" dirty="0">
                <a:latin typeface="Calibri"/>
                <a:cs typeface="Calibri"/>
              </a:rPr>
              <a:t>The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smallest?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285.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2700" marR="424180">
              <a:lnSpc>
                <a:spcPts val="1090"/>
              </a:lnSpc>
            </a:pPr>
            <a:r>
              <a:rPr sz="1000" b="1" spc="85" dirty="0">
                <a:solidFill>
                  <a:srgbClr val="0074C8"/>
                </a:solidFill>
                <a:latin typeface="Calibri"/>
                <a:cs typeface="Calibri"/>
                <a:hlinkClick r:id="rId17"/>
              </a:rPr>
              <a:t>Learn</a:t>
            </a:r>
            <a:r>
              <a:rPr sz="1000" b="1" spc="35" dirty="0">
                <a:solidFill>
                  <a:srgbClr val="0074C8"/>
                </a:solidFill>
                <a:latin typeface="Calibri"/>
                <a:cs typeface="Calibri"/>
                <a:hlinkClick r:id="rId17"/>
              </a:rPr>
              <a:t> </a:t>
            </a:r>
            <a:r>
              <a:rPr sz="1000" b="1" spc="75" dirty="0">
                <a:solidFill>
                  <a:srgbClr val="0074C8"/>
                </a:solidFill>
                <a:latin typeface="Calibri"/>
                <a:cs typeface="Calibri"/>
                <a:hlinkClick r:id="rId17"/>
              </a:rPr>
              <a:t>more</a:t>
            </a:r>
            <a:r>
              <a:rPr sz="1000" b="1" spc="35" dirty="0">
                <a:solidFill>
                  <a:srgbClr val="0074C8"/>
                </a:solidFill>
                <a:latin typeface="Calibri"/>
                <a:cs typeface="Calibri"/>
                <a:hlinkClick r:id="rId17"/>
              </a:rPr>
              <a:t> </a:t>
            </a:r>
            <a:r>
              <a:rPr sz="1000" b="1" spc="45" dirty="0">
                <a:solidFill>
                  <a:srgbClr val="0074C8"/>
                </a:solidFill>
                <a:latin typeface="Calibri"/>
                <a:cs typeface="Calibri"/>
                <a:hlinkClick r:id="rId17"/>
              </a:rPr>
              <a:t>at</a:t>
            </a:r>
            <a:r>
              <a:rPr sz="1000" b="1" spc="45" dirty="0">
                <a:solidFill>
                  <a:srgbClr val="0074C8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0074C8"/>
                </a:solidFill>
                <a:latin typeface="Calibri"/>
                <a:cs typeface="Calibri"/>
              </a:rPr>
              <a:t>ncaa.org.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5719090" y="6899354"/>
            <a:ext cx="694690" cy="8610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090"/>
              </a:lnSpc>
              <a:spcBef>
                <a:spcPts val="170"/>
              </a:spcBef>
            </a:pPr>
            <a:r>
              <a:rPr sz="950" b="1" spc="50" dirty="0">
                <a:solidFill>
                  <a:srgbClr val="003565"/>
                </a:solidFill>
                <a:latin typeface="Calibri"/>
                <a:cs typeface="Calibri"/>
              </a:rPr>
              <a:t>DII</a:t>
            </a:r>
            <a:r>
              <a:rPr sz="950" b="1" spc="6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is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the</a:t>
            </a:r>
            <a:r>
              <a:rPr sz="950" spc="50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only</a:t>
            </a:r>
            <a:r>
              <a:rPr sz="950" spc="9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division </a:t>
            </a:r>
            <a:r>
              <a:rPr sz="950" dirty="0">
                <a:latin typeface="Calibri"/>
                <a:cs typeface="Calibri"/>
              </a:rPr>
              <a:t>with</a:t>
            </a:r>
            <a:r>
              <a:rPr sz="950" spc="14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schools </a:t>
            </a:r>
            <a:r>
              <a:rPr sz="950" dirty="0">
                <a:latin typeface="Calibri"/>
                <a:cs typeface="Calibri"/>
              </a:rPr>
              <a:t>in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Alaska, </a:t>
            </a:r>
            <a:r>
              <a:rPr sz="950" dirty="0">
                <a:latin typeface="Calibri"/>
                <a:cs typeface="Calibri"/>
              </a:rPr>
              <a:t>Puerto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Rico</a:t>
            </a:r>
            <a:r>
              <a:rPr sz="950" dirty="0">
                <a:latin typeface="Calibri"/>
                <a:cs typeface="Calibri"/>
              </a:rPr>
              <a:t> and</a:t>
            </a:r>
            <a:r>
              <a:rPr sz="950" spc="8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Canada.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5719090" y="6264133"/>
            <a:ext cx="1580515" cy="44577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090"/>
              </a:lnSpc>
              <a:spcBef>
                <a:spcPts val="170"/>
              </a:spcBef>
            </a:pPr>
            <a:r>
              <a:rPr sz="950" b="1" spc="60" dirty="0">
                <a:solidFill>
                  <a:srgbClr val="003565"/>
                </a:solidFill>
                <a:latin typeface="Calibri"/>
                <a:cs typeface="Calibri"/>
              </a:rPr>
              <a:t>DI</a:t>
            </a:r>
            <a:r>
              <a:rPr sz="950" b="1" spc="280" dirty="0">
                <a:solidFill>
                  <a:srgbClr val="003565"/>
                </a:solidFill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student-athletes</a:t>
            </a:r>
            <a:r>
              <a:rPr sz="950" spc="28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graduate </a:t>
            </a:r>
            <a:r>
              <a:rPr sz="950" dirty="0">
                <a:latin typeface="Calibri"/>
                <a:cs typeface="Calibri"/>
              </a:rPr>
              <a:t>at</a:t>
            </a:r>
            <a:r>
              <a:rPr sz="950" spc="13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</a:t>
            </a:r>
            <a:r>
              <a:rPr sz="950" spc="13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higher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rate</a:t>
            </a:r>
            <a:r>
              <a:rPr sz="950" spc="13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than</a:t>
            </a:r>
            <a:r>
              <a:rPr sz="950" spc="135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the</a:t>
            </a:r>
            <a:r>
              <a:rPr sz="950" dirty="0">
                <a:latin typeface="Calibri"/>
                <a:cs typeface="Calibri"/>
              </a:rPr>
              <a:t> general</a:t>
            </a:r>
            <a:r>
              <a:rPr sz="950" spc="2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student</a:t>
            </a:r>
            <a:r>
              <a:rPr sz="950" spc="240" dirty="0">
                <a:latin typeface="Calibri"/>
                <a:cs typeface="Calibri"/>
              </a:rPr>
              <a:t> </a:t>
            </a:r>
            <a:r>
              <a:rPr sz="950" spc="-20" dirty="0">
                <a:latin typeface="Calibri"/>
                <a:cs typeface="Calibri"/>
              </a:rPr>
              <a:t>body.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660" y="9664700"/>
            <a:ext cx="26054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5395" algn="l"/>
              </a:tabLst>
            </a:pP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7" baseline="3968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35" baseline="3968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1050" spc="112" baseline="3968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1050" spc="97" baseline="3968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1050" spc="120" baseline="3968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1050" spc="104" baseline="3968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r>
              <a:rPr sz="1050" baseline="3968" dirty="0">
                <a:solidFill>
                  <a:srgbClr val="6D6E71"/>
                </a:solidFill>
                <a:latin typeface="Calibri"/>
                <a:cs typeface="Calibri"/>
              </a:rPr>
              <a:t>	</a:t>
            </a:r>
            <a:r>
              <a:rPr sz="800" b="1" spc="65" dirty="0"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7245" y="2118271"/>
            <a:ext cx="4110990" cy="7461250"/>
          </a:xfrm>
          <a:custGeom>
            <a:avLst/>
            <a:gdLst/>
            <a:ahLst/>
            <a:cxnLst/>
            <a:rect l="l" t="t" r="r" b="b"/>
            <a:pathLst>
              <a:path w="4110990" h="7461250">
                <a:moveTo>
                  <a:pt x="0" y="7460703"/>
                </a:moveTo>
                <a:lnTo>
                  <a:pt x="4110990" y="7460703"/>
                </a:lnTo>
                <a:lnTo>
                  <a:pt x="4110990" y="0"/>
                </a:lnTo>
                <a:lnTo>
                  <a:pt x="0" y="0"/>
                </a:lnTo>
                <a:lnTo>
                  <a:pt x="0" y="7460703"/>
                </a:lnTo>
                <a:close/>
              </a:path>
            </a:pathLst>
          </a:custGeom>
          <a:solidFill>
            <a:srgbClr val="E2E3E7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7487" y="5396900"/>
            <a:ext cx="3126105" cy="4445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900" b="1" spc="65" dirty="0">
                <a:latin typeface="Calibri"/>
                <a:cs typeface="Calibri"/>
              </a:rPr>
              <a:t>Did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you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know?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919"/>
              </a:lnSpc>
              <a:spcBef>
                <a:spcPts val="225"/>
              </a:spcBef>
            </a:pPr>
            <a:r>
              <a:rPr sz="800" spc="65" dirty="0">
                <a:latin typeface="Calibri"/>
                <a:cs typeface="Calibri"/>
              </a:rPr>
              <a:t>These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activities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do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count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toward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a team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or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student-</a:t>
            </a:r>
            <a:r>
              <a:rPr sz="800" spc="35" dirty="0">
                <a:latin typeface="Calibri"/>
                <a:cs typeface="Calibri"/>
              </a:rPr>
              <a:t>athlete’s </a:t>
            </a:r>
            <a:r>
              <a:rPr sz="800" spc="50" dirty="0">
                <a:latin typeface="Calibri"/>
                <a:cs typeface="Calibri"/>
              </a:rPr>
              <a:t>countable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athletically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related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activities</a:t>
            </a:r>
            <a:r>
              <a:rPr sz="800" spc="18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limit.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17245" y="274243"/>
            <a:ext cx="7165340" cy="1844039"/>
            <a:chOff x="317245" y="274243"/>
            <a:chExt cx="7165340" cy="1844039"/>
          </a:xfrm>
        </p:grpSpPr>
        <p:sp>
          <p:nvSpPr>
            <p:cNvPr id="6" name="object 6"/>
            <p:cNvSpPr/>
            <p:nvPr/>
          </p:nvSpPr>
          <p:spPr>
            <a:xfrm>
              <a:off x="317245" y="274243"/>
              <a:ext cx="7165340" cy="1844039"/>
            </a:xfrm>
            <a:custGeom>
              <a:avLst/>
              <a:gdLst/>
              <a:ahLst/>
              <a:cxnLst/>
              <a:rect l="l" t="t" r="r" b="b"/>
              <a:pathLst>
                <a:path w="7165340" h="1844039">
                  <a:moveTo>
                    <a:pt x="0" y="1844027"/>
                  </a:moveTo>
                  <a:lnTo>
                    <a:pt x="7165327" y="1844027"/>
                  </a:lnTo>
                  <a:lnTo>
                    <a:pt x="7165327" y="0"/>
                  </a:lnTo>
                  <a:lnTo>
                    <a:pt x="0" y="0"/>
                  </a:lnTo>
                  <a:lnTo>
                    <a:pt x="0" y="1844027"/>
                  </a:lnTo>
                  <a:close/>
                </a:path>
              </a:pathLst>
            </a:custGeom>
            <a:solidFill>
              <a:srgbClr val="0028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324" y="585490"/>
              <a:ext cx="1134736" cy="821695"/>
            </a:xfrm>
            <a:prstGeom prst="rect">
              <a:avLst/>
            </a:prstGeom>
          </p:spPr>
        </p:pic>
        <p:pic>
          <p:nvPicPr>
            <p:cNvPr id="8" name="object 8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0419" y="642183"/>
              <a:ext cx="80111" cy="9714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78496" y="642175"/>
              <a:ext cx="8890" cy="97155"/>
            </a:xfrm>
            <a:custGeom>
              <a:avLst/>
              <a:gdLst/>
              <a:ahLst/>
              <a:cxnLst/>
              <a:rect l="l" t="t" r="r" b="b"/>
              <a:pathLst>
                <a:path w="8890" h="97154">
                  <a:moveTo>
                    <a:pt x="8305" y="0"/>
                  </a:moveTo>
                  <a:lnTo>
                    <a:pt x="0" y="0"/>
                  </a:lnTo>
                  <a:lnTo>
                    <a:pt x="0" y="97154"/>
                  </a:lnTo>
                  <a:lnTo>
                    <a:pt x="8305" y="97154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hlinkClick r:id="rId2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8346" y="642179"/>
              <a:ext cx="89865" cy="971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19771" y="642175"/>
              <a:ext cx="8890" cy="97155"/>
            </a:xfrm>
            <a:custGeom>
              <a:avLst/>
              <a:gdLst/>
              <a:ahLst/>
              <a:cxnLst/>
              <a:rect l="l" t="t" r="r" b="b"/>
              <a:pathLst>
                <a:path w="8890" h="97154">
                  <a:moveTo>
                    <a:pt x="8305" y="0"/>
                  </a:moveTo>
                  <a:lnTo>
                    <a:pt x="0" y="0"/>
                  </a:lnTo>
                  <a:lnTo>
                    <a:pt x="0" y="97154"/>
                  </a:lnTo>
                  <a:lnTo>
                    <a:pt x="8305" y="97154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>
              <a:hlinkClick r:id="rId2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4145" y="640572"/>
              <a:ext cx="70053" cy="1005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51432" y="642175"/>
              <a:ext cx="8890" cy="97155"/>
            </a:xfrm>
            <a:custGeom>
              <a:avLst/>
              <a:gdLst/>
              <a:ahLst/>
              <a:cxnLst/>
              <a:rect l="l" t="t" r="r" b="b"/>
              <a:pathLst>
                <a:path w="8890" h="97154">
                  <a:moveTo>
                    <a:pt x="8305" y="0"/>
                  </a:moveTo>
                  <a:lnTo>
                    <a:pt x="0" y="0"/>
                  </a:lnTo>
                  <a:lnTo>
                    <a:pt x="0" y="97154"/>
                  </a:lnTo>
                  <a:lnTo>
                    <a:pt x="8305" y="97154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>
              <a:hlinkClick r:id="rId2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7553" y="640581"/>
              <a:ext cx="94386" cy="100495"/>
            </a:xfrm>
            <a:prstGeom prst="rect">
              <a:avLst/>
            </a:prstGeom>
          </p:spPr>
        </p:pic>
        <p:pic>
          <p:nvPicPr>
            <p:cNvPr id="15" name="object 15">
              <a:hlinkClick r:id="rId2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9747" y="642174"/>
              <a:ext cx="77635" cy="97154"/>
            </a:xfrm>
            <a:prstGeom prst="rect">
              <a:avLst/>
            </a:prstGeom>
          </p:spPr>
        </p:pic>
        <p:sp>
          <p:nvSpPr>
            <p:cNvPr id="16" name="object 16">
              <a:hlinkClick r:id="rId2"/>
            </p:cNvPr>
            <p:cNvSpPr/>
            <p:nvPr/>
          </p:nvSpPr>
          <p:spPr>
            <a:xfrm>
              <a:off x="1763852" y="642175"/>
              <a:ext cx="48260" cy="97155"/>
            </a:xfrm>
            <a:custGeom>
              <a:avLst/>
              <a:gdLst/>
              <a:ahLst/>
              <a:cxnLst/>
              <a:rect l="l" t="t" r="r" b="b"/>
              <a:pathLst>
                <a:path w="48260" h="97154">
                  <a:moveTo>
                    <a:pt x="8305" y="0"/>
                  </a:moveTo>
                  <a:lnTo>
                    <a:pt x="0" y="0"/>
                  </a:lnTo>
                  <a:lnTo>
                    <a:pt x="0" y="97155"/>
                  </a:lnTo>
                  <a:lnTo>
                    <a:pt x="8305" y="97155"/>
                  </a:lnTo>
                  <a:lnTo>
                    <a:pt x="8305" y="0"/>
                  </a:lnTo>
                  <a:close/>
                </a:path>
                <a:path w="48260" h="97154">
                  <a:moveTo>
                    <a:pt x="48056" y="0"/>
                  </a:moveTo>
                  <a:lnTo>
                    <a:pt x="39751" y="0"/>
                  </a:lnTo>
                  <a:lnTo>
                    <a:pt x="39751" y="97155"/>
                  </a:lnTo>
                  <a:lnTo>
                    <a:pt x="48056" y="97155"/>
                  </a:lnTo>
                  <a:lnTo>
                    <a:pt x="48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590313" y="458004"/>
            <a:ext cx="4504690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i="1" spc="375" dirty="0">
                <a:solidFill>
                  <a:srgbClr val="FFFFFF"/>
                </a:solidFill>
                <a:latin typeface="Times New Roman"/>
                <a:cs typeface="Times New Roman"/>
              </a:rPr>
              <a:t>Time</a:t>
            </a:r>
            <a:r>
              <a:rPr sz="3800" i="1" spc="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800" i="1" spc="350" dirty="0">
                <a:solidFill>
                  <a:srgbClr val="FFFFFF"/>
                </a:solidFill>
                <a:latin typeface="Times New Roman"/>
                <a:cs typeface="Times New Roman"/>
              </a:rPr>
              <a:t>Management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5557" y="1043130"/>
            <a:ext cx="4576445" cy="80518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350" b="1" spc="14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3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0" dirty="0">
                <a:solidFill>
                  <a:srgbClr val="FFFFFF"/>
                </a:solidFill>
                <a:latin typeface="Calibri"/>
                <a:cs typeface="Calibri"/>
              </a:rPr>
              <a:t>Division</a:t>
            </a:r>
            <a:r>
              <a:rPr sz="1350" b="1" spc="65" dirty="0">
                <a:solidFill>
                  <a:srgbClr val="FFFFFF"/>
                </a:solidFill>
                <a:latin typeface="Calibri"/>
                <a:cs typeface="Calibri"/>
              </a:rPr>
              <a:t> II </a:t>
            </a:r>
            <a:r>
              <a:rPr sz="1350" b="1" spc="120" dirty="0">
                <a:solidFill>
                  <a:srgbClr val="FFFFFF"/>
                </a:solidFill>
                <a:latin typeface="Calibri"/>
                <a:cs typeface="Calibri"/>
              </a:rPr>
              <a:t>student-athletes</a:t>
            </a:r>
            <a:r>
              <a:rPr sz="13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05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3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110" dirty="0">
                <a:solidFill>
                  <a:srgbClr val="FFFFFF"/>
                </a:solidFill>
                <a:latin typeface="Calibri"/>
                <a:cs typeface="Calibri"/>
              </a:rPr>
              <a:t>expect.</a:t>
            </a:r>
            <a:endParaRPr sz="135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345"/>
              </a:spcBef>
            </a:pP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key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component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any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college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student’s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success.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classes</a:t>
            </a:r>
            <a:r>
              <a:rPr sz="10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competition</a:t>
            </a:r>
            <a:r>
              <a:rPr sz="10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everything</a:t>
            </a:r>
            <a:r>
              <a:rPr sz="10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0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between,</a:t>
            </a:r>
            <a:r>
              <a:rPr sz="10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athlete’s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schedule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busy.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Know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awaits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when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foot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campus.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33593" y="2246791"/>
            <a:ext cx="2334895" cy="7035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425450">
              <a:lnSpc>
                <a:spcPts val="1760"/>
              </a:lnSpc>
              <a:spcBef>
                <a:spcPts val="355"/>
              </a:spcBef>
            </a:pPr>
            <a:r>
              <a:rPr sz="1650" b="1" i="1" spc="145" dirty="0">
                <a:solidFill>
                  <a:srgbClr val="002453"/>
                </a:solidFill>
                <a:latin typeface="Times New Roman"/>
                <a:cs typeface="Times New Roman"/>
              </a:rPr>
              <a:t>Time</a:t>
            </a:r>
            <a:r>
              <a:rPr sz="1650" b="1" i="1" spc="50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135" dirty="0">
                <a:solidFill>
                  <a:srgbClr val="002453"/>
                </a:solidFill>
                <a:latin typeface="Times New Roman"/>
                <a:cs typeface="Times New Roman"/>
              </a:rPr>
              <a:t>spent</a:t>
            </a:r>
            <a:r>
              <a:rPr sz="1650" b="1" i="1" spc="55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95" dirty="0">
                <a:solidFill>
                  <a:srgbClr val="002453"/>
                </a:solidFill>
                <a:latin typeface="Times New Roman"/>
                <a:cs typeface="Times New Roman"/>
              </a:rPr>
              <a:t>on </a:t>
            </a:r>
            <a:r>
              <a:rPr sz="1650" b="1" i="1" spc="110" dirty="0">
                <a:solidFill>
                  <a:srgbClr val="002453"/>
                </a:solidFill>
                <a:latin typeface="Times New Roman"/>
                <a:cs typeface="Times New Roman"/>
              </a:rPr>
              <a:t>activities</a:t>
            </a:r>
            <a:r>
              <a:rPr sz="1650" b="1" i="1" spc="50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145" dirty="0">
                <a:solidFill>
                  <a:srgbClr val="002453"/>
                </a:solidFill>
                <a:latin typeface="Times New Roman"/>
                <a:cs typeface="Times New Roman"/>
              </a:rPr>
              <a:t>per</a:t>
            </a:r>
            <a:r>
              <a:rPr sz="1650" b="1" i="1" spc="50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180" dirty="0">
                <a:solidFill>
                  <a:srgbClr val="002453"/>
                </a:solidFill>
                <a:latin typeface="Times New Roman"/>
                <a:cs typeface="Times New Roman"/>
              </a:rPr>
              <a:t>week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650" dirty="0">
                <a:latin typeface="Calibri"/>
                <a:cs typeface="Calibri"/>
              </a:rPr>
              <a:t>*Median</a:t>
            </a:r>
            <a:r>
              <a:rPr sz="650" spc="13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figures,</a:t>
            </a:r>
            <a:r>
              <a:rPr sz="650" spc="13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collected</a:t>
            </a:r>
            <a:r>
              <a:rPr sz="650" spc="13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from</a:t>
            </a:r>
            <a:r>
              <a:rPr sz="650" spc="13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the</a:t>
            </a:r>
            <a:r>
              <a:rPr sz="650" spc="13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2019</a:t>
            </a:r>
            <a:r>
              <a:rPr sz="650" spc="135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NCAA</a:t>
            </a:r>
            <a:r>
              <a:rPr sz="650" spc="1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GOALS</a:t>
            </a:r>
            <a:r>
              <a:rPr sz="650" spc="13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study.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057359" y="3139058"/>
            <a:ext cx="1580515" cy="1579880"/>
            <a:chOff x="5057359" y="3139058"/>
            <a:chExt cx="1580515" cy="1579880"/>
          </a:xfrm>
        </p:grpSpPr>
        <p:sp>
          <p:nvSpPr>
            <p:cNvPr id="21" name="object 21"/>
            <p:cNvSpPr/>
            <p:nvPr/>
          </p:nvSpPr>
          <p:spPr>
            <a:xfrm>
              <a:off x="5057359" y="3139058"/>
              <a:ext cx="817244" cy="1579880"/>
            </a:xfrm>
            <a:custGeom>
              <a:avLst/>
              <a:gdLst/>
              <a:ahLst/>
              <a:cxnLst/>
              <a:rect l="l" t="t" r="r" b="b"/>
              <a:pathLst>
                <a:path w="817245" h="1579879">
                  <a:moveTo>
                    <a:pt x="789555" y="0"/>
                  </a:moveTo>
                  <a:lnTo>
                    <a:pt x="713962" y="3589"/>
                  </a:lnTo>
                  <a:lnTo>
                    <a:pt x="666789" y="9509"/>
                  </a:lnTo>
                  <a:lnTo>
                    <a:pt x="620556" y="18142"/>
                  </a:lnTo>
                  <a:lnTo>
                    <a:pt x="575344" y="29404"/>
                  </a:lnTo>
                  <a:lnTo>
                    <a:pt x="531231" y="43209"/>
                  </a:lnTo>
                  <a:lnTo>
                    <a:pt x="488297" y="59472"/>
                  </a:lnTo>
                  <a:lnTo>
                    <a:pt x="446623" y="78106"/>
                  </a:lnTo>
                  <a:lnTo>
                    <a:pt x="406288" y="99028"/>
                  </a:lnTo>
                  <a:lnTo>
                    <a:pt x="367371" y="122150"/>
                  </a:lnTo>
                  <a:lnTo>
                    <a:pt x="329952" y="147388"/>
                  </a:lnTo>
                  <a:lnTo>
                    <a:pt x="294111" y="174657"/>
                  </a:lnTo>
                  <a:lnTo>
                    <a:pt x="259927" y="203870"/>
                  </a:lnTo>
                  <a:lnTo>
                    <a:pt x="227481" y="234943"/>
                  </a:lnTo>
                  <a:lnTo>
                    <a:pt x="196851" y="267790"/>
                  </a:lnTo>
                  <a:lnTo>
                    <a:pt x="168117" y="302325"/>
                  </a:lnTo>
                  <a:lnTo>
                    <a:pt x="141360" y="338463"/>
                  </a:lnTo>
                  <a:lnTo>
                    <a:pt x="116659" y="376119"/>
                  </a:lnTo>
                  <a:lnTo>
                    <a:pt x="94093" y="415207"/>
                  </a:lnTo>
                  <a:lnTo>
                    <a:pt x="73742" y="455642"/>
                  </a:lnTo>
                  <a:lnTo>
                    <a:pt x="55685" y="497338"/>
                  </a:lnTo>
                  <a:lnTo>
                    <a:pt x="40004" y="540210"/>
                  </a:lnTo>
                  <a:lnTo>
                    <a:pt x="26776" y="584172"/>
                  </a:lnTo>
                  <a:lnTo>
                    <a:pt x="16082" y="629139"/>
                  </a:lnTo>
                  <a:lnTo>
                    <a:pt x="8002" y="675025"/>
                  </a:lnTo>
                  <a:lnTo>
                    <a:pt x="2614" y="721745"/>
                  </a:lnTo>
                  <a:lnTo>
                    <a:pt x="0" y="769214"/>
                  </a:lnTo>
                  <a:lnTo>
                    <a:pt x="237" y="817346"/>
                  </a:lnTo>
                  <a:lnTo>
                    <a:pt x="3357" y="865380"/>
                  </a:lnTo>
                  <a:lnTo>
                    <a:pt x="9277" y="912553"/>
                  </a:lnTo>
                  <a:lnTo>
                    <a:pt x="17910" y="958786"/>
                  </a:lnTo>
                  <a:lnTo>
                    <a:pt x="29172" y="1003999"/>
                  </a:lnTo>
                  <a:lnTo>
                    <a:pt x="42977" y="1048111"/>
                  </a:lnTo>
                  <a:lnTo>
                    <a:pt x="59239" y="1091045"/>
                  </a:lnTo>
                  <a:lnTo>
                    <a:pt x="77874" y="1132719"/>
                  </a:lnTo>
                  <a:lnTo>
                    <a:pt x="98795" y="1173054"/>
                  </a:lnTo>
                  <a:lnTo>
                    <a:pt x="121918" y="1211971"/>
                  </a:lnTo>
                  <a:lnTo>
                    <a:pt x="147156" y="1249390"/>
                  </a:lnTo>
                  <a:lnTo>
                    <a:pt x="174425" y="1285231"/>
                  </a:lnTo>
                  <a:lnTo>
                    <a:pt x="203638" y="1319415"/>
                  </a:lnTo>
                  <a:lnTo>
                    <a:pt x="234711" y="1351862"/>
                  </a:lnTo>
                  <a:lnTo>
                    <a:pt x="267558" y="1382491"/>
                  </a:lnTo>
                  <a:lnTo>
                    <a:pt x="302093" y="1411225"/>
                  </a:lnTo>
                  <a:lnTo>
                    <a:pt x="338231" y="1437982"/>
                  </a:lnTo>
                  <a:lnTo>
                    <a:pt x="375887" y="1462683"/>
                  </a:lnTo>
                  <a:lnTo>
                    <a:pt x="414975" y="1485249"/>
                  </a:lnTo>
                  <a:lnTo>
                    <a:pt x="455410" y="1505600"/>
                  </a:lnTo>
                  <a:lnTo>
                    <a:pt x="497106" y="1523657"/>
                  </a:lnTo>
                  <a:lnTo>
                    <a:pt x="539977" y="1539338"/>
                  </a:lnTo>
                  <a:lnTo>
                    <a:pt x="583940" y="1552566"/>
                  </a:lnTo>
                  <a:lnTo>
                    <a:pt x="628906" y="1563260"/>
                  </a:lnTo>
                  <a:lnTo>
                    <a:pt x="674793" y="1571340"/>
                  </a:lnTo>
                  <a:lnTo>
                    <a:pt x="721513" y="1576728"/>
                  </a:lnTo>
                  <a:lnTo>
                    <a:pt x="768982" y="1579343"/>
                  </a:lnTo>
                  <a:lnTo>
                    <a:pt x="817114" y="1579105"/>
                  </a:lnTo>
                  <a:lnTo>
                    <a:pt x="789555" y="789787"/>
                  </a:lnTo>
                  <a:lnTo>
                    <a:pt x="789555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46914" y="3928846"/>
              <a:ext cx="453390" cy="789940"/>
            </a:xfrm>
            <a:custGeom>
              <a:avLst/>
              <a:gdLst/>
              <a:ahLst/>
              <a:cxnLst/>
              <a:rect l="l" t="t" r="r" b="b"/>
              <a:pathLst>
                <a:path w="453389" h="789939">
                  <a:moveTo>
                    <a:pt x="0" y="0"/>
                  </a:moveTo>
                  <a:lnTo>
                    <a:pt x="27559" y="789317"/>
                  </a:lnTo>
                  <a:lnTo>
                    <a:pt x="80174" y="785993"/>
                  </a:lnTo>
                  <a:lnTo>
                    <a:pt x="130932" y="779720"/>
                  </a:lnTo>
                  <a:lnTo>
                    <a:pt x="180055" y="770425"/>
                  </a:lnTo>
                  <a:lnTo>
                    <a:pt x="227768" y="758031"/>
                  </a:lnTo>
                  <a:lnTo>
                    <a:pt x="274295" y="742464"/>
                  </a:lnTo>
                  <a:lnTo>
                    <a:pt x="319858" y="723649"/>
                  </a:lnTo>
                  <a:lnTo>
                    <a:pt x="364682" y="701510"/>
                  </a:lnTo>
                  <a:lnTo>
                    <a:pt x="408991" y="675973"/>
                  </a:lnTo>
                  <a:lnTo>
                    <a:pt x="453009" y="646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846914" y="3778148"/>
              <a:ext cx="791210" cy="798195"/>
            </a:xfrm>
            <a:custGeom>
              <a:avLst/>
              <a:gdLst/>
              <a:ahLst/>
              <a:cxnLst/>
              <a:rect l="l" t="t" r="r" b="b"/>
              <a:pathLst>
                <a:path w="791209" h="798195">
                  <a:moveTo>
                    <a:pt x="775284" y="0"/>
                  </a:moveTo>
                  <a:lnTo>
                    <a:pt x="0" y="150698"/>
                  </a:lnTo>
                  <a:lnTo>
                    <a:pt x="453009" y="797661"/>
                  </a:lnTo>
                  <a:lnTo>
                    <a:pt x="493444" y="767586"/>
                  </a:lnTo>
                  <a:lnTo>
                    <a:pt x="531459" y="735725"/>
                  </a:lnTo>
                  <a:lnTo>
                    <a:pt x="567020" y="702160"/>
                  </a:lnTo>
                  <a:lnTo>
                    <a:pt x="600094" y="666972"/>
                  </a:lnTo>
                  <a:lnTo>
                    <a:pt x="630647" y="630243"/>
                  </a:lnTo>
                  <a:lnTo>
                    <a:pt x="658648" y="592055"/>
                  </a:lnTo>
                  <a:lnTo>
                    <a:pt x="684062" y="552489"/>
                  </a:lnTo>
                  <a:lnTo>
                    <a:pt x="706857" y="511627"/>
                  </a:lnTo>
                  <a:lnTo>
                    <a:pt x="727000" y="469552"/>
                  </a:lnTo>
                  <a:lnTo>
                    <a:pt x="744457" y="426344"/>
                  </a:lnTo>
                  <a:lnTo>
                    <a:pt x="759196" y="382085"/>
                  </a:lnTo>
                  <a:lnTo>
                    <a:pt x="771184" y="336857"/>
                  </a:lnTo>
                  <a:lnTo>
                    <a:pt x="780387" y="290743"/>
                  </a:lnTo>
                  <a:lnTo>
                    <a:pt x="786773" y="243822"/>
                  </a:lnTo>
                  <a:lnTo>
                    <a:pt x="790308" y="196178"/>
                  </a:lnTo>
                  <a:lnTo>
                    <a:pt x="790960" y="147892"/>
                  </a:lnTo>
                  <a:lnTo>
                    <a:pt x="788695" y="99046"/>
                  </a:lnTo>
                  <a:lnTo>
                    <a:pt x="783481" y="49721"/>
                  </a:lnTo>
                  <a:lnTo>
                    <a:pt x="775284" y="0"/>
                  </a:lnTo>
                  <a:close/>
                </a:path>
              </a:pathLst>
            </a:custGeom>
            <a:solidFill>
              <a:srgbClr val="6469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46914" y="3139058"/>
              <a:ext cx="775335" cy="789940"/>
            </a:xfrm>
            <a:custGeom>
              <a:avLst/>
              <a:gdLst/>
              <a:ahLst/>
              <a:cxnLst/>
              <a:rect l="l" t="t" r="r" b="b"/>
              <a:pathLst>
                <a:path w="775334" h="789939">
                  <a:moveTo>
                    <a:pt x="0" y="0"/>
                  </a:moveTo>
                  <a:lnTo>
                    <a:pt x="0" y="789787"/>
                  </a:lnTo>
                  <a:lnTo>
                    <a:pt x="775284" y="639089"/>
                  </a:lnTo>
                  <a:lnTo>
                    <a:pt x="764356" y="590602"/>
                  </a:lnTo>
                  <a:lnTo>
                    <a:pt x="750739" y="543486"/>
                  </a:lnTo>
                  <a:lnTo>
                    <a:pt x="734520" y="497815"/>
                  </a:lnTo>
                  <a:lnTo>
                    <a:pt x="715787" y="453662"/>
                  </a:lnTo>
                  <a:lnTo>
                    <a:pt x="694631" y="411099"/>
                  </a:lnTo>
                  <a:lnTo>
                    <a:pt x="671138" y="370200"/>
                  </a:lnTo>
                  <a:lnTo>
                    <a:pt x="645397" y="331037"/>
                  </a:lnTo>
                  <a:lnTo>
                    <a:pt x="617497" y="293682"/>
                  </a:lnTo>
                  <a:lnTo>
                    <a:pt x="587526" y="258210"/>
                  </a:lnTo>
                  <a:lnTo>
                    <a:pt x="555572" y="224693"/>
                  </a:lnTo>
                  <a:lnTo>
                    <a:pt x="521725" y="193203"/>
                  </a:lnTo>
                  <a:lnTo>
                    <a:pt x="486071" y="163813"/>
                  </a:lnTo>
                  <a:lnTo>
                    <a:pt x="448701" y="136597"/>
                  </a:lnTo>
                  <a:lnTo>
                    <a:pt x="409701" y="111627"/>
                  </a:lnTo>
                  <a:lnTo>
                    <a:pt x="369161" y="88976"/>
                  </a:lnTo>
                  <a:lnTo>
                    <a:pt x="327170" y="68717"/>
                  </a:lnTo>
                  <a:lnTo>
                    <a:pt x="283814" y="50923"/>
                  </a:lnTo>
                  <a:lnTo>
                    <a:pt x="239184" y="35667"/>
                  </a:lnTo>
                  <a:lnTo>
                    <a:pt x="193367" y="23021"/>
                  </a:lnTo>
                  <a:lnTo>
                    <a:pt x="146451" y="13058"/>
                  </a:lnTo>
                  <a:lnTo>
                    <a:pt x="98526" y="5852"/>
                  </a:lnTo>
                  <a:lnTo>
                    <a:pt x="49679" y="1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00618" y="3553832"/>
              <a:ext cx="750570" cy="750570"/>
            </a:xfrm>
            <a:custGeom>
              <a:avLst/>
              <a:gdLst/>
              <a:ahLst/>
              <a:cxnLst/>
              <a:rect l="l" t="t" r="r" b="b"/>
              <a:pathLst>
                <a:path w="750570" h="750570">
                  <a:moveTo>
                    <a:pt x="375183" y="0"/>
                  </a:moveTo>
                  <a:lnTo>
                    <a:pt x="328120" y="2923"/>
                  </a:lnTo>
                  <a:lnTo>
                    <a:pt x="282801" y="11458"/>
                  </a:lnTo>
                  <a:lnTo>
                    <a:pt x="239579" y="25253"/>
                  </a:lnTo>
                  <a:lnTo>
                    <a:pt x="198805" y="43957"/>
                  </a:lnTo>
                  <a:lnTo>
                    <a:pt x="160830" y="67218"/>
                  </a:lnTo>
                  <a:lnTo>
                    <a:pt x="126007" y="94685"/>
                  </a:lnTo>
                  <a:lnTo>
                    <a:pt x="94685" y="126007"/>
                  </a:lnTo>
                  <a:lnTo>
                    <a:pt x="67218" y="160830"/>
                  </a:lnTo>
                  <a:lnTo>
                    <a:pt x="43957" y="198805"/>
                  </a:lnTo>
                  <a:lnTo>
                    <a:pt x="25253" y="239579"/>
                  </a:lnTo>
                  <a:lnTo>
                    <a:pt x="11458" y="282801"/>
                  </a:lnTo>
                  <a:lnTo>
                    <a:pt x="2923" y="328120"/>
                  </a:lnTo>
                  <a:lnTo>
                    <a:pt x="0" y="375183"/>
                  </a:lnTo>
                  <a:lnTo>
                    <a:pt x="2923" y="422246"/>
                  </a:lnTo>
                  <a:lnTo>
                    <a:pt x="11458" y="467565"/>
                  </a:lnTo>
                  <a:lnTo>
                    <a:pt x="25253" y="510787"/>
                  </a:lnTo>
                  <a:lnTo>
                    <a:pt x="43957" y="551561"/>
                  </a:lnTo>
                  <a:lnTo>
                    <a:pt x="67218" y="589535"/>
                  </a:lnTo>
                  <a:lnTo>
                    <a:pt x="94685" y="624359"/>
                  </a:lnTo>
                  <a:lnTo>
                    <a:pt x="126007" y="655680"/>
                  </a:lnTo>
                  <a:lnTo>
                    <a:pt x="160830" y="683147"/>
                  </a:lnTo>
                  <a:lnTo>
                    <a:pt x="198805" y="706409"/>
                  </a:lnTo>
                  <a:lnTo>
                    <a:pt x="239579" y="725113"/>
                  </a:lnTo>
                  <a:lnTo>
                    <a:pt x="282801" y="738908"/>
                  </a:lnTo>
                  <a:lnTo>
                    <a:pt x="328120" y="747443"/>
                  </a:lnTo>
                  <a:lnTo>
                    <a:pt x="375183" y="750366"/>
                  </a:lnTo>
                  <a:lnTo>
                    <a:pt x="422244" y="747443"/>
                  </a:lnTo>
                  <a:lnTo>
                    <a:pt x="467560" y="738908"/>
                  </a:lnTo>
                  <a:lnTo>
                    <a:pt x="510781" y="725113"/>
                  </a:lnTo>
                  <a:lnTo>
                    <a:pt x="551555" y="706409"/>
                  </a:lnTo>
                  <a:lnTo>
                    <a:pt x="589530" y="683147"/>
                  </a:lnTo>
                  <a:lnTo>
                    <a:pt x="624354" y="655680"/>
                  </a:lnTo>
                  <a:lnTo>
                    <a:pt x="655676" y="624359"/>
                  </a:lnTo>
                  <a:lnTo>
                    <a:pt x="683144" y="589535"/>
                  </a:lnTo>
                  <a:lnTo>
                    <a:pt x="706406" y="551561"/>
                  </a:lnTo>
                  <a:lnTo>
                    <a:pt x="725111" y="510787"/>
                  </a:lnTo>
                  <a:lnTo>
                    <a:pt x="738907" y="467565"/>
                  </a:lnTo>
                  <a:lnTo>
                    <a:pt x="747443" y="422246"/>
                  </a:lnTo>
                  <a:lnTo>
                    <a:pt x="750366" y="375183"/>
                  </a:lnTo>
                  <a:lnTo>
                    <a:pt x="747443" y="328120"/>
                  </a:lnTo>
                  <a:lnTo>
                    <a:pt x="738907" y="282801"/>
                  </a:lnTo>
                  <a:lnTo>
                    <a:pt x="725111" y="239579"/>
                  </a:lnTo>
                  <a:lnTo>
                    <a:pt x="706406" y="198805"/>
                  </a:lnTo>
                  <a:lnTo>
                    <a:pt x="683144" y="160830"/>
                  </a:lnTo>
                  <a:lnTo>
                    <a:pt x="655676" y="126007"/>
                  </a:lnTo>
                  <a:lnTo>
                    <a:pt x="624354" y="94685"/>
                  </a:lnTo>
                  <a:lnTo>
                    <a:pt x="589530" y="67218"/>
                  </a:lnTo>
                  <a:lnTo>
                    <a:pt x="551555" y="43957"/>
                  </a:lnTo>
                  <a:lnTo>
                    <a:pt x="510781" y="25253"/>
                  </a:lnTo>
                  <a:lnTo>
                    <a:pt x="467560" y="11458"/>
                  </a:lnTo>
                  <a:lnTo>
                    <a:pt x="422244" y="2923"/>
                  </a:lnTo>
                  <a:lnTo>
                    <a:pt x="375183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82260" y="3635467"/>
              <a:ext cx="587375" cy="587375"/>
            </a:xfrm>
            <a:custGeom>
              <a:avLst/>
              <a:gdLst/>
              <a:ahLst/>
              <a:cxnLst/>
              <a:rect l="l" t="t" r="r" b="b"/>
              <a:pathLst>
                <a:path w="587375" h="587375">
                  <a:moveTo>
                    <a:pt x="293535" y="0"/>
                  </a:moveTo>
                  <a:lnTo>
                    <a:pt x="245922" y="3841"/>
                  </a:lnTo>
                  <a:lnTo>
                    <a:pt x="200755" y="14964"/>
                  </a:lnTo>
                  <a:lnTo>
                    <a:pt x="158638" y="32764"/>
                  </a:lnTo>
                  <a:lnTo>
                    <a:pt x="120176" y="56635"/>
                  </a:lnTo>
                  <a:lnTo>
                    <a:pt x="85974" y="85975"/>
                  </a:lnTo>
                  <a:lnTo>
                    <a:pt x="56635" y="120179"/>
                  </a:lnTo>
                  <a:lnTo>
                    <a:pt x="32763" y="158642"/>
                  </a:lnTo>
                  <a:lnTo>
                    <a:pt x="14964" y="200761"/>
                  </a:lnTo>
                  <a:lnTo>
                    <a:pt x="3841" y="245931"/>
                  </a:lnTo>
                  <a:lnTo>
                    <a:pt x="0" y="293547"/>
                  </a:lnTo>
                  <a:lnTo>
                    <a:pt x="3841" y="341164"/>
                  </a:lnTo>
                  <a:lnTo>
                    <a:pt x="14964" y="386333"/>
                  </a:lnTo>
                  <a:lnTo>
                    <a:pt x="32763" y="428452"/>
                  </a:lnTo>
                  <a:lnTo>
                    <a:pt x="56635" y="466916"/>
                  </a:lnTo>
                  <a:lnTo>
                    <a:pt x="85974" y="501119"/>
                  </a:lnTo>
                  <a:lnTo>
                    <a:pt x="120176" y="530459"/>
                  </a:lnTo>
                  <a:lnTo>
                    <a:pt x="158638" y="554331"/>
                  </a:lnTo>
                  <a:lnTo>
                    <a:pt x="200755" y="572130"/>
                  </a:lnTo>
                  <a:lnTo>
                    <a:pt x="245922" y="583253"/>
                  </a:lnTo>
                  <a:lnTo>
                    <a:pt x="293535" y="587095"/>
                  </a:lnTo>
                  <a:lnTo>
                    <a:pt x="341151" y="583253"/>
                  </a:lnTo>
                  <a:lnTo>
                    <a:pt x="386321" y="572130"/>
                  </a:lnTo>
                  <a:lnTo>
                    <a:pt x="428439" y="554331"/>
                  </a:lnTo>
                  <a:lnTo>
                    <a:pt x="466903" y="530459"/>
                  </a:lnTo>
                  <a:lnTo>
                    <a:pt x="501107" y="501119"/>
                  </a:lnTo>
                  <a:lnTo>
                    <a:pt x="530446" y="466916"/>
                  </a:lnTo>
                  <a:lnTo>
                    <a:pt x="554318" y="428452"/>
                  </a:lnTo>
                  <a:lnTo>
                    <a:pt x="572118" y="386333"/>
                  </a:lnTo>
                  <a:lnTo>
                    <a:pt x="583241" y="341164"/>
                  </a:lnTo>
                  <a:lnTo>
                    <a:pt x="587082" y="293547"/>
                  </a:lnTo>
                  <a:lnTo>
                    <a:pt x="583241" y="245931"/>
                  </a:lnTo>
                  <a:lnTo>
                    <a:pt x="572118" y="200761"/>
                  </a:lnTo>
                  <a:lnTo>
                    <a:pt x="554318" y="158642"/>
                  </a:lnTo>
                  <a:lnTo>
                    <a:pt x="530446" y="120179"/>
                  </a:lnTo>
                  <a:lnTo>
                    <a:pt x="501107" y="85975"/>
                  </a:lnTo>
                  <a:lnTo>
                    <a:pt x="466903" y="56635"/>
                  </a:lnTo>
                  <a:lnTo>
                    <a:pt x="428439" y="32764"/>
                  </a:lnTo>
                  <a:lnTo>
                    <a:pt x="386321" y="14964"/>
                  </a:lnTo>
                  <a:lnTo>
                    <a:pt x="341151" y="3841"/>
                  </a:lnTo>
                  <a:lnTo>
                    <a:pt x="293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832197" y="3271146"/>
            <a:ext cx="50673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20"/>
              </a:spcBef>
            </a:pPr>
            <a:r>
              <a:rPr sz="1100" b="1" spc="70" dirty="0">
                <a:solidFill>
                  <a:srgbClr val="005C9F"/>
                </a:solidFill>
                <a:latin typeface="Calibri"/>
                <a:cs typeface="Calibri"/>
              </a:rPr>
              <a:t>37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780"/>
              </a:lnSpc>
            </a:pPr>
            <a:r>
              <a:rPr sz="700" b="1" spc="60" dirty="0">
                <a:latin typeface="Calibri"/>
                <a:cs typeface="Calibri"/>
              </a:rPr>
              <a:t>Academics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83029" y="4288584"/>
            <a:ext cx="424815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20"/>
              </a:spcBef>
            </a:pPr>
            <a:r>
              <a:rPr sz="1100" b="1" spc="-25" dirty="0">
                <a:solidFill>
                  <a:srgbClr val="005C9F"/>
                </a:solidFill>
                <a:latin typeface="Calibri"/>
                <a:cs typeface="Calibri"/>
              </a:rPr>
              <a:t>31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780"/>
              </a:lnSpc>
            </a:pPr>
            <a:r>
              <a:rPr sz="700" b="1" spc="50" dirty="0">
                <a:latin typeface="Calibri"/>
                <a:cs typeface="Calibri"/>
              </a:rPr>
              <a:t>Athletics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93029" y="4714864"/>
            <a:ext cx="499745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20"/>
              </a:spcBef>
            </a:pPr>
            <a:r>
              <a:rPr sz="1100" b="1" spc="-20" dirty="0">
                <a:solidFill>
                  <a:srgbClr val="005C9F"/>
                </a:solidFill>
                <a:latin typeface="Calibri"/>
                <a:cs typeface="Calibri"/>
              </a:rPr>
              <a:t>15.5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780"/>
              </a:lnSpc>
            </a:pPr>
            <a:r>
              <a:rPr sz="700" b="1" spc="50" dirty="0">
                <a:latin typeface="Calibri"/>
                <a:cs typeface="Calibri"/>
              </a:rPr>
              <a:t>Socializing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36061" y="4328772"/>
            <a:ext cx="972185" cy="491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20"/>
              </a:spcBef>
            </a:pPr>
            <a:r>
              <a:rPr sz="1100" b="1" spc="80" dirty="0">
                <a:solidFill>
                  <a:srgbClr val="005C9F"/>
                </a:solidFill>
                <a:latin typeface="Calibri"/>
                <a:cs typeface="Calibri"/>
              </a:rPr>
              <a:t>84.5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sz="700" b="1" spc="60" dirty="0">
                <a:latin typeface="Calibri"/>
                <a:cs typeface="Calibri"/>
              </a:rPr>
              <a:t>Other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00"/>
              </a:lnSpc>
            </a:pPr>
            <a:r>
              <a:rPr sz="700" b="1" dirty="0">
                <a:latin typeface="Calibri"/>
                <a:cs typeface="Calibri"/>
              </a:rPr>
              <a:t>(e.g.,</a:t>
            </a:r>
            <a:r>
              <a:rPr sz="700" b="1" spc="135" dirty="0">
                <a:latin typeface="Calibri"/>
                <a:cs typeface="Calibri"/>
              </a:rPr>
              <a:t> </a:t>
            </a:r>
            <a:r>
              <a:rPr sz="700" b="1" spc="50" dirty="0">
                <a:latin typeface="Calibri"/>
                <a:cs typeface="Calibri"/>
              </a:rPr>
              <a:t>sleep,</a:t>
            </a:r>
            <a:r>
              <a:rPr sz="700" b="1" spc="135" dirty="0">
                <a:latin typeface="Calibri"/>
                <a:cs typeface="Calibri"/>
              </a:rPr>
              <a:t> </a:t>
            </a:r>
            <a:r>
              <a:rPr sz="700" b="1" spc="-25" dirty="0">
                <a:latin typeface="Calibri"/>
                <a:cs typeface="Calibri"/>
              </a:rPr>
              <a:t>job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19"/>
              </a:lnSpc>
            </a:pPr>
            <a:r>
              <a:rPr sz="700" b="1" spc="50" dirty="0">
                <a:latin typeface="Calibri"/>
                <a:cs typeface="Calibri"/>
              </a:rPr>
              <a:t>and</a:t>
            </a:r>
            <a:r>
              <a:rPr sz="700" b="1" spc="35" dirty="0">
                <a:latin typeface="Calibri"/>
                <a:cs typeface="Calibri"/>
              </a:rPr>
              <a:t> </a:t>
            </a:r>
            <a:r>
              <a:rPr sz="700" b="1" spc="55" dirty="0">
                <a:latin typeface="Calibri"/>
                <a:cs typeface="Calibri"/>
              </a:rPr>
              <a:t>extracurriculars)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019032" y="3389741"/>
            <a:ext cx="1826895" cy="1478915"/>
            <a:chOff x="5019032" y="3389741"/>
            <a:chExt cx="1826895" cy="1478915"/>
          </a:xfrm>
        </p:grpSpPr>
        <p:sp>
          <p:nvSpPr>
            <p:cNvPr id="32" name="object 32"/>
            <p:cNvSpPr/>
            <p:nvPr/>
          </p:nvSpPr>
          <p:spPr>
            <a:xfrm>
              <a:off x="6331496" y="3405034"/>
              <a:ext cx="417830" cy="183515"/>
            </a:xfrm>
            <a:custGeom>
              <a:avLst/>
              <a:gdLst/>
              <a:ahLst/>
              <a:cxnLst/>
              <a:rect l="l" t="t" r="r" b="b"/>
              <a:pathLst>
                <a:path w="417829" h="183514">
                  <a:moveTo>
                    <a:pt x="0" y="182994"/>
                  </a:moveTo>
                  <a:lnTo>
                    <a:pt x="284657" y="0"/>
                  </a:lnTo>
                  <a:lnTo>
                    <a:pt x="417537" y="0"/>
                  </a:lnTo>
                </a:path>
              </a:pathLst>
            </a:custGeom>
            <a:ln w="10160">
              <a:solidFill>
                <a:srgbClr val="002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732986" y="3389741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4">
                  <a:moveTo>
                    <a:pt x="23723" y="0"/>
                  </a:moveTo>
                  <a:lnTo>
                    <a:pt x="6857" y="0"/>
                  </a:lnTo>
                  <a:lnTo>
                    <a:pt x="0" y="6858"/>
                  </a:lnTo>
                  <a:lnTo>
                    <a:pt x="0" y="23736"/>
                  </a:lnTo>
                  <a:lnTo>
                    <a:pt x="6857" y="30581"/>
                  </a:lnTo>
                  <a:lnTo>
                    <a:pt x="15290" y="30581"/>
                  </a:lnTo>
                  <a:lnTo>
                    <a:pt x="23723" y="30581"/>
                  </a:lnTo>
                  <a:lnTo>
                    <a:pt x="30581" y="23736"/>
                  </a:lnTo>
                  <a:lnTo>
                    <a:pt x="30581" y="6858"/>
                  </a:lnTo>
                  <a:lnTo>
                    <a:pt x="23723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20354" y="4197033"/>
              <a:ext cx="511175" cy="224790"/>
            </a:xfrm>
            <a:custGeom>
              <a:avLst/>
              <a:gdLst/>
              <a:ahLst/>
              <a:cxnLst/>
              <a:rect l="l" t="t" r="r" b="b"/>
              <a:pathLst>
                <a:path w="511175" h="224789">
                  <a:moveTo>
                    <a:pt x="0" y="0"/>
                  </a:moveTo>
                  <a:lnTo>
                    <a:pt x="384098" y="224663"/>
                  </a:lnTo>
                  <a:lnTo>
                    <a:pt x="510895" y="224663"/>
                  </a:lnTo>
                </a:path>
              </a:pathLst>
            </a:custGeom>
            <a:ln w="10160">
              <a:solidFill>
                <a:srgbClr val="002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15201" y="4406407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4">
                  <a:moveTo>
                    <a:pt x="23723" y="0"/>
                  </a:moveTo>
                  <a:lnTo>
                    <a:pt x="6857" y="0"/>
                  </a:lnTo>
                  <a:lnTo>
                    <a:pt x="0" y="6858"/>
                  </a:lnTo>
                  <a:lnTo>
                    <a:pt x="0" y="23736"/>
                  </a:lnTo>
                  <a:lnTo>
                    <a:pt x="6857" y="30581"/>
                  </a:lnTo>
                  <a:lnTo>
                    <a:pt x="15290" y="30581"/>
                  </a:lnTo>
                  <a:lnTo>
                    <a:pt x="23723" y="30581"/>
                  </a:lnTo>
                  <a:lnTo>
                    <a:pt x="30581" y="23736"/>
                  </a:lnTo>
                  <a:lnTo>
                    <a:pt x="30581" y="6858"/>
                  </a:lnTo>
                  <a:lnTo>
                    <a:pt x="23723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03789" y="4425322"/>
              <a:ext cx="203200" cy="427990"/>
            </a:xfrm>
            <a:custGeom>
              <a:avLst/>
              <a:gdLst/>
              <a:ahLst/>
              <a:cxnLst/>
              <a:rect l="l" t="t" r="r" b="b"/>
              <a:pathLst>
                <a:path w="203200" h="427989">
                  <a:moveTo>
                    <a:pt x="0" y="0"/>
                  </a:moveTo>
                  <a:lnTo>
                    <a:pt x="43484" y="427583"/>
                  </a:lnTo>
                  <a:lnTo>
                    <a:pt x="202895" y="427583"/>
                  </a:lnTo>
                </a:path>
              </a:pathLst>
            </a:custGeom>
            <a:ln w="10160">
              <a:solidFill>
                <a:srgbClr val="002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190627" y="4837619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4" h="31114">
                  <a:moveTo>
                    <a:pt x="23723" y="0"/>
                  </a:moveTo>
                  <a:lnTo>
                    <a:pt x="6858" y="0"/>
                  </a:lnTo>
                  <a:lnTo>
                    <a:pt x="0" y="6858"/>
                  </a:lnTo>
                  <a:lnTo>
                    <a:pt x="0" y="23736"/>
                  </a:lnTo>
                  <a:lnTo>
                    <a:pt x="6858" y="30581"/>
                  </a:lnTo>
                  <a:lnTo>
                    <a:pt x="15290" y="30581"/>
                  </a:lnTo>
                  <a:lnTo>
                    <a:pt x="23723" y="30581"/>
                  </a:lnTo>
                  <a:lnTo>
                    <a:pt x="30581" y="23736"/>
                  </a:lnTo>
                  <a:lnTo>
                    <a:pt x="30581" y="6858"/>
                  </a:lnTo>
                  <a:lnTo>
                    <a:pt x="23723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033558" y="4230956"/>
              <a:ext cx="508634" cy="248285"/>
            </a:xfrm>
            <a:custGeom>
              <a:avLst/>
              <a:gdLst/>
              <a:ahLst/>
              <a:cxnLst/>
              <a:rect l="l" t="t" r="r" b="b"/>
              <a:pathLst>
                <a:path w="508635" h="248285">
                  <a:moveTo>
                    <a:pt x="508012" y="0"/>
                  </a:moveTo>
                  <a:lnTo>
                    <a:pt x="185966" y="247751"/>
                  </a:lnTo>
                  <a:lnTo>
                    <a:pt x="0" y="247751"/>
                  </a:lnTo>
                </a:path>
              </a:pathLst>
            </a:custGeom>
            <a:ln w="10160">
              <a:solidFill>
                <a:srgbClr val="002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019032" y="4463420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4" h="31114">
                  <a:moveTo>
                    <a:pt x="23723" y="0"/>
                  </a:moveTo>
                  <a:lnTo>
                    <a:pt x="15290" y="0"/>
                  </a:lnTo>
                  <a:lnTo>
                    <a:pt x="6858" y="0"/>
                  </a:lnTo>
                  <a:lnTo>
                    <a:pt x="0" y="6845"/>
                  </a:lnTo>
                  <a:lnTo>
                    <a:pt x="0" y="23723"/>
                  </a:lnTo>
                  <a:lnTo>
                    <a:pt x="6858" y="30581"/>
                  </a:lnTo>
                  <a:lnTo>
                    <a:pt x="23723" y="30581"/>
                  </a:lnTo>
                  <a:lnTo>
                    <a:pt x="30581" y="23723"/>
                  </a:lnTo>
                  <a:lnTo>
                    <a:pt x="30581" y="6845"/>
                  </a:lnTo>
                  <a:lnTo>
                    <a:pt x="23723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652087" y="3719597"/>
            <a:ext cx="452755" cy="312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b="1" spc="150" dirty="0">
                <a:solidFill>
                  <a:srgbClr val="005C9F"/>
                </a:solidFill>
                <a:latin typeface="Calibri"/>
                <a:cs typeface="Calibri"/>
              </a:rPr>
              <a:t>168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44893" y="3950734"/>
            <a:ext cx="29019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50" dirty="0">
                <a:solidFill>
                  <a:srgbClr val="005C9F"/>
                </a:solidFill>
                <a:latin typeface="Calibri"/>
                <a:cs typeface="Calibri"/>
              </a:rPr>
              <a:t>hours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7487" y="2249141"/>
            <a:ext cx="2759075" cy="50292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1760"/>
              </a:lnSpc>
              <a:spcBef>
                <a:spcPts val="355"/>
              </a:spcBef>
            </a:pPr>
            <a:r>
              <a:rPr sz="1650" b="1" i="1" spc="165" dirty="0">
                <a:solidFill>
                  <a:srgbClr val="002453"/>
                </a:solidFill>
                <a:latin typeface="Times New Roman"/>
                <a:cs typeface="Times New Roman"/>
              </a:rPr>
              <a:t>What</a:t>
            </a:r>
            <a:r>
              <a:rPr sz="1650" b="1" i="1" spc="50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125" dirty="0">
                <a:solidFill>
                  <a:srgbClr val="002453"/>
                </a:solidFill>
                <a:latin typeface="Times New Roman"/>
                <a:cs typeface="Times New Roman"/>
              </a:rPr>
              <a:t>takes</a:t>
            </a:r>
            <a:r>
              <a:rPr sz="1650" b="1" i="1" spc="55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155" dirty="0">
                <a:solidFill>
                  <a:srgbClr val="002453"/>
                </a:solidFill>
                <a:latin typeface="Times New Roman"/>
                <a:cs typeface="Times New Roman"/>
              </a:rPr>
              <a:t>up</a:t>
            </a:r>
            <a:r>
              <a:rPr sz="1650" b="1" i="1" spc="55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145" dirty="0">
                <a:solidFill>
                  <a:srgbClr val="002453"/>
                </a:solidFill>
                <a:latin typeface="Times New Roman"/>
                <a:cs typeface="Times New Roman"/>
              </a:rPr>
              <a:t>a</a:t>
            </a:r>
            <a:r>
              <a:rPr sz="1650" b="1" i="1" spc="55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90" dirty="0">
                <a:solidFill>
                  <a:srgbClr val="002453"/>
                </a:solidFill>
                <a:latin typeface="Times New Roman"/>
                <a:cs typeface="Times New Roman"/>
              </a:rPr>
              <a:t>Division</a:t>
            </a:r>
            <a:r>
              <a:rPr sz="1650" b="1" i="1" spc="55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-25" dirty="0">
                <a:solidFill>
                  <a:srgbClr val="002453"/>
                </a:solidFill>
                <a:latin typeface="Times New Roman"/>
                <a:cs typeface="Times New Roman"/>
              </a:rPr>
              <a:t>II </a:t>
            </a:r>
            <a:r>
              <a:rPr sz="1650" b="1" i="1" spc="105" dirty="0">
                <a:solidFill>
                  <a:srgbClr val="002453"/>
                </a:solidFill>
                <a:latin typeface="Times New Roman"/>
                <a:cs typeface="Times New Roman"/>
              </a:rPr>
              <a:t>student-</a:t>
            </a:r>
            <a:r>
              <a:rPr sz="1650" b="1" i="1" spc="85" dirty="0">
                <a:solidFill>
                  <a:srgbClr val="002453"/>
                </a:solidFill>
                <a:latin typeface="Times New Roman"/>
                <a:cs typeface="Times New Roman"/>
              </a:rPr>
              <a:t>athlete’s</a:t>
            </a:r>
            <a:r>
              <a:rPr sz="1650" b="1" i="1" spc="114" dirty="0">
                <a:solidFill>
                  <a:srgbClr val="002453"/>
                </a:solidFill>
                <a:latin typeface="Times New Roman"/>
                <a:cs typeface="Times New Roman"/>
              </a:rPr>
              <a:t> </a:t>
            </a:r>
            <a:r>
              <a:rPr sz="1650" b="1" i="1" spc="105" dirty="0">
                <a:solidFill>
                  <a:srgbClr val="002453"/>
                </a:solidFill>
                <a:latin typeface="Times New Roman"/>
                <a:cs typeface="Times New Roman"/>
              </a:rPr>
              <a:t>time?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86160" y="3691022"/>
            <a:ext cx="66230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b="1" spc="65" dirty="0">
                <a:solidFill>
                  <a:srgbClr val="002453"/>
                </a:solidFill>
                <a:latin typeface="Calibri"/>
                <a:cs typeface="Calibri"/>
              </a:rPr>
              <a:t>Competition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91460" y="3691022"/>
            <a:ext cx="458470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b="1" spc="80" dirty="0">
                <a:solidFill>
                  <a:srgbClr val="002453"/>
                </a:solidFill>
                <a:latin typeface="Calibri"/>
                <a:cs typeface="Calibri"/>
              </a:rPr>
              <a:t>Practice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405286" y="4856435"/>
            <a:ext cx="619760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b="1" spc="70" dirty="0">
                <a:solidFill>
                  <a:srgbClr val="002453"/>
                </a:solidFill>
                <a:latin typeface="Calibri"/>
                <a:cs typeface="Calibri"/>
              </a:rPr>
              <a:t>Film</a:t>
            </a:r>
            <a:r>
              <a:rPr sz="800" b="1" spc="45" dirty="0">
                <a:solidFill>
                  <a:srgbClr val="002453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002453"/>
                </a:solidFill>
                <a:latin typeface="Calibri"/>
                <a:cs typeface="Calibri"/>
              </a:rPr>
              <a:t>review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45029" y="4856435"/>
            <a:ext cx="728345" cy="276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17475" marR="5080" indent="-105410">
              <a:lnSpc>
                <a:spcPct val="101200"/>
              </a:lnSpc>
              <a:spcBef>
                <a:spcPts val="120"/>
              </a:spcBef>
            </a:pPr>
            <a:r>
              <a:rPr sz="800" b="1" spc="60" dirty="0">
                <a:solidFill>
                  <a:srgbClr val="002453"/>
                </a:solidFill>
                <a:latin typeface="Calibri"/>
                <a:cs typeface="Calibri"/>
              </a:rPr>
              <a:t>Supplemental </a:t>
            </a:r>
            <a:r>
              <a:rPr sz="800" b="1" spc="75" dirty="0">
                <a:solidFill>
                  <a:srgbClr val="002453"/>
                </a:solidFill>
                <a:latin typeface="Calibri"/>
                <a:cs typeface="Calibri"/>
              </a:rPr>
              <a:t>workouts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40680" y="4835288"/>
            <a:ext cx="702310" cy="276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4925" marR="5080" indent="-22860">
              <a:lnSpc>
                <a:spcPct val="101200"/>
              </a:lnSpc>
              <a:spcBef>
                <a:spcPts val="120"/>
              </a:spcBef>
            </a:pPr>
            <a:r>
              <a:rPr sz="800" b="1" spc="95" dirty="0">
                <a:solidFill>
                  <a:srgbClr val="002453"/>
                </a:solidFill>
                <a:latin typeface="Calibri"/>
                <a:cs typeface="Calibri"/>
              </a:rPr>
              <a:t>Strength</a:t>
            </a:r>
            <a:r>
              <a:rPr sz="800" b="1" spc="40" dirty="0">
                <a:solidFill>
                  <a:srgbClr val="002453"/>
                </a:solidFill>
                <a:latin typeface="Calibri"/>
                <a:cs typeface="Calibri"/>
              </a:rPr>
              <a:t> </a:t>
            </a:r>
            <a:r>
              <a:rPr sz="800" b="1" spc="45" dirty="0">
                <a:solidFill>
                  <a:srgbClr val="002453"/>
                </a:solidFill>
                <a:latin typeface="Calibri"/>
                <a:cs typeface="Calibri"/>
              </a:rPr>
              <a:t>and </a:t>
            </a:r>
            <a:r>
              <a:rPr sz="800" b="1" spc="55" dirty="0">
                <a:solidFill>
                  <a:srgbClr val="002453"/>
                </a:solidFill>
                <a:latin typeface="Calibri"/>
                <a:cs typeface="Calibri"/>
              </a:rPr>
              <a:t>conditioning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2654" y="6726783"/>
            <a:ext cx="525780" cy="276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 marR="5080" indent="-13335">
              <a:lnSpc>
                <a:spcPct val="101200"/>
              </a:lnSpc>
              <a:spcBef>
                <a:spcPts val="120"/>
              </a:spcBef>
            </a:pPr>
            <a:r>
              <a:rPr sz="800" b="1" spc="75" dirty="0">
                <a:solidFill>
                  <a:srgbClr val="002453"/>
                </a:solidFill>
                <a:latin typeface="Calibri"/>
                <a:cs typeface="Calibri"/>
              </a:rPr>
              <a:t>Academic </a:t>
            </a:r>
            <a:r>
              <a:rPr sz="800" b="1" spc="70" dirty="0">
                <a:solidFill>
                  <a:srgbClr val="002453"/>
                </a:solidFill>
                <a:latin typeface="Calibri"/>
                <a:cs typeface="Calibri"/>
              </a:rPr>
              <a:t>meetings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36848" y="8009245"/>
            <a:ext cx="910590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b="1" spc="70" dirty="0">
                <a:solidFill>
                  <a:srgbClr val="002453"/>
                </a:solidFill>
                <a:latin typeface="Calibri"/>
                <a:cs typeface="Calibri"/>
              </a:rPr>
              <a:t>Team</a:t>
            </a:r>
            <a:r>
              <a:rPr sz="800" b="1" spc="45" dirty="0">
                <a:solidFill>
                  <a:srgbClr val="002453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002453"/>
                </a:solidFill>
                <a:latin typeface="Calibri"/>
                <a:cs typeface="Calibri"/>
              </a:rPr>
              <a:t>fundraising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94394" y="9070402"/>
            <a:ext cx="53657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b="1" spc="90" dirty="0">
                <a:solidFill>
                  <a:srgbClr val="002453"/>
                </a:solidFill>
                <a:latin typeface="Calibri"/>
                <a:cs typeface="Calibri"/>
              </a:rPr>
              <a:t>Study</a:t>
            </a:r>
            <a:r>
              <a:rPr sz="800" b="1" spc="50" dirty="0">
                <a:solidFill>
                  <a:srgbClr val="002453"/>
                </a:solidFill>
                <a:latin typeface="Calibri"/>
                <a:cs typeface="Calibri"/>
              </a:rPr>
              <a:t> </a:t>
            </a:r>
            <a:r>
              <a:rPr sz="800" b="1" spc="30" dirty="0">
                <a:solidFill>
                  <a:srgbClr val="002453"/>
                </a:solidFill>
                <a:latin typeface="Calibri"/>
                <a:cs typeface="Calibri"/>
              </a:rPr>
              <a:t>hall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032738" y="6726889"/>
            <a:ext cx="921385" cy="276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82880" marR="5080" indent="-170815">
              <a:lnSpc>
                <a:spcPct val="101200"/>
              </a:lnSpc>
              <a:spcBef>
                <a:spcPts val="120"/>
              </a:spcBef>
            </a:pPr>
            <a:r>
              <a:rPr sz="800" b="1" spc="60" dirty="0">
                <a:solidFill>
                  <a:srgbClr val="002453"/>
                </a:solidFill>
                <a:latin typeface="Calibri"/>
                <a:cs typeface="Calibri"/>
              </a:rPr>
              <a:t>Injury</a:t>
            </a:r>
            <a:r>
              <a:rPr sz="800" b="1" spc="50" dirty="0">
                <a:solidFill>
                  <a:srgbClr val="002453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002453"/>
                </a:solidFill>
                <a:latin typeface="Calibri"/>
                <a:cs typeface="Calibri"/>
              </a:rPr>
              <a:t>treatment/ </a:t>
            </a:r>
            <a:r>
              <a:rPr sz="800" b="1" spc="55" dirty="0">
                <a:solidFill>
                  <a:srgbClr val="002453"/>
                </a:solidFill>
                <a:latin typeface="Calibri"/>
                <a:cs typeface="Calibri"/>
              </a:rPr>
              <a:t>prevention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146615" y="8009350"/>
            <a:ext cx="661670" cy="276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20955">
              <a:lnSpc>
                <a:spcPct val="101200"/>
              </a:lnSpc>
              <a:spcBef>
                <a:spcPts val="120"/>
              </a:spcBef>
            </a:pPr>
            <a:r>
              <a:rPr sz="800" b="1" spc="75" dirty="0">
                <a:solidFill>
                  <a:srgbClr val="002453"/>
                </a:solidFill>
                <a:latin typeface="Calibri"/>
                <a:cs typeface="Calibri"/>
              </a:rPr>
              <a:t>Community </a:t>
            </a:r>
            <a:r>
              <a:rPr sz="800" b="1" spc="70" dirty="0">
                <a:solidFill>
                  <a:srgbClr val="002453"/>
                </a:solidFill>
                <a:latin typeface="Calibri"/>
                <a:cs typeface="Calibri"/>
              </a:rPr>
              <a:t>engagement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225493" y="9069979"/>
            <a:ext cx="499109" cy="276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81915">
              <a:lnSpc>
                <a:spcPct val="101200"/>
              </a:lnSpc>
              <a:spcBef>
                <a:spcPts val="120"/>
              </a:spcBef>
            </a:pPr>
            <a:r>
              <a:rPr sz="800" b="1" spc="70" dirty="0">
                <a:solidFill>
                  <a:srgbClr val="002453"/>
                </a:solidFill>
                <a:latin typeface="Calibri"/>
                <a:cs typeface="Calibri"/>
              </a:rPr>
              <a:t>Social </a:t>
            </a:r>
            <a:r>
              <a:rPr sz="800" b="1" spc="60" dirty="0">
                <a:solidFill>
                  <a:srgbClr val="002453"/>
                </a:solidFill>
                <a:latin typeface="Calibri"/>
                <a:cs typeface="Calibri"/>
              </a:rPr>
              <a:t>activities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311499" y="6726889"/>
            <a:ext cx="833119" cy="399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-635" algn="ctr">
              <a:lnSpc>
                <a:spcPct val="101200"/>
              </a:lnSpc>
              <a:spcBef>
                <a:spcPts val="120"/>
              </a:spcBef>
            </a:pPr>
            <a:r>
              <a:rPr sz="800" b="1" spc="70" dirty="0">
                <a:solidFill>
                  <a:srgbClr val="002453"/>
                </a:solidFill>
                <a:latin typeface="Calibri"/>
                <a:cs typeface="Calibri"/>
              </a:rPr>
              <a:t>Prospective </a:t>
            </a:r>
            <a:r>
              <a:rPr sz="800" b="1" spc="80" dirty="0">
                <a:solidFill>
                  <a:srgbClr val="002453"/>
                </a:solidFill>
                <a:latin typeface="Calibri"/>
                <a:cs typeface="Calibri"/>
              </a:rPr>
              <a:t>student-</a:t>
            </a:r>
            <a:r>
              <a:rPr sz="800" b="1" spc="60" dirty="0">
                <a:solidFill>
                  <a:srgbClr val="002453"/>
                </a:solidFill>
                <a:latin typeface="Calibri"/>
                <a:cs typeface="Calibri"/>
              </a:rPr>
              <a:t>athlete </a:t>
            </a:r>
            <a:r>
              <a:rPr sz="800" b="1" spc="80" dirty="0">
                <a:solidFill>
                  <a:srgbClr val="002453"/>
                </a:solidFill>
                <a:latin typeface="Calibri"/>
                <a:cs typeface="Calibri"/>
              </a:rPr>
              <a:t>host</a:t>
            </a:r>
            <a:r>
              <a:rPr sz="800" b="1" spc="40" dirty="0">
                <a:solidFill>
                  <a:srgbClr val="002453"/>
                </a:solidFill>
                <a:latin typeface="Calibri"/>
                <a:cs typeface="Calibri"/>
              </a:rPr>
              <a:t> </a:t>
            </a:r>
            <a:r>
              <a:rPr sz="800" b="1" spc="60" dirty="0">
                <a:solidFill>
                  <a:srgbClr val="002453"/>
                </a:solidFill>
                <a:latin typeface="Calibri"/>
                <a:cs typeface="Calibri"/>
              </a:rPr>
              <a:t>duties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417763" y="8009456"/>
            <a:ext cx="626110" cy="276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5565" marR="5080" indent="-63500">
              <a:lnSpc>
                <a:spcPct val="101200"/>
              </a:lnSpc>
              <a:spcBef>
                <a:spcPts val="120"/>
              </a:spcBef>
            </a:pPr>
            <a:r>
              <a:rPr sz="800" b="1" spc="70" dirty="0">
                <a:solidFill>
                  <a:srgbClr val="002453"/>
                </a:solidFill>
                <a:latin typeface="Calibri"/>
                <a:cs typeface="Calibri"/>
              </a:rPr>
              <a:t>Compliance meetings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378429" y="9070085"/>
            <a:ext cx="687070" cy="2762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10795">
              <a:lnSpc>
                <a:spcPct val="101200"/>
              </a:lnSpc>
              <a:spcBef>
                <a:spcPts val="120"/>
              </a:spcBef>
            </a:pPr>
            <a:r>
              <a:rPr sz="800" b="1" spc="65" dirty="0">
                <a:solidFill>
                  <a:srgbClr val="002453"/>
                </a:solidFill>
                <a:latin typeface="Calibri"/>
                <a:cs typeface="Calibri"/>
              </a:rPr>
              <a:t>Professional </a:t>
            </a:r>
            <a:r>
              <a:rPr sz="800" b="1" spc="55" dirty="0">
                <a:solidFill>
                  <a:srgbClr val="002453"/>
                </a:solidFill>
                <a:latin typeface="Calibri"/>
                <a:cs typeface="Calibri"/>
              </a:rPr>
              <a:t>development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75102" y="2852441"/>
            <a:ext cx="6677025" cy="6157595"/>
            <a:chOff x="675102" y="2852441"/>
            <a:chExt cx="6677025" cy="6157595"/>
          </a:xfrm>
        </p:grpSpPr>
        <p:sp>
          <p:nvSpPr>
            <p:cNvPr id="58" name="object 58"/>
            <p:cNvSpPr/>
            <p:nvPr/>
          </p:nvSpPr>
          <p:spPr>
            <a:xfrm>
              <a:off x="716205" y="5281178"/>
              <a:ext cx="3435350" cy="0"/>
            </a:xfrm>
            <a:custGeom>
              <a:avLst/>
              <a:gdLst/>
              <a:ahLst/>
              <a:cxnLst/>
              <a:rect l="l" t="t" r="r" b="b"/>
              <a:pathLst>
                <a:path w="3435350">
                  <a:moveTo>
                    <a:pt x="0" y="0"/>
                  </a:moveTo>
                  <a:lnTo>
                    <a:pt x="3434778" y="0"/>
                  </a:lnTo>
                </a:path>
              </a:pathLst>
            </a:custGeom>
            <a:ln w="11747">
              <a:solidFill>
                <a:srgbClr val="00245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75093" y="5275313"/>
              <a:ext cx="3499485" cy="12065"/>
            </a:xfrm>
            <a:custGeom>
              <a:avLst/>
              <a:gdLst/>
              <a:ahLst/>
              <a:cxnLst/>
              <a:rect l="l" t="t" r="r" b="b"/>
              <a:pathLst>
                <a:path w="3499485" h="12064">
                  <a:moveTo>
                    <a:pt x="11747" y="5867"/>
                  </a:moveTo>
                  <a:lnTo>
                    <a:pt x="10033" y="1714"/>
                  </a:lnTo>
                  <a:lnTo>
                    <a:pt x="5880" y="0"/>
                  </a:lnTo>
                  <a:lnTo>
                    <a:pt x="1727" y="1714"/>
                  </a:lnTo>
                  <a:lnTo>
                    <a:pt x="0" y="5867"/>
                  </a:lnTo>
                  <a:lnTo>
                    <a:pt x="1727" y="10020"/>
                  </a:lnTo>
                  <a:lnTo>
                    <a:pt x="5880" y="11747"/>
                  </a:lnTo>
                  <a:lnTo>
                    <a:pt x="10033" y="10020"/>
                  </a:lnTo>
                  <a:lnTo>
                    <a:pt x="11747" y="5867"/>
                  </a:lnTo>
                  <a:close/>
                </a:path>
                <a:path w="3499485" h="12064">
                  <a:moveTo>
                    <a:pt x="3499370" y="5867"/>
                  </a:moveTo>
                  <a:lnTo>
                    <a:pt x="3497656" y="1714"/>
                  </a:lnTo>
                  <a:lnTo>
                    <a:pt x="3493503" y="0"/>
                  </a:lnTo>
                  <a:lnTo>
                    <a:pt x="3489350" y="1714"/>
                  </a:lnTo>
                  <a:lnTo>
                    <a:pt x="3487623" y="5867"/>
                  </a:lnTo>
                  <a:lnTo>
                    <a:pt x="3489350" y="10020"/>
                  </a:lnTo>
                  <a:lnTo>
                    <a:pt x="3493503" y="11747"/>
                  </a:lnTo>
                  <a:lnTo>
                    <a:pt x="3497656" y="10020"/>
                  </a:lnTo>
                  <a:lnTo>
                    <a:pt x="3499370" y="5867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618507" y="5281178"/>
              <a:ext cx="2710180" cy="0"/>
            </a:xfrm>
            <a:custGeom>
              <a:avLst/>
              <a:gdLst/>
              <a:ahLst/>
              <a:cxnLst/>
              <a:rect l="l" t="t" r="r" b="b"/>
              <a:pathLst>
                <a:path w="2710179">
                  <a:moveTo>
                    <a:pt x="0" y="0"/>
                  </a:moveTo>
                  <a:lnTo>
                    <a:pt x="2709621" y="0"/>
                  </a:lnTo>
                </a:path>
              </a:pathLst>
            </a:custGeom>
            <a:ln w="11747">
              <a:solidFill>
                <a:srgbClr val="00245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577207" y="5275313"/>
              <a:ext cx="2774950" cy="12065"/>
            </a:xfrm>
            <a:custGeom>
              <a:avLst/>
              <a:gdLst/>
              <a:ahLst/>
              <a:cxnLst/>
              <a:rect l="l" t="t" r="r" b="b"/>
              <a:pathLst>
                <a:path w="2774950" h="12064">
                  <a:moveTo>
                    <a:pt x="11747" y="5867"/>
                  </a:moveTo>
                  <a:lnTo>
                    <a:pt x="10033" y="1714"/>
                  </a:lnTo>
                  <a:lnTo>
                    <a:pt x="5880" y="0"/>
                  </a:lnTo>
                  <a:lnTo>
                    <a:pt x="1714" y="1714"/>
                  </a:lnTo>
                  <a:lnTo>
                    <a:pt x="0" y="5867"/>
                  </a:lnTo>
                  <a:lnTo>
                    <a:pt x="1714" y="10020"/>
                  </a:lnTo>
                  <a:lnTo>
                    <a:pt x="5880" y="11747"/>
                  </a:lnTo>
                  <a:lnTo>
                    <a:pt x="10033" y="10020"/>
                  </a:lnTo>
                  <a:lnTo>
                    <a:pt x="11747" y="5867"/>
                  </a:lnTo>
                  <a:close/>
                </a:path>
                <a:path w="2774950" h="12064">
                  <a:moveTo>
                    <a:pt x="2774505" y="5867"/>
                  </a:moveTo>
                  <a:lnTo>
                    <a:pt x="2772791" y="1714"/>
                  </a:lnTo>
                  <a:lnTo>
                    <a:pt x="2768638" y="0"/>
                  </a:lnTo>
                  <a:lnTo>
                    <a:pt x="2764472" y="1714"/>
                  </a:lnTo>
                  <a:lnTo>
                    <a:pt x="2762758" y="5867"/>
                  </a:lnTo>
                  <a:lnTo>
                    <a:pt x="2764472" y="10020"/>
                  </a:lnTo>
                  <a:lnTo>
                    <a:pt x="2768638" y="11747"/>
                  </a:lnTo>
                  <a:lnTo>
                    <a:pt x="2772791" y="10020"/>
                  </a:lnTo>
                  <a:lnTo>
                    <a:pt x="2774505" y="5867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618507" y="6894468"/>
              <a:ext cx="2710180" cy="0"/>
            </a:xfrm>
            <a:custGeom>
              <a:avLst/>
              <a:gdLst/>
              <a:ahLst/>
              <a:cxnLst/>
              <a:rect l="l" t="t" r="r" b="b"/>
              <a:pathLst>
                <a:path w="2710179">
                  <a:moveTo>
                    <a:pt x="0" y="0"/>
                  </a:moveTo>
                  <a:lnTo>
                    <a:pt x="2709621" y="0"/>
                  </a:lnTo>
                </a:path>
              </a:pathLst>
            </a:custGeom>
            <a:ln w="11747">
              <a:solidFill>
                <a:srgbClr val="00245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577207" y="6888594"/>
              <a:ext cx="2774950" cy="12065"/>
            </a:xfrm>
            <a:custGeom>
              <a:avLst/>
              <a:gdLst/>
              <a:ahLst/>
              <a:cxnLst/>
              <a:rect l="l" t="t" r="r" b="b"/>
              <a:pathLst>
                <a:path w="2774950" h="12065">
                  <a:moveTo>
                    <a:pt x="11747" y="5880"/>
                  </a:moveTo>
                  <a:lnTo>
                    <a:pt x="10033" y="1727"/>
                  </a:lnTo>
                  <a:lnTo>
                    <a:pt x="5880" y="0"/>
                  </a:lnTo>
                  <a:lnTo>
                    <a:pt x="1714" y="1727"/>
                  </a:lnTo>
                  <a:lnTo>
                    <a:pt x="0" y="5880"/>
                  </a:lnTo>
                  <a:lnTo>
                    <a:pt x="1714" y="10033"/>
                  </a:lnTo>
                  <a:lnTo>
                    <a:pt x="5880" y="11747"/>
                  </a:lnTo>
                  <a:lnTo>
                    <a:pt x="10033" y="10033"/>
                  </a:lnTo>
                  <a:lnTo>
                    <a:pt x="11747" y="5880"/>
                  </a:lnTo>
                  <a:close/>
                </a:path>
                <a:path w="2774950" h="12065">
                  <a:moveTo>
                    <a:pt x="2774505" y="5880"/>
                  </a:moveTo>
                  <a:lnTo>
                    <a:pt x="2772791" y="1727"/>
                  </a:lnTo>
                  <a:lnTo>
                    <a:pt x="2768638" y="0"/>
                  </a:lnTo>
                  <a:lnTo>
                    <a:pt x="2764472" y="1727"/>
                  </a:lnTo>
                  <a:lnTo>
                    <a:pt x="2762758" y="5880"/>
                  </a:lnTo>
                  <a:lnTo>
                    <a:pt x="2764472" y="10033"/>
                  </a:lnTo>
                  <a:lnTo>
                    <a:pt x="2768638" y="11747"/>
                  </a:lnTo>
                  <a:lnTo>
                    <a:pt x="2772791" y="10033"/>
                  </a:lnTo>
                  <a:lnTo>
                    <a:pt x="2774505" y="588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618507" y="8122409"/>
              <a:ext cx="2710180" cy="0"/>
            </a:xfrm>
            <a:custGeom>
              <a:avLst/>
              <a:gdLst/>
              <a:ahLst/>
              <a:cxnLst/>
              <a:rect l="l" t="t" r="r" b="b"/>
              <a:pathLst>
                <a:path w="2710179">
                  <a:moveTo>
                    <a:pt x="0" y="0"/>
                  </a:moveTo>
                  <a:lnTo>
                    <a:pt x="2709621" y="0"/>
                  </a:lnTo>
                </a:path>
              </a:pathLst>
            </a:custGeom>
            <a:ln w="11747">
              <a:solidFill>
                <a:srgbClr val="00245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577207" y="8116544"/>
              <a:ext cx="2774950" cy="12065"/>
            </a:xfrm>
            <a:custGeom>
              <a:avLst/>
              <a:gdLst/>
              <a:ahLst/>
              <a:cxnLst/>
              <a:rect l="l" t="t" r="r" b="b"/>
              <a:pathLst>
                <a:path w="2774950" h="12065">
                  <a:moveTo>
                    <a:pt x="11747" y="5867"/>
                  </a:moveTo>
                  <a:lnTo>
                    <a:pt x="10033" y="1714"/>
                  </a:lnTo>
                  <a:lnTo>
                    <a:pt x="5880" y="0"/>
                  </a:lnTo>
                  <a:lnTo>
                    <a:pt x="1714" y="1714"/>
                  </a:lnTo>
                  <a:lnTo>
                    <a:pt x="0" y="5867"/>
                  </a:lnTo>
                  <a:lnTo>
                    <a:pt x="1714" y="10020"/>
                  </a:lnTo>
                  <a:lnTo>
                    <a:pt x="5880" y="11747"/>
                  </a:lnTo>
                  <a:lnTo>
                    <a:pt x="10033" y="10020"/>
                  </a:lnTo>
                  <a:lnTo>
                    <a:pt x="11747" y="5867"/>
                  </a:lnTo>
                  <a:close/>
                </a:path>
                <a:path w="2774950" h="12065">
                  <a:moveTo>
                    <a:pt x="2774505" y="5867"/>
                  </a:moveTo>
                  <a:lnTo>
                    <a:pt x="2772791" y="1714"/>
                  </a:lnTo>
                  <a:lnTo>
                    <a:pt x="2768638" y="0"/>
                  </a:lnTo>
                  <a:lnTo>
                    <a:pt x="2764472" y="1714"/>
                  </a:lnTo>
                  <a:lnTo>
                    <a:pt x="2762758" y="5867"/>
                  </a:lnTo>
                  <a:lnTo>
                    <a:pt x="2764472" y="10020"/>
                  </a:lnTo>
                  <a:lnTo>
                    <a:pt x="2768638" y="11747"/>
                  </a:lnTo>
                  <a:lnTo>
                    <a:pt x="2772791" y="10020"/>
                  </a:lnTo>
                  <a:lnTo>
                    <a:pt x="2774505" y="5867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7537" y="6123913"/>
              <a:ext cx="142722" cy="142532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831062" y="6280607"/>
              <a:ext cx="706120" cy="427990"/>
            </a:xfrm>
            <a:custGeom>
              <a:avLst/>
              <a:gdLst/>
              <a:ahLst/>
              <a:cxnLst/>
              <a:rect l="l" t="t" r="r" b="b"/>
              <a:pathLst>
                <a:path w="706119" h="427990">
                  <a:moveTo>
                    <a:pt x="621360" y="108331"/>
                  </a:moveTo>
                  <a:lnTo>
                    <a:pt x="612914" y="66382"/>
                  </a:lnTo>
                  <a:lnTo>
                    <a:pt x="589864" y="32105"/>
                  </a:lnTo>
                  <a:lnTo>
                    <a:pt x="555650" y="8991"/>
                  </a:lnTo>
                  <a:lnTo>
                    <a:pt x="513727" y="508"/>
                  </a:lnTo>
                  <a:lnTo>
                    <a:pt x="495185" y="508"/>
                  </a:lnTo>
                  <a:lnTo>
                    <a:pt x="494766" y="0"/>
                  </a:lnTo>
                  <a:lnTo>
                    <a:pt x="452780" y="508"/>
                  </a:lnTo>
                  <a:lnTo>
                    <a:pt x="421767" y="508"/>
                  </a:lnTo>
                  <a:lnTo>
                    <a:pt x="379857" y="8991"/>
                  </a:lnTo>
                  <a:lnTo>
                    <a:pt x="345681" y="32105"/>
                  </a:lnTo>
                  <a:lnTo>
                    <a:pt x="322668" y="66382"/>
                  </a:lnTo>
                  <a:lnTo>
                    <a:pt x="314236" y="108331"/>
                  </a:lnTo>
                  <a:lnTo>
                    <a:pt x="314236" y="177355"/>
                  </a:lnTo>
                  <a:lnTo>
                    <a:pt x="325361" y="183515"/>
                  </a:lnTo>
                  <a:lnTo>
                    <a:pt x="335648" y="190982"/>
                  </a:lnTo>
                  <a:lnTo>
                    <a:pt x="344957" y="199669"/>
                  </a:lnTo>
                  <a:lnTo>
                    <a:pt x="353123" y="209435"/>
                  </a:lnTo>
                  <a:lnTo>
                    <a:pt x="358381" y="202780"/>
                  </a:lnTo>
                  <a:lnTo>
                    <a:pt x="364172" y="196621"/>
                  </a:lnTo>
                  <a:lnTo>
                    <a:pt x="370459" y="190995"/>
                  </a:lnTo>
                  <a:lnTo>
                    <a:pt x="377151" y="185953"/>
                  </a:lnTo>
                  <a:lnTo>
                    <a:pt x="377151" y="102844"/>
                  </a:lnTo>
                  <a:lnTo>
                    <a:pt x="399161" y="102844"/>
                  </a:lnTo>
                  <a:lnTo>
                    <a:pt x="399161" y="174269"/>
                  </a:lnTo>
                  <a:lnTo>
                    <a:pt x="408012" y="171196"/>
                  </a:lnTo>
                  <a:lnTo>
                    <a:pt x="417182" y="168948"/>
                  </a:lnTo>
                  <a:lnTo>
                    <a:pt x="426631" y="167576"/>
                  </a:lnTo>
                  <a:lnTo>
                    <a:pt x="436321" y="167106"/>
                  </a:lnTo>
                  <a:lnTo>
                    <a:pt x="461086" y="170116"/>
                  </a:lnTo>
                  <a:lnTo>
                    <a:pt x="483704" y="178663"/>
                  </a:lnTo>
                  <a:lnTo>
                    <a:pt x="503453" y="192011"/>
                  </a:lnTo>
                  <a:lnTo>
                    <a:pt x="519620" y="209435"/>
                  </a:lnTo>
                  <a:lnTo>
                    <a:pt x="524052" y="203365"/>
                  </a:lnTo>
                  <a:lnTo>
                    <a:pt x="529043" y="198120"/>
                  </a:lnTo>
                  <a:lnTo>
                    <a:pt x="534543" y="193217"/>
                  </a:lnTo>
                  <a:lnTo>
                    <a:pt x="534543" y="102844"/>
                  </a:lnTo>
                  <a:lnTo>
                    <a:pt x="556488" y="102844"/>
                  </a:lnTo>
                  <a:lnTo>
                    <a:pt x="556488" y="178206"/>
                  </a:lnTo>
                  <a:lnTo>
                    <a:pt x="567258" y="173507"/>
                  </a:lnTo>
                  <a:lnTo>
                    <a:pt x="578662" y="170014"/>
                  </a:lnTo>
                  <a:lnTo>
                    <a:pt x="590600" y="167855"/>
                  </a:lnTo>
                  <a:lnTo>
                    <a:pt x="602945" y="167106"/>
                  </a:lnTo>
                  <a:lnTo>
                    <a:pt x="609257" y="167106"/>
                  </a:lnTo>
                  <a:lnTo>
                    <a:pt x="615403" y="167817"/>
                  </a:lnTo>
                  <a:lnTo>
                    <a:pt x="621360" y="169011"/>
                  </a:lnTo>
                  <a:lnTo>
                    <a:pt x="621360" y="108331"/>
                  </a:lnTo>
                  <a:close/>
                </a:path>
                <a:path w="706119" h="427990">
                  <a:moveTo>
                    <a:pt x="706120" y="427824"/>
                  </a:moveTo>
                  <a:lnTo>
                    <a:pt x="699998" y="404431"/>
                  </a:lnTo>
                  <a:lnTo>
                    <a:pt x="683996" y="379006"/>
                  </a:lnTo>
                  <a:lnTo>
                    <a:pt x="661606" y="355053"/>
                  </a:lnTo>
                  <a:lnTo>
                    <a:pt x="636346" y="336092"/>
                  </a:lnTo>
                  <a:lnTo>
                    <a:pt x="650887" y="325399"/>
                  </a:lnTo>
                  <a:lnTo>
                    <a:pt x="662203" y="311315"/>
                  </a:lnTo>
                  <a:lnTo>
                    <a:pt x="669531" y="294601"/>
                  </a:lnTo>
                  <a:lnTo>
                    <a:pt x="672134" y="275983"/>
                  </a:lnTo>
                  <a:lnTo>
                    <a:pt x="666686" y="248996"/>
                  </a:lnTo>
                  <a:lnTo>
                    <a:pt x="651852" y="226974"/>
                  </a:lnTo>
                  <a:lnTo>
                    <a:pt x="629869" y="212128"/>
                  </a:lnTo>
                  <a:lnTo>
                    <a:pt x="602957" y="206679"/>
                  </a:lnTo>
                  <a:lnTo>
                    <a:pt x="576008" y="212128"/>
                  </a:lnTo>
                  <a:lnTo>
                    <a:pt x="553999" y="226974"/>
                  </a:lnTo>
                  <a:lnTo>
                    <a:pt x="539153" y="248996"/>
                  </a:lnTo>
                  <a:lnTo>
                    <a:pt x="533717" y="275983"/>
                  </a:lnTo>
                  <a:lnTo>
                    <a:pt x="536321" y="294601"/>
                  </a:lnTo>
                  <a:lnTo>
                    <a:pt x="543661" y="311315"/>
                  </a:lnTo>
                  <a:lnTo>
                    <a:pt x="554964" y="325399"/>
                  </a:lnTo>
                  <a:lnTo>
                    <a:pt x="569480" y="336092"/>
                  </a:lnTo>
                  <a:lnTo>
                    <a:pt x="555967" y="345313"/>
                  </a:lnTo>
                  <a:lnTo>
                    <a:pt x="542836" y="356362"/>
                  </a:lnTo>
                  <a:lnTo>
                    <a:pt x="530567" y="368719"/>
                  </a:lnTo>
                  <a:lnTo>
                    <a:pt x="519633" y="381889"/>
                  </a:lnTo>
                  <a:lnTo>
                    <a:pt x="508685" y="368719"/>
                  </a:lnTo>
                  <a:lnTo>
                    <a:pt x="496404" y="356362"/>
                  </a:lnTo>
                  <a:lnTo>
                    <a:pt x="483273" y="345313"/>
                  </a:lnTo>
                  <a:lnTo>
                    <a:pt x="469773" y="336092"/>
                  </a:lnTo>
                  <a:lnTo>
                    <a:pt x="484339" y="325399"/>
                  </a:lnTo>
                  <a:lnTo>
                    <a:pt x="495617" y="311315"/>
                  </a:lnTo>
                  <a:lnTo>
                    <a:pt x="502907" y="294601"/>
                  </a:lnTo>
                  <a:lnTo>
                    <a:pt x="505498" y="275983"/>
                  </a:lnTo>
                  <a:lnTo>
                    <a:pt x="500075" y="248996"/>
                  </a:lnTo>
                  <a:lnTo>
                    <a:pt x="485267" y="226974"/>
                  </a:lnTo>
                  <a:lnTo>
                    <a:pt x="463283" y="212128"/>
                  </a:lnTo>
                  <a:lnTo>
                    <a:pt x="436321" y="206679"/>
                  </a:lnTo>
                  <a:lnTo>
                    <a:pt x="409397" y="212128"/>
                  </a:lnTo>
                  <a:lnTo>
                    <a:pt x="387451" y="226974"/>
                  </a:lnTo>
                  <a:lnTo>
                    <a:pt x="372668" y="248996"/>
                  </a:lnTo>
                  <a:lnTo>
                    <a:pt x="367258" y="275983"/>
                  </a:lnTo>
                  <a:lnTo>
                    <a:pt x="369836" y="294601"/>
                  </a:lnTo>
                  <a:lnTo>
                    <a:pt x="377113" y="311315"/>
                  </a:lnTo>
                  <a:lnTo>
                    <a:pt x="388391" y="325399"/>
                  </a:lnTo>
                  <a:lnTo>
                    <a:pt x="402983" y="336092"/>
                  </a:lnTo>
                  <a:lnTo>
                    <a:pt x="389470" y="345313"/>
                  </a:lnTo>
                  <a:lnTo>
                    <a:pt x="376313" y="356362"/>
                  </a:lnTo>
                  <a:lnTo>
                    <a:pt x="364020" y="368719"/>
                  </a:lnTo>
                  <a:lnTo>
                    <a:pt x="353136" y="381889"/>
                  </a:lnTo>
                  <a:lnTo>
                    <a:pt x="342176" y="368719"/>
                  </a:lnTo>
                  <a:lnTo>
                    <a:pt x="329857" y="356362"/>
                  </a:lnTo>
                  <a:lnTo>
                    <a:pt x="316699" y="345313"/>
                  </a:lnTo>
                  <a:lnTo>
                    <a:pt x="303212" y="336092"/>
                  </a:lnTo>
                  <a:lnTo>
                    <a:pt x="317766" y="325399"/>
                  </a:lnTo>
                  <a:lnTo>
                    <a:pt x="329044" y="311315"/>
                  </a:lnTo>
                  <a:lnTo>
                    <a:pt x="336334" y="294601"/>
                  </a:lnTo>
                  <a:lnTo>
                    <a:pt x="338924" y="275983"/>
                  </a:lnTo>
                  <a:lnTo>
                    <a:pt x="333502" y="248996"/>
                  </a:lnTo>
                  <a:lnTo>
                    <a:pt x="318693" y="226974"/>
                  </a:lnTo>
                  <a:lnTo>
                    <a:pt x="296735" y="212128"/>
                  </a:lnTo>
                  <a:lnTo>
                    <a:pt x="269811" y="206679"/>
                  </a:lnTo>
                  <a:lnTo>
                    <a:pt x="242887" y="212128"/>
                  </a:lnTo>
                  <a:lnTo>
                    <a:pt x="220903" y="226974"/>
                  </a:lnTo>
                  <a:lnTo>
                    <a:pt x="206070" y="248996"/>
                  </a:lnTo>
                  <a:lnTo>
                    <a:pt x="200634" y="275983"/>
                  </a:lnTo>
                  <a:lnTo>
                    <a:pt x="203225" y="294601"/>
                  </a:lnTo>
                  <a:lnTo>
                    <a:pt x="210527" y="311315"/>
                  </a:lnTo>
                  <a:lnTo>
                    <a:pt x="221792" y="325399"/>
                  </a:lnTo>
                  <a:lnTo>
                    <a:pt x="236296" y="336092"/>
                  </a:lnTo>
                  <a:lnTo>
                    <a:pt x="222821" y="345313"/>
                  </a:lnTo>
                  <a:lnTo>
                    <a:pt x="209702" y="356362"/>
                  </a:lnTo>
                  <a:lnTo>
                    <a:pt x="197446" y="368719"/>
                  </a:lnTo>
                  <a:lnTo>
                    <a:pt x="186563" y="381889"/>
                  </a:lnTo>
                  <a:lnTo>
                    <a:pt x="175615" y="368719"/>
                  </a:lnTo>
                  <a:lnTo>
                    <a:pt x="163347" y="356362"/>
                  </a:lnTo>
                  <a:lnTo>
                    <a:pt x="150215" y="345313"/>
                  </a:lnTo>
                  <a:lnTo>
                    <a:pt x="136702" y="336092"/>
                  </a:lnTo>
                  <a:lnTo>
                    <a:pt x="151244" y="325399"/>
                  </a:lnTo>
                  <a:lnTo>
                    <a:pt x="162547" y="311315"/>
                  </a:lnTo>
                  <a:lnTo>
                    <a:pt x="169875" y="294601"/>
                  </a:lnTo>
                  <a:lnTo>
                    <a:pt x="172491" y="275983"/>
                  </a:lnTo>
                  <a:lnTo>
                    <a:pt x="167055" y="248996"/>
                  </a:lnTo>
                  <a:lnTo>
                    <a:pt x="152222" y="226974"/>
                  </a:lnTo>
                  <a:lnTo>
                    <a:pt x="130213" y="212128"/>
                  </a:lnTo>
                  <a:lnTo>
                    <a:pt x="103251" y="206679"/>
                  </a:lnTo>
                  <a:lnTo>
                    <a:pt x="76339" y="212128"/>
                  </a:lnTo>
                  <a:lnTo>
                    <a:pt x="54343" y="226974"/>
                  </a:lnTo>
                  <a:lnTo>
                    <a:pt x="39509" y="248996"/>
                  </a:lnTo>
                  <a:lnTo>
                    <a:pt x="34074" y="275983"/>
                  </a:lnTo>
                  <a:lnTo>
                    <a:pt x="36677" y="294601"/>
                  </a:lnTo>
                  <a:lnTo>
                    <a:pt x="43980" y="311315"/>
                  </a:lnTo>
                  <a:lnTo>
                    <a:pt x="55245" y="325399"/>
                  </a:lnTo>
                  <a:lnTo>
                    <a:pt x="69723" y="336092"/>
                  </a:lnTo>
                  <a:lnTo>
                    <a:pt x="44488" y="355053"/>
                  </a:lnTo>
                  <a:lnTo>
                    <a:pt x="22110" y="379006"/>
                  </a:lnTo>
                  <a:lnTo>
                    <a:pt x="6108" y="404431"/>
                  </a:lnTo>
                  <a:lnTo>
                    <a:pt x="0" y="427824"/>
                  </a:lnTo>
                  <a:lnTo>
                    <a:pt x="706120" y="427824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43026" y="5999200"/>
              <a:ext cx="488950" cy="463550"/>
            </a:xfrm>
            <a:custGeom>
              <a:avLst/>
              <a:gdLst/>
              <a:ahLst/>
              <a:cxnLst/>
              <a:rect l="l" t="t" r="r" b="b"/>
              <a:pathLst>
                <a:path w="488950" h="463550">
                  <a:moveTo>
                    <a:pt x="368084" y="230936"/>
                  </a:moveTo>
                  <a:lnTo>
                    <a:pt x="325856" y="180835"/>
                  </a:lnTo>
                  <a:lnTo>
                    <a:pt x="333527" y="167881"/>
                  </a:lnTo>
                  <a:lnTo>
                    <a:pt x="339204" y="154190"/>
                  </a:lnTo>
                  <a:lnTo>
                    <a:pt x="342722" y="139890"/>
                  </a:lnTo>
                  <a:lnTo>
                    <a:pt x="343928" y="125133"/>
                  </a:lnTo>
                  <a:lnTo>
                    <a:pt x="335165" y="85598"/>
                  </a:lnTo>
                  <a:lnTo>
                    <a:pt x="310769" y="51244"/>
                  </a:lnTo>
                  <a:lnTo>
                    <a:pt x="273558" y="24155"/>
                  </a:lnTo>
                  <a:lnTo>
                    <a:pt x="226352" y="6375"/>
                  </a:lnTo>
                  <a:lnTo>
                    <a:pt x="171996" y="0"/>
                  </a:lnTo>
                  <a:lnTo>
                    <a:pt x="117627" y="6375"/>
                  </a:lnTo>
                  <a:lnTo>
                    <a:pt x="70408" y="24155"/>
                  </a:lnTo>
                  <a:lnTo>
                    <a:pt x="33172" y="51244"/>
                  </a:lnTo>
                  <a:lnTo>
                    <a:pt x="8763" y="85598"/>
                  </a:lnTo>
                  <a:lnTo>
                    <a:pt x="0" y="125133"/>
                  </a:lnTo>
                  <a:lnTo>
                    <a:pt x="8763" y="164655"/>
                  </a:lnTo>
                  <a:lnTo>
                    <a:pt x="33172" y="198970"/>
                  </a:lnTo>
                  <a:lnTo>
                    <a:pt x="70408" y="226021"/>
                  </a:lnTo>
                  <a:lnTo>
                    <a:pt x="117627" y="243763"/>
                  </a:lnTo>
                  <a:lnTo>
                    <a:pt x="171996" y="250139"/>
                  </a:lnTo>
                  <a:lnTo>
                    <a:pt x="207518" y="247459"/>
                  </a:lnTo>
                  <a:lnTo>
                    <a:pt x="240512" y="239788"/>
                  </a:lnTo>
                  <a:lnTo>
                    <a:pt x="270243" y="227685"/>
                  </a:lnTo>
                  <a:lnTo>
                    <a:pt x="295986" y="211721"/>
                  </a:lnTo>
                  <a:lnTo>
                    <a:pt x="368084" y="230936"/>
                  </a:lnTo>
                  <a:close/>
                </a:path>
                <a:path w="488950" h="463550">
                  <a:moveTo>
                    <a:pt x="488480" y="452818"/>
                  </a:moveTo>
                  <a:lnTo>
                    <a:pt x="478561" y="375335"/>
                  </a:lnTo>
                  <a:lnTo>
                    <a:pt x="473532" y="335368"/>
                  </a:lnTo>
                  <a:lnTo>
                    <a:pt x="471792" y="320192"/>
                  </a:lnTo>
                  <a:lnTo>
                    <a:pt x="471805" y="317093"/>
                  </a:lnTo>
                  <a:lnTo>
                    <a:pt x="473887" y="312801"/>
                  </a:lnTo>
                  <a:lnTo>
                    <a:pt x="477774" y="304596"/>
                  </a:lnTo>
                  <a:lnTo>
                    <a:pt x="480999" y="295592"/>
                  </a:lnTo>
                  <a:lnTo>
                    <a:pt x="481126" y="288899"/>
                  </a:lnTo>
                  <a:lnTo>
                    <a:pt x="478129" y="282905"/>
                  </a:lnTo>
                  <a:lnTo>
                    <a:pt x="475526" y="281520"/>
                  </a:lnTo>
                  <a:lnTo>
                    <a:pt x="440829" y="281927"/>
                  </a:lnTo>
                  <a:lnTo>
                    <a:pt x="437972" y="281927"/>
                  </a:lnTo>
                  <a:lnTo>
                    <a:pt x="431927" y="284708"/>
                  </a:lnTo>
                  <a:lnTo>
                    <a:pt x="432536" y="290537"/>
                  </a:lnTo>
                  <a:lnTo>
                    <a:pt x="434378" y="297141"/>
                  </a:lnTo>
                  <a:lnTo>
                    <a:pt x="437832" y="306006"/>
                  </a:lnTo>
                  <a:lnTo>
                    <a:pt x="441185" y="313766"/>
                  </a:lnTo>
                  <a:lnTo>
                    <a:pt x="442683" y="317093"/>
                  </a:lnTo>
                  <a:lnTo>
                    <a:pt x="426643" y="448805"/>
                  </a:lnTo>
                  <a:lnTo>
                    <a:pt x="449110" y="451535"/>
                  </a:lnTo>
                  <a:lnTo>
                    <a:pt x="471728" y="460082"/>
                  </a:lnTo>
                  <a:lnTo>
                    <a:pt x="476707" y="463448"/>
                  </a:lnTo>
                  <a:lnTo>
                    <a:pt x="488480" y="452818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69139" y="4323543"/>
              <a:ext cx="72390" cy="323850"/>
            </a:xfrm>
            <a:custGeom>
              <a:avLst/>
              <a:gdLst/>
              <a:ahLst/>
              <a:cxnLst/>
              <a:rect l="l" t="t" r="r" b="b"/>
              <a:pathLst>
                <a:path w="72390" h="323850">
                  <a:moveTo>
                    <a:pt x="36029" y="0"/>
                  </a:moveTo>
                  <a:lnTo>
                    <a:pt x="22004" y="2832"/>
                  </a:lnTo>
                  <a:lnTo>
                    <a:pt x="10552" y="10556"/>
                  </a:lnTo>
                  <a:lnTo>
                    <a:pt x="2831" y="22009"/>
                  </a:lnTo>
                  <a:lnTo>
                    <a:pt x="0" y="36029"/>
                  </a:lnTo>
                  <a:lnTo>
                    <a:pt x="0" y="287286"/>
                  </a:lnTo>
                  <a:lnTo>
                    <a:pt x="2831" y="301312"/>
                  </a:lnTo>
                  <a:lnTo>
                    <a:pt x="10552" y="312764"/>
                  </a:lnTo>
                  <a:lnTo>
                    <a:pt x="22004" y="320485"/>
                  </a:lnTo>
                  <a:lnTo>
                    <a:pt x="36029" y="323316"/>
                  </a:lnTo>
                  <a:lnTo>
                    <a:pt x="50055" y="320485"/>
                  </a:lnTo>
                  <a:lnTo>
                    <a:pt x="61507" y="312764"/>
                  </a:lnTo>
                  <a:lnTo>
                    <a:pt x="69228" y="301312"/>
                  </a:lnTo>
                  <a:lnTo>
                    <a:pt x="72059" y="287286"/>
                  </a:lnTo>
                  <a:lnTo>
                    <a:pt x="72059" y="36029"/>
                  </a:lnTo>
                  <a:lnTo>
                    <a:pt x="69228" y="22009"/>
                  </a:lnTo>
                  <a:lnTo>
                    <a:pt x="61507" y="10556"/>
                  </a:lnTo>
                  <a:lnTo>
                    <a:pt x="50055" y="2832"/>
                  </a:lnTo>
                  <a:lnTo>
                    <a:pt x="36029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67856" y="4247748"/>
              <a:ext cx="72390" cy="474980"/>
            </a:xfrm>
            <a:custGeom>
              <a:avLst/>
              <a:gdLst/>
              <a:ahLst/>
              <a:cxnLst/>
              <a:rect l="l" t="t" r="r" b="b"/>
              <a:pathLst>
                <a:path w="72390" h="474979">
                  <a:moveTo>
                    <a:pt x="36029" y="0"/>
                  </a:moveTo>
                  <a:lnTo>
                    <a:pt x="21999" y="2829"/>
                  </a:lnTo>
                  <a:lnTo>
                    <a:pt x="10547" y="10545"/>
                  </a:lnTo>
                  <a:lnTo>
                    <a:pt x="2829" y="21993"/>
                  </a:lnTo>
                  <a:lnTo>
                    <a:pt x="0" y="36017"/>
                  </a:lnTo>
                  <a:lnTo>
                    <a:pt x="0" y="438886"/>
                  </a:lnTo>
                  <a:lnTo>
                    <a:pt x="2829" y="452909"/>
                  </a:lnTo>
                  <a:lnTo>
                    <a:pt x="10547" y="464358"/>
                  </a:lnTo>
                  <a:lnTo>
                    <a:pt x="21999" y="472074"/>
                  </a:lnTo>
                  <a:lnTo>
                    <a:pt x="36029" y="474903"/>
                  </a:lnTo>
                  <a:lnTo>
                    <a:pt x="50047" y="472074"/>
                  </a:lnTo>
                  <a:lnTo>
                    <a:pt x="61496" y="464358"/>
                  </a:lnTo>
                  <a:lnTo>
                    <a:pt x="69216" y="452909"/>
                  </a:lnTo>
                  <a:lnTo>
                    <a:pt x="72047" y="438886"/>
                  </a:lnTo>
                  <a:lnTo>
                    <a:pt x="72047" y="36017"/>
                  </a:lnTo>
                  <a:lnTo>
                    <a:pt x="69216" y="21993"/>
                  </a:lnTo>
                  <a:lnTo>
                    <a:pt x="61496" y="10545"/>
                  </a:lnTo>
                  <a:lnTo>
                    <a:pt x="50047" y="2829"/>
                  </a:lnTo>
                  <a:lnTo>
                    <a:pt x="36029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29045" y="4323543"/>
              <a:ext cx="72390" cy="323850"/>
            </a:xfrm>
            <a:custGeom>
              <a:avLst/>
              <a:gdLst/>
              <a:ahLst/>
              <a:cxnLst/>
              <a:rect l="l" t="t" r="r" b="b"/>
              <a:pathLst>
                <a:path w="72390" h="323850">
                  <a:moveTo>
                    <a:pt x="36017" y="0"/>
                  </a:moveTo>
                  <a:lnTo>
                    <a:pt x="21999" y="2832"/>
                  </a:lnTo>
                  <a:lnTo>
                    <a:pt x="10550" y="10556"/>
                  </a:lnTo>
                  <a:lnTo>
                    <a:pt x="2830" y="22009"/>
                  </a:lnTo>
                  <a:lnTo>
                    <a:pt x="0" y="36029"/>
                  </a:lnTo>
                  <a:lnTo>
                    <a:pt x="0" y="287286"/>
                  </a:lnTo>
                  <a:lnTo>
                    <a:pt x="2830" y="301312"/>
                  </a:lnTo>
                  <a:lnTo>
                    <a:pt x="10550" y="312764"/>
                  </a:lnTo>
                  <a:lnTo>
                    <a:pt x="21999" y="320485"/>
                  </a:lnTo>
                  <a:lnTo>
                    <a:pt x="36017" y="323316"/>
                  </a:lnTo>
                  <a:lnTo>
                    <a:pt x="50042" y="320485"/>
                  </a:lnTo>
                  <a:lnTo>
                    <a:pt x="61494" y="312764"/>
                  </a:lnTo>
                  <a:lnTo>
                    <a:pt x="69215" y="301312"/>
                  </a:lnTo>
                  <a:lnTo>
                    <a:pt x="72047" y="287286"/>
                  </a:lnTo>
                  <a:lnTo>
                    <a:pt x="72047" y="36029"/>
                  </a:lnTo>
                  <a:lnTo>
                    <a:pt x="69215" y="22009"/>
                  </a:lnTo>
                  <a:lnTo>
                    <a:pt x="61494" y="10556"/>
                  </a:lnTo>
                  <a:lnTo>
                    <a:pt x="50042" y="2832"/>
                  </a:lnTo>
                  <a:lnTo>
                    <a:pt x="36017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71181" y="4247756"/>
              <a:ext cx="331470" cy="474980"/>
            </a:xfrm>
            <a:custGeom>
              <a:avLst/>
              <a:gdLst/>
              <a:ahLst/>
              <a:cxnLst/>
              <a:rect l="l" t="t" r="r" b="b"/>
              <a:pathLst>
                <a:path w="331469" h="474979">
                  <a:moveTo>
                    <a:pt x="227888" y="192874"/>
                  </a:moveTo>
                  <a:lnTo>
                    <a:pt x="0" y="192874"/>
                  </a:lnTo>
                  <a:lnTo>
                    <a:pt x="0" y="282028"/>
                  </a:lnTo>
                  <a:lnTo>
                    <a:pt x="227888" y="282028"/>
                  </a:lnTo>
                  <a:lnTo>
                    <a:pt x="227888" y="192874"/>
                  </a:lnTo>
                  <a:close/>
                </a:path>
                <a:path w="331469" h="474979">
                  <a:moveTo>
                    <a:pt x="331203" y="36017"/>
                  </a:moveTo>
                  <a:lnTo>
                    <a:pt x="328371" y="21996"/>
                  </a:lnTo>
                  <a:lnTo>
                    <a:pt x="320649" y="10541"/>
                  </a:lnTo>
                  <a:lnTo>
                    <a:pt x="309194" y="2832"/>
                  </a:lnTo>
                  <a:lnTo>
                    <a:pt x="295173" y="0"/>
                  </a:lnTo>
                  <a:lnTo>
                    <a:pt x="281152" y="2832"/>
                  </a:lnTo>
                  <a:lnTo>
                    <a:pt x="269709" y="10541"/>
                  </a:lnTo>
                  <a:lnTo>
                    <a:pt x="261988" y="21996"/>
                  </a:lnTo>
                  <a:lnTo>
                    <a:pt x="259156" y="36017"/>
                  </a:lnTo>
                  <a:lnTo>
                    <a:pt x="259156" y="438886"/>
                  </a:lnTo>
                  <a:lnTo>
                    <a:pt x="261988" y="452907"/>
                  </a:lnTo>
                  <a:lnTo>
                    <a:pt x="269709" y="464362"/>
                  </a:lnTo>
                  <a:lnTo>
                    <a:pt x="281152" y="472071"/>
                  </a:lnTo>
                  <a:lnTo>
                    <a:pt x="295173" y="474903"/>
                  </a:lnTo>
                  <a:lnTo>
                    <a:pt x="309194" y="472071"/>
                  </a:lnTo>
                  <a:lnTo>
                    <a:pt x="320649" y="464362"/>
                  </a:lnTo>
                  <a:lnTo>
                    <a:pt x="328371" y="452907"/>
                  </a:lnTo>
                  <a:lnTo>
                    <a:pt x="331203" y="438886"/>
                  </a:lnTo>
                  <a:lnTo>
                    <a:pt x="331203" y="36017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37653" y="4440630"/>
              <a:ext cx="695325" cy="89535"/>
            </a:xfrm>
            <a:custGeom>
              <a:avLst/>
              <a:gdLst/>
              <a:ahLst/>
              <a:cxnLst/>
              <a:rect l="l" t="t" r="r" b="b"/>
              <a:pathLst>
                <a:path w="695325" h="89535">
                  <a:moveTo>
                    <a:pt x="31483" y="0"/>
                  </a:moveTo>
                  <a:lnTo>
                    <a:pt x="0" y="0"/>
                  </a:lnTo>
                  <a:lnTo>
                    <a:pt x="0" y="89154"/>
                  </a:lnTo>
                  <a:lnTo>
                    <a:pt x="31483" y="89154"/>
                  </a:lnTo>
                  <a:lnTo>
                    <a:pt x="31483" y="0"/>
                  </a:lnTo>
                  <a:close/>
                </a:path>
                <a:path w="695325" h="89535">
                  <a:moveTo>
                    <a:pt x="694944" y="0"/>
                  </a:moveTo>
                  <a:lnTo>
                    <a:pt x="663448" y="0"/>
                  </a:lnTo>
                  <a:lnTo>
                    <a:pt x="663448" y="89154"/>
                  </a:lnTo>
                  <a:lnTo>
                    <a:pt x="694944" y="89154"/>
                  </a:lnTo>
                  <a:lnTo>
                    <a:pt x="694944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337376" y="4611249"/>
              <a:ext cx="410845" cy="177800"/>
            </a:xfrm>
            <a:custGeom>
              <a:avLst/>
              <a:gdLst/>
              <a:ahLst/>
              <a:cxnLst/>
              <a:rect l="l" t="t" r="r" b="b"/>
              <a:pathLst>
                <a:path w="410844" h="177800">
                  <a:moveTo>
                    <a:pt x="364313" y="0"/>
                  </a:moveTo>
                  <a:lnTo>
                    <a:pt x="342969" y="1349"/>
                  </a:lnTo>
                  <a:lnTo>
                    <a:pt x="312979" y="10522"/>
                  </a:lnTo>
                  <a:lnTo>
                    <a:pt x="55125" y="92726"/>
                  </a:lnTo>
                  <a:lnTo>
                    <a:pt x="28542" y="100994"/>
                  </a:lnTo>
                  <a:lnTo>
                    <a:pt x="14669" y="107874"/>
                  </a:lnTo>
                  <a:lnTo>
                    <a:pt x="4860" y="119148"/>
                  </a:lnTo>
                  <a:lnTo>
                    <a:pt x="0" y="133280"/>
                  </a:lnTo>
                  <a:lnTo>
                    <a:pt x="971" y="148733"/>
                  </a:lnTo>
                  <a:lnTo>
                    <a:pt x="7859" y="162596"/>
                  </a:lnTo>
                  <a:lnTo>
                    <a:pt x="19136" y="172406"/>
                  </a:lnTo>
                  <a:lnTo>
                    <a:pt x="33269" y="177272"/>
                  </a:lnTo>
                  <a:lnTo>
                    <a:pt x="48723" y="176305"/>
                  </a:lnTo>
                  <a:lnTo>
                    <a:pt x="75879" y="170170"/>
                  </a:lnTo>
                  <a:lnTo>
                    <a:pt x="340286" y="112426"/>
                  </a:lnTo>
                  <a:lnTo>
                    <a:pt x="370845" y="105375"/>
                  </a:lnTo>
                  <a:lnTo>
                    <a:pt x="390003" y="95863"/>
                  </a:lnTo>
                  <a:lnTo>
                    <a:pt x="403551" y="80286"/>
                  </a:lnTo>
                  <a:lnTo>
                    <a:pt x="410265" y="60766"/>
                  </a:lnTo>
                  <a:lnTo>
                    <a:pt x="408920" y="39424"/>
                  </a:lnTo>
                  <a:lnTo>
                    <a:pt x="399414" y="20264"/>
                  </a:lnTo>
                  <a:lnTo>
                    <a:pt x="383836" y="6714"/>
                  </a:lnTo>
                  <a:lnTo>
                    <a:pt x="364313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55126" y="4611257"/>
              <a:ext cx="186051" cy="10827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587580" y="4764525"/>
              <a:ext cx="75565" cy="24130"/>
            </a:xfrm>
            <a:custGeom>
              <a:avLst/>
              <a:gdLst/>
              <a:ahLst/>
              <a:cxnLst/>
              <a:rect l="l" t="t" r="r" b="b"/>
              <a:pathLst>
                <a:path w="75564" h="24129">
                  <a:moveTo>
                    <a:pt x="75285" y="0"/>
                  </a:moveTo>
                  <a:lnTo>
                    <a:pt x="0" y="16471"/>
                  </a:lnTo>
                  <a:lnTo>
                    <a:pt x="29083" y="23025"/>
                  </a:lnTo>
                  <a:lnTo>
                    <a:pt x="43401" y="24133"/>
                  </a:lnTo>
                  <a:lnTo>
                    <a:pt x="56675" y="20194"/>
                  </a:lnTo>
                  <a:lnTo>
                    <a:pt x="67703" y="11914"/>
                  </a:lnTo>
                  <a:lnTo>
                    <a:pt x="75285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0552" y="4145584"/>
              <a:ext cx="141643" cy="14164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2177719" y="2852457"/>
              <a:ext cx="647700" cy="1776730"/>
            </a:xfrm>
            <a:custGeom>
              <a:avLst/>
              <a:gdLst/>
              <a:ahLst/>
              <a:cxnLst/>
              <a:rect l="l" t="t" r="r" b="b"/>
              <a:pathLst>
                <a:path w="647700" h="1776729">
                  <a:moveTo>
                    <a:pt x="579120" y="508"/>
                  </a:moveTo>
                  <a:lnTo>
                    <a:pt x="448424" y="508"/>
                  </a:lnTo>
                  <a:lnTo>
                    <a:pt x="344182" y="168198"/>
                  </a:lnTo>
                  <a:lnTo>
                    <a:pt x="244221" y="0"/>
                  </a:lnTo>
                  <a:lnTo>
                    <a:pt x="109334" y="0"/>
                  </a:lnTo>
                  <a:lnTo>
                    <a:pt x="266433" y="277698"/>
                  </a:lnTo>
                  <a:lnTo>
                    <a:pt x="415607" y="277698"/>
                  </a:lnTo>
                  <a:lnTo>
                    <a:pt x="579120" y="508"/>
                  </a:lnTo>
                  <a:close/>
                </a:path>
                <a:path w="647700" h="1776729">
                  <a:moveTo>
                    <a:pt x="647446" y="1618627"/>
                  </a:moveTo>
                  <a:lnTo>
                    <a:pt x="644017" y="1601685"/>
                  </a:lnTo>
                  <a:lnTo>
                    <a:pt x="634682" y="1587842"/>
                  </a:lnTo>
                  <a:lnTo>
                    <a:pt x="620839" y="1578508"/>
                  </a:lnTo>
                  <a:lnTo>
                    <a:pt x="603897" y="1575092"/>
                  </a:lnTo>
                  <a:lnTo>
                    <a:pt x="543902" y="1575092"/>
                  </a:lnTo>
                  <a:lnTo>
                    <a:pt x="435470" y="1466659"/>
                  </a:lnTo>
                  <a:lnTo>
                    <a:pt x="425577" y="1459255"/>
                  </a:lnTo>
                  <a:lnTo>
                    <a:pt x="414401" y="1455077"/>
                  </a:lnTo>
                  <a:lnTo>
                    <a:pt x="402653" y="1454099"/>
                  </a:lnTo>
                  <a:lnTo>
                    <a:pt x="391033" y="1456283"/>
                  </a:lnTo>
                  <a:lnTo>
                    <a:pt x="376072" y="1465580"/>
                  </a:lnTo>
                  <a:lnTo>
                    <a:pt x="359702" y="1472539"/>
                  </a:lnTo>
                  <a:lnTo>
                    <a:pt x="342163" y="1476895"/>
                  </a:lnTo>
                  <a:lnTo>
                    <a:pt x="323672" y="1478407"/>
                  </a:lnTo>
                  <a:lnTo>
                    <a:pt x="305054" y="1476883"/>
                  </a:lnTo>
                  <a:lnTo>
                    <a:pt x="287413" y="1472463"/>
                  </a:lnTo>
                  <a:lnTo>
                    <a:pt x="270979" y="1465427"/>
                  </a:lnTo>
                  <a:lnTo>
                    <a:pt x="255955" y="1456004"/>
                  </a:lnTo>
                  <a:lnTo>
                    <a:pt x="244424" y="1453959"/>
                  </a:lnTo>
                  <a:lnTo>
                    <a:pt x="232803" y="1455013"/>
                  </a:lnTo>
                  <a:lnTo>
                    <a:pt x="221767" y="1459191"/>
                  </a:lnTo>
                  <a:lnTo>
                    <a:pt x="211975" y="1466532"/>
                  </a:lnTo>
                  <a:lnTo>
                    <a:pt x="103517" y="1574952"/>
                  </a:lnTo>
                  <a:lnTo>
                    <a:pt x="43548" y="1574952"/>
                  </a:lnTo>
                  <a:lnTo>
                    <a:pt x="26606" y="1578381"/>
                  </a:lnTo>
                  <a:lnTo>
                    <a:pt x="12763" y="1587715"/>
                  </a:lnTo>
                  <a:lnTo>
                    <a:pt x="3429" y="1601558"/>
                  </a:lnTo>
                  <a:lnTo>
                    <a:pt x="0" y="1618513"/>
                  </a:lnTo>
                  <a:lnTo>
                    <a:pt x="3429" y="1635467"/>
                  </a:lnTo>
                  <a:lnTo>
                    <a:pt x="12763" y="1649310"/>
                  </a:lnTo>
                  <a:lnTo>
                    <a:pt x="26606" y="1658645"/>
                  </a:lnTo>
                  <a:lnTo>
                    <a:pt x="43548" y="1662061"/>
                  </a:lnTo>
                  <a:lnTo>
                    <a:pt x="121361" y="1662061"/>
                  </a:lnTo>
                  <a:lnTo>
                    <a:pt x="219240" y="1582432"/>
                  </a:lnTo>
                  <a:lnTo>
                    <a:pt x="219240" y="1742325"/>
                  </a:lnTo>
                  <a:lnTo>
                    <a:pt x="323634" y="1776603"/>
                  </a:lnTo>
                  <a:lnTo>
                    <a:pt x="428066" y="1742325"/>
                  </a:lnTo>
                  <a:lnTo>
                    <a:pt x="428066" y="1582432"/>
                  </a:lnTo>
                  <a:lnTo>
                    <a:pt x="495071" y="1649437"/>
                  </a:lnTo>
                  <a:lnTo>
                    <a:pt x="501942" y="1655038"/>
                  </a:lnTo>
                  <a:lnTo>
                    <a:pt x="509574" y="1659039"/>
                  </a:lnTo>
                  <a:lnTo>
                    <a:pt x="517702" y="1661414"/>
                  </a:lnTo>
                  <a:lnTo>
                    <a:pt x="526072" y="1662188"/>
                  </a:lnTo>
                  <a:lnTo>
                    <a:pt x="603897" y="1662188"/>
                  </a:lnTo>
                  <a:lnTo>
                    <a:pt x="620839" y="1658772"/>
                  </a:lnTo>
                  <a:lnTo>
                    <a:pt x="634682" y="1649437"/>
                  </a:lnTo>
                  <a:lnTo>
                    <a:pt x="644017" y="1635594"/>
                  </a:lnTo>
                  <a:lnTo>
                    <a:pt x="647446" y="1618627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250564" y="3099995"/>
              <a:ext cx="525780" cy="525780"/>
            </a:xfrm>
            <a:custGeom>
              <a:avLst/>
              <a:gdLst/>
              <a:ahLst/>
              <a:cxnLst/>
              <a:rect l="l" t="t" r="r" b="b"/>
              <a:pathLst>
                <a:path w="525780" h="525779">
                  <a:moveTo>
                    <a:pt x="262623" y="0"/>
                  </a:moveTo>
                  <a:lnTo>
                    <a:pt x="215415" y="4231"/>
                  </a:lnTo>
                  <a:lnTo>
                    <a:pt x="170983" y="16431"/>
                  </a:lnTo>
                  <a:lnTo>
                    <a:pt x="130070" y="35858"/>
                  </a:lnTo>
                  <a:lnTo>
                    <a:pt x="93416" y="61769"/>
                  </a:lnTo>
                  <a:lnTo>
                    <a:pt x="61764" y="93424"/>
                  </a:lnTo>
                  <a:lnTo>
                    <a:pt x="35854" y="130079"/>
                  </a:lnTo>
                  <a:lnTo>
                    <a:pt x="16429" y="170995"/>
                  </a:lnTo>
                  <a:lnTo>
                    <a:pt x="4231" y="215427"/>
                  </a:lnTo>
                  <a:lnTo>
                    <a:pt x="0" y="262635"/>
                  </a:lnTo>
                  <a:lnTo>
                    <a:pt x="4231" y="309844"/>
                  </a:lnTo>
                  <a:lnTo>
                    <a:pt x="16429" y="354276"/>
                  </a:lnTo>
                  <a:lnTo>
                    <a:pt x="35854" y="395192"/>
                  </a:lnTo>
                  <a:lnTo>
                    <a:pt x="61764" y="431847"/>
                  </a:lnTo>
                  <a:lnTo>
                    <a:pt x="93416" y="463502"/>
                  </a:lnTo>
                  <a:lnTo>
                    <a:pt x="130070" y="489413"/>
                  </a:lnTo>
                  <a:lnTo>
                    <a:pt x="170983" y="508840"/>
                  </a:lnTo>
                  <a:lnTo>
                    <a:pt x="215415" y="521040"/>
                  </a:lnTo>
                  <a:lnTo>
                    <a:pt x="262623" y="525271"/>
                  </a:lnTo>
                  <a:lnTo>
                    <a:pt x="309831" y="521040"/>
                  </a:lnTo>
                  <a:lnTo>
                    <a:pt x="354264" y="508840"/>
                  </a:lnTo>
                  <a:lnTo>
                    <a:pt x="395179" y="489413"/>
                  </a:lnTo>
                  <a:lnTo>
                    <a:pt x="431835" y="463502"/>
                  </a:lnTo>
                  <a:lnTo>
                    <a:pt x="463489" y="431847"/>
                  </a:lnTo>
                  <a:lnTo>
                    <a:pt x="489401" y="395192"/>
                  </a:lnTo>
                  <a:lnTo>
                    <a:pt x="508827" y="354276"/>
                  </a:lnTo>
                  <a:lnTo>
                    <a:pt x="521027" y="309844"/>
                  </a:lnTo>
                  <a:lnTo>
                    <a:pt x="525259" y="262635"/>
                  </a:lnTo>
                  <a:lnTo>
                    <a:pt x="521027" y="215427"/>
                  </a:lnTo>
                  <a:lnTo>
                    <a:pt x="508827" y="170995"/>
                  </a:lnTo>
                  <a:lnTo>
                    <a:pt x="489401" y="130079"/>
                  </a:lnTo>
                  <a:lnTo>
                    <a:pt x="463489" y="93424"/>
                  </a:lnTo>
                  <a:lnTo>
                    <a:pt x="431835" y="61769"/>
                  </a:lnTo>
                  <a:lnTo>
                    <a:pt x="395179" y="35858"/>
                  </a:lnTo>
                  <a:lnTo>
                    <a:pt x="354264" y="16431"/>
                  </a:lnTo>
                  <a:lnTo>
                    <a:pt x="309831" y="4231"/>
                  </a:lnTo>
                  <a:lnTo>
                    <a:pt x="262623" y="0"/>
                  </a:lnTo>
                  <a:close/>
                </a:path>
              </a:pathLst>
            </a:custGeom>
            <a:solidFill>
              <a:srgbClr val="FCC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297973" y="3147404"/>
              <a:ext cx="430530" cy="430530"/>
            </a:xfrm>
            <a:custGeom>
              <a:avLst/>
              <a:gdLst/>
              <a:ahLst/>
              <a:cxnLst/>
              <a:rect l="l" t="t" r="r" b="b"/>
              <a:pathLst>
                <a:path w="430530" h="430529">
                  <a:moveTo>
                    <a:pt x="215214" y="0"/>
                  </a:moveTo>
                  <a:lnTo>
                    <a:pt x="165867" y="5684"/>
                  </a:lnTo>
                  <a:lnTo>
                    <a:pt x="120568" y="21877"/>
                  </a:lnTo>
                  <a:lnTo>
                    <a:pt x="80608" y="47285"/>
                  </a:lnTo>
                  <a:lnTo>
                    <a:pt x="47280" y="80616"/>
                  </a:lnTo>
                  <a:lnTo>
                    <a:pt x="21874" y="120578"/>
                  </a:lnTo>
                  <a:lnTo>
                    <a:pt x="5683" y="165879"/>
                  </a:lnTo>
                  <a:lnTo>
                    <a:pt x="0" y="215226"/>
                  </a:lnTo>
                  <a:lnTo>
                    <a:pt x="5683" y="264574"/>
                  </a:lnTo>
                  <a:lnTo>
                    <a:pt x="21874" y="309875"/>
                  </a:lnTo>
                  <a:lnTo>
                    <a:pt x="47280" y="349837"/>
                  </a:lnTo>
                  <a:lnTo>
                    <a:pt x="80608" y="383168"/>
                  </a:lnTo>
                  <a:lnTo>
                    <a:pt x="120568" y="408576"/>
                  </a:lnTo>
                  <a:lnTo>
                    <a:pt x="165867" y="424769"/>
                  </a:lnTo>
                  <a:lnTo>
                    <a:pt x="215214" y="430453"/>
                  </a:lnTo>
                  <a:lnTo>
                    <a:pt x="264565" y="424769"/>
                  </a:lnTo>
                  <a:lnTo>
                    <a:pt x="309867" y="408576"/>
                  </a:lnTo>
                  <a:lnTo>
                    <a:pt x="349829" y="383168"/>
                  </a:lnTo>
                  <a:lnTo>
                    <a:pt x="383159" y="349837"/>
                  </a:lnTo>
                  <a:lnTo>
                    <a:pt x="408566" y="309875"/>
                  </a:lnTo>
                  <a:lnTo>
                    <a:pt x="424757" y="264574"/>
                  </a:lnTo>
                  <a:lnTo>
                    <a:pt x="430441" y="215226"/>
                  </a:lnTo>
                  <a:lnTo>
                    <a:pt x="424757" y="165879"/>
                  </a:lnTo>
                  <a:lnTo>
                    <a:pt x="408566" y="120578"/>
                  </a:lnTo>
                  <a:lnTo>
                    <a:pt x="383159" y="80616"/>
                  </a:lnTo>
                  <a:lnTo>
                    <a:pt x="349829" y="47285"/>
                  </a:lnTo>
                  <a:lnTo>
                    <a:pt x="309867" y="21877"/>
                  </a:lnTo>
                  <a:lnTo>
                    <a:pt x="264565" y="5684"/>
                  </a:lnTo>
                  <a:lnTo>
                    <a:pt x="215214" y="0"/>
                  </a:lnTo>
                  <a:close/>
                </a:path>
              </a:pathLst>
            </a:custGeom>
            <a:solidFill>
              <a:srgbClr val="FFE2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350536" y="3193737"/>
              <a:ext cx="323850" cy="307975"/>
            </a:xfrm>
            <a:custGeom>
              <a:avLst/>
              <a:gdLst/>
              <a:ahLst/>
              <a:cxnLst/>
              <a:rect l="l" t="t" r="r" b="b"/>
              <a:pathLst>
                <a:path w="323850" h="307975">
                  <a:moveTo>
                    <a:pt x="161861" y="0"/>
                  </a:moveTo>
                  <a:lnTo>
                    <a:pt x="111836" y="101346"/>
                  </a:lnTo>
                  <a:lnTo>
                    <a:pt x="0" y="117602"/>
                  </a:lnTo>
                  <a:lnTo>
                    <a:pt x="80924" y="196481"/>
                  </a:lnTo>
                  <a:lnTo>
                    <a:pt x="61823" y="307886"/>
                  </a:lnTo>
                  <a:lnTo>
                    <a:pt x="161861" y="255295"/>
                  </a:lnTo>
                  <a:lnTo>
                    <a:pt x="261899" y="307886"/>
                  </a:lnTo>
                  <a:lnTo>
                    <a:pt x="242798" y="196481"/>
                  </a:lnTo>
                  <a:lnTo>
                    <a:pt x="323723" y="117602"/>
                  </a:lnTo>
                  <a:lnTo>
                    <a:pt x="211886" y="101346"/>
                  </a:lnTo>
                  <a:lnTo>
                    <a:pt x="161861" y="0"/>
                  </a:lnTo>
                  <a:close/>
                </a:path>
              </a:pathLst>
            </a:custGeom>
            <a:solidFill>
              <a:srgbClr val="C69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451237" y="2920872"/>
              <a:ext cx="525780" cy="664845"/>
            </a:xfrm>
            <a:custGeom>
              <a:avLst/>
              <a:gdLst/>
              <a:ahLst/>
              <a:cxnLst/>
              <a:rect l="l" t="t" r="r" b="b"/>
              <a:pathLst>
                <a:path w="525779" h="664845">
                  <a:moveTo>
                    <a:pt x="525259" y="0"/>
                  </a:moveTo>
                  <a:lnTo>
                    <a:pt x="0" y="0"/>
                  </a:lnTo>
                  <a:lnTo>
                    <a:pt x="0" y="664387"/>
                  </a:lnTo>
                  <a:lnTo>
                    <a:pt x="525259" y="664387"/>
                  </a:lnTo>
                  <a:lnTo>
                    <a:pt x="525259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502685" y="2963418"/>
              <a:ext cx="422909" cy="522605"/>
            </a:xfrm>
            <a:custGeom>
              <a:avLst/>
              <a:gdLst/>
              <a:ahLst/>
              <a:cxnLst/>
              <a:rect l="l" t="t" r="r" b="b"/>
              <a:pathLst>
                <a:path w="422910" h="522604">
                  <a:moveTo>
                    <a:pt x="422376" y="0"/>
                  </a:moveTo>
                  <a:lnTo>
                    <a:pt x="2260" y="0"/>
                  </a:lnTo>
                  <a:lnTo>
                    <a:pt x="0" y="522020"/>
                  </a:lnTo>
                  <a:lnTo>
                    <a:pt x="349897" y="522020"/>
                  </a:lnTo>
                  <a:lnTo>
                    <a:pt x="422376" y="449554"/>
                  </a:lnTo>
                  <a:lnTo>
                    <a:pt x="4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06861" y="2852441"/>
              <a:ext cx="228739" cy="139280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555898" y="3097034"/>
              <a:ext cx="59055" cy="25400"/>
            </a:xfrm>
            <a:custGeom>
              <a:avLst/>
              <a:gdLst/>
              <a:ahLst/>
              <a:cxnLst/>
              <a:rect l="l" t="t" r="r" b="b"/>
              <a:pathLst>
                <a:path w="59054" h="25400">
                  <a:moveTo>
                    <a:pt x="58889" y="0"/>
                  </a:moveTo>
                  <a:lnTo>
                    <a:pt x="0" y="0"/>
                  </a:lnTo>
                  <a:lnTo>
                    <a:pt x="0" y="24917"/>
                  </a:lnTo>
                  <a:lnTo>
                    <a:pt x="58889" y="24917"/>
                  </a:lnTo>
                  <a:lnTo>
                    <a:pt x="58889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634041" y="3097034"/>
              <a:ext cx="230504" cy="26670"/>
            </a:xfrm>
            <a:custGeom>
              <a:avLst/>
              <a:gdLst/>
              <a:ahLst/>
              <a:cxnLst/>
              <a:rect l="l" t="t" r="r" b="b"/>
              <a:pathLst>
                <a:path w="230504" h="26669">
                  <a:moveTo>
                    <a:pt x="230162" y="0"/>
                  </a:moveTo>
                  <a:lnTo>
                    <a:pt x="0" y="0"/>
                  </a:lnTo>
                  <a:lnTo>
                    <a:pt x="0" y="26454"/>
                  </a:lnTo>
                  <a:lnTo>
                    <a:pt x="230162" y="26454"/>
                  </a:lnTo>
                  <a:lnTo>
                    <a:pt x="230162" y="0"/>
                  </a:lnTo>
                  <a:close/>
                </a:path>
              </a:pathLst>
            </a:custGeom>
            <a:solidFill>
              <a:srgbClr val="EFE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555898" y="3166109"/>
              <a:ext cx="59055" cy="25400"/>
            </a:xfrm>
            <a:custGeom>
              <a:avLst/>
              <a:gdLst/>
              <a:ahLst/>
              <a:cxnLst/>
              <a:rect l="l" t="t" r="r" b="b"/>
              <a:pathLst>
                <a:path w="59054" h="25400">
                  <a:moveTo>
                    <a:pt x="58889" y="0"/>
                  </a:moveTo>
                  <a:lnTo>
                    <a:pt x="0" y="0"/>
                  </a:lnTo>
                  <a:lnTo>
                    <a:pt x="0" y="24917"/>
                  </a:lnTo>
                  <a:lnTo>
                    <a:pt x="58889" y="24917"/>
                  </a:lnTo>
                  <a:lnTo>
                    <a:pt x="58889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634041" y="3166109"/>
              <a:ext cx="230504" cy="26670"/>
            </a:xfrm>
            <a:custGeom>
              <a:avLst/>
              <a:gdLst/>
              <a:ahLst/>
              <a:cxnLst/>
              <a:rect l="l" t="t" r="r" b="b"/>
              <a:pathLst>
                <a:path w="230504" h="26669">
                  <a:moveTo>
                    <a:pt x="230162" y="0"/>
                  </a:moveTo>
                  <a:lnTo>
                    <a:pt x="0" y="0"/>
                  </a:lnTo>
                  <a:lnTo>
                    <a:pt x="0" y="26454"/>
                  </a:lnTo>
                  <a:lnTo>
                    <a:pt x="230162" y="26454"/>
                  </a:lnTo>
                  <a:lnTo>
                    <a:pt x="230162" y="0"/>
                  </a:lnTo>
                  <a:close/>
                </a:path>
              </a:pathLst>
            </a:custGeom>
            <a:solidFill>
              <a:srgbClr val="EFE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555898" y="3229521"/>
              <a:ext cx="59055" cy="25400"/>
            </a:xfrm>
            <a:custGeom>
              <a:avLst/>
              <a:gdLst/>
              <a:ahLst/>
              <a:cxnLst/>
              <a:rect l="l" t="t" r="r" b="b"/>
              <a:pathLst>
                <a:path w="59054" h="25400">
                  <a:moveTo>
                    <a:pt x="58889" y="0"/>
                  </a:moveTo>
                  <a:lnTo>
                    <a:pt x="0" y="0"/>
                  </a:lnTo>
                  <a:lnTo>
                    <a:pt x="0" y="24917"/>
                  </a:lnTo>
                  <a:lnTo>
                    <a:pt x="58889" y="24917"/>
                  </a:lnTo>
                  <a:lnTo>
                    <a:pt x="58889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634041" y="3229533"/>
              <a:ext cx="230504" cy="26670"/>
            </a:xfrm>
            <a:custGeom>
              <a:avLst/>
              <a:gdLst/>
              <a:ahLst/>
              <a:cxnLst/>
              <a:rect l="l" t="t" r="r" b="b"/>
              <a:pathLst>
                <a:path w="230504" h="26670">
                  <a:moveTo>
                    <a:pt x="230162" y="0"/>
                  </a:moveTo>
                  <a:lnTo>
                    <a:pt x="0" y="0"/>
                  </a:lnTo>
                  <a:lnTo>
                    <a:pt x="0" y="26454"/>
                  </a:lnTo>
                  <a:lnTo>
                    <a:pt x="230162" y="26454"/>
                  </a:lnTo>
                  <a:lnTo>
                    <a:pt x="230162" y="0"/>
                  </a:lnTo>
                  <a:close/>
                </a:path>
              </a:pathLst>
            </a:custGeom>
            <a:solidFill>
              <a:srgbClr val="EFE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555898" y="3298596"/>
              <a:ext cx="59055" cy="25400"/>
            </a:xfrm>
            <a:custGeom>
              <a:avLst/>
              <a:gdLst/>
              <a:ahLst/>
              <a:cxnLst/>
              <a:rect l="l" t="t" r="r" b="b"/>
              <a:pathLst>
                <a:path w="59054" h="25400">
                  <a:moveTo>
                    <a:pt x="58889" y="0"/>
                  </a:moveTo>
                  <a:lnTo>
                    <a:pt x="0" y="0"/>
                  </a:lnTo>
                  <a:lnTo>
                    <a:pt x="0" y="24917"/>
                  </a:lnTo>
                  <a:lnTo>
                    <a:pt x="58889" y="24917"/>
                  </a:lnTo>
                  <a:lnTo>
                    <a:pt x="58889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634041" y="3298596"/>
              <a:ext cx="230504" cy="26670"/>
            </a:xfrm>
            <a:custGeom>
              <a:avLst/>
              <a:gdLst/>
              <a:ahLst/>
              <a:cxnLst/>
              <a:rect l="l" t="t" r="r" b="b"/>
              <a:pathLst>
                <a:path w="230504" h="26670">
                  <a:moveTo>
                    <a:pt x="230162" y="0"/>
                  </a:moveTo>
                  <a:lnTo>
                    <a:pt x="0" y="0"/>
                  </a:lnTo>
                  <a:lnTo>
                    <a:pt x="0" y="26454"/>
                  </a:lnTo>
                  <a:lnTo>
                    <a:pt x="230162" y="26454"/>
                  </a:lnTo>
                  <a:lnTo>
                    <a:pt x="230162" y="0"/>
                  </a:lnTo>
                  <a:close/>
                </a:path>
              </a:pathLst>
            </a:custGeom>
            <a:solidFill>
              <a:srgbClr val="EFE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852594" y="341242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0" y="73012"/>
                  </a:lnTo>
                  <a:lnTo>
                    <a:pt x="72466" y="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3425666" y="4421974"/>
              <a:ext cx="464820" cy="336550"/>
            </a:xfrm>
            <a:custGeom>
              <a:avLst/>
              <a:gdLst/>
              <a:ahLst/>
              <a:cxnLst/>
              <a:rect l="l" t="t" r="r" b="b"/>
              <a:pathLst>
                <a:path w="464820" h="336550">
                  <a:moveTo>
                    <a:pt x="406273" y="0"/>
                  </a:moveTo>
                  <a:lnTo>
                    <a:pt x="58216" y="0"/>
                  </a:lnTo>
                  <a:lnTo>
                    <a:pt x="35613" y="4594"/>
                  </a:lnTo>
                  <a:lnTo>
                    <a:pt x="17102" y="17102"/>
                  </a:lnTo>
                  <a:lnTo>
                    <a:pt x="4594" y="35613"/>
                  </a:lnTo>
                  <a:lnTo>
                    <a:pt x="0" y="58216"/>
                  </a:lnTo>
                  <a:lnTo>
                    <a:pt x="0" y="277799"/>
                  </a:lnTo>
                  <a:lnTo>
                    <a:pt x="4594" y="300403"/>
                  </a:lnTo>
                  <a:lnTo>
                    <a:pt x="17102" y="318914"/>
                  </a:lnTo>
                  <a:lnTo>
                    <a:pt x="35613" y="331422"/>
                  </a:lnTo>
                  <a:lnTo>
                    <a:pt x="58216" y="336016"/>
                  </a:lnTo>
                  <a:lnTo>
                    <a:pt x="406273" y="336016"/>
                  </a:lnTo>
                  <a:lnTo>
                    <a:pt x="428876" y="331422"/>
                  </a:lnTo>
                  <a:lnTo>
                    <a:pt x="447387" y="318914"/>
                  </a:lnTo>
                  <a:lnTo>
                    <a:pt x="459895" y="300403"/>
                  </a:lnTo>
                  <a:lnTo>
                    <a:pt x="464489" y="277799"/>
                  </a:lnTo>
                  <a:lnTo>
                    <a:pt x="464489" y="58216"/>
                  </a:lnTo>
                  <a:lnTo>
                    <a:pt x="459895" y="35613"/>
                  </a:lnTo>
                  <a:lnTo>
                    <a:pt x="447387" y="17102"/>
                  </a:lnTo>
                  <a:lnTo>
                    <a:pt x="428876" y="4594"/>
                  </a:lnTo>
                  <a:lnTo>
                    <a:pt x="406273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915854" y="4390351"/>
              <a:ext cx="154305" cy="389890"/>
            </a:xfrm>
            <a:custGeom>
              <a:avLst/>
              <a:gdLst/>
              <a:ahLst/>
              <a:cxnLst/>
              <a:rect l="l" t="t" r="r" b="b"/>
              <a:pathLst>
                <a:path w="154304" h="389889">
                  <a:moveTo>
                    <a:pt x="154165" y="0"/>
                  </a:moveTo>
                  <a:lnTo>
                    <a:pt x="118592" y="3949"/>
                  </a:lnTo>
                  <a:lnTo>
                    <a:pt x="0" y="118592"/>
                  </a:lnTo>
                  <a:lnTo>
                    <a:pt x="0" y="282651"/>
                  </a:lnTo>
                  <a:lnTo>
                    <a:pt x="106730" y="389381"/>
                  </a:lnTo>
                  <a:lnTo>
                    <a:pt x="154165" y="389381"/>
                  </a:lnTo>
                  <a:lnTo>
                    <a:pt x="154165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5266" y="4193755"/>
              <a:ext cx="421533" cy="222110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3460033" y="4458244"/>
              <a:ext cx="397510" cy="268605"/>
            </a:xfrm>
            <a:custGeom>
              <a:avLst/>
              <a:gdLst/>
              <a:ahLst/>
              <a:cxnLst/>
              <a:rect l="l" t="t" r="r" b="b"/>
              <a:pathLst>
                <a:path w="397510" h="268604">
                  <a:moveTo>
                    <a:pt x="348983" y="268541"/>
                  </a:moveTo>
                  <a:lnTo>
                    <a:pt x="48120" y="268541"/>
                  </a:lnTo>
                  <a:lnTo>
                    <a:pt x="29435" y="264744"/>
                  </a:lnTo>
                  <a:lnTo>
                    <a:pt x="14135" y="254406"/>
                  </a:lnTo>
                  <a:lnTo>
                    <a:pt x="3796" y="239105"/>
                  </a:lnTo>
                  <a:lnTo>
                    <a:pt x="0" y="220421"/>
                  </a:lnTo>
                  <a:lnTo>
                    <a:pt x="0" y="48120"/>
                  </a:lnTo>
                  <a:lnTo>
                    <a:pt x="3796" y="29441"/>
                  </a:lnTo>
                  <a:lnTo>
                    <a:pt x="14135" y="14139"/>
                  </a:lnTo>
                  <a:lnTo>
                    <a:pt x="29435" y="3798"/>
                  </a:lnTo>
                  <a:lnTo>
                    <a:pt x="48120" y="0"/>
                  </a:lnTo>
                  <a:lnTo>
                    <a:pt x="348983" y="0"/>
                  </a:lnTo>
                  <a:lnTo>
                    <a:pt x="367667" y="3798"/>
                  </a:lnTo>
                  <a:lnTo>
                    <a:pt x="382968" y="14139"/>
                  </a:lnTo>
                  <a:lnTo>
                    <a:pt x="393306" y="29441"/>
                  </a:lnTo>
                  <a:lnTo>
                    <a:pt x="397103" y="48120"/>
                  </a:lnTo>
                  <a:lnTo>
                    <a:pt x="397103" y="220421"/>
                  </a:lnTo>
                  <a:lnTo>
                    <a:pt x="393306" y="239105"/>
                  </a:lnTo>
                  <a:lnTo>
                    <a:pt x="382968" y="254406"/>
                  </a:lnTo>
                  <a:lnTo>
                    <a:pt x="367667" y="264744"/>
                  </a:lnTo>
                  <a:lnTo>
                    <a:pt x="348983" y="268541"/>
                  </a:lnTo>
                  <a:close/>
                </a:path>
              </a:pathLst>
            </a:custGeom>
            <a:ln w="61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6194" y="7197868"/>
              <a:ext cx="465789" cy="40713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1639" y="7667809"/>
              <a:ext cx="200672" cy="151471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785291" y="7269009"/>
              <a:ext cx="1812289" cy="643255"/>
            </a:xfrm>
            <a:custGeom>
              <a:avLst/>
              <a:gdLst/>
              <a:ahLst/>
              <a:cxnLst/>
              <a:rect l="l" t="t" r="r" b="b"/>
              <a:pathLst>
                <a:path w="1812289" h="643254">
                  <a:moveTo>
                    <a:pt x="803592" y="452259"/>
                  </a:moveTo>
                  <a:lnTo>
                    <a:pt x="802284" y="439534"/>
                  </a:lnTo>
                  <a:lnTo>
                    <a:pt x="795591" y="433705"/>
                  </a:lnTo>
                  <a:lnTo>
                    <a:pt x="787844" y="432816"/>
                  </a:lnTo>
                  <a:lnTo>
                    <a:pt x="782040" y="433806"/>
                  </a:lnTo>
                  <a:lnTo>
                    <a:pt x="776262" y="444030"/>
                  </a:lnTo>
                  <a:lnTo>
                    <a:pt x="767740" y="455180"/>
                  </a:lnTo>
                  <a:lnTo>
                    <a:pt x="731888" y="490054"/>
                  </a:lnTo>
                  <a:lnTo>
                    <a:pt x="684834" y="531114"/>
                  </a:lnTo>
                  <a:lnTo>
                    <a:pt x="633412" y="565683"/>
                  </a:lnTo>
                  <a:lnTo>
                    <a:pt x="628942" y="575983"/>
                  </a:lnTo>
                  <a:lnTo>
                    <a:pt x="621182" y="584911"/>
                  </a:lnTo>
                  <a:lnTo>
                    <a:pt x="610679" y="592010"/>
                  </a:lnTo>
                  <a:lnTo>
                    <a:pt x="597928" y="596785"/>
                  </a:lnTo>
                  <a:lnTo>
                    <a:pt x="568109" y="600024"/>
                  </a:lnTo>
                  <a:lnTo>
                    <a:pt x="534860" y="597839"/>
                  </a:lnTo>
                  <a:lnTo>
                    <a:pt x="466496" y="581964"/>
                  </a:lnTo>
                  <a:lnTo>
                    <a:pt x="416572" y="557911"/>
                  </a:lnTo>
                  <a:lnTo>
                    <a:pt x="400291" y="548449"/>
                  </a:lnTo>
                  <a:lnTo>
                    <a:pt x="381469" y="538467"/>
                  </a:lnTo>
                  <a:lnTo>
                    <a:pt x="370509" y="533463"/>
                  </a:lnTo>
                  <a:lnTo>
                    <a:pt x="348335" y="525170"/>
                  </a:lnTo>
                  <a:lnTo>
                    <a:pt x="328002" y="519645"/>
                  </a:lnTo>
                  <a:lnTo>
                    <a:pt x="308114" y="516864"/>
                  </a:lnTo>
                  <a:lnTo>
                    <a:pt x="285242" y="516864"/>
                  </a:lnTo>
                  <a:lnTo>
                    <a:pt x="283133" y="512991"/>
                  </a:lnTo>
                  <a:lnTo>
                    <a:pt x="279946" y="510159"/>
                  </a:lnTo>
                  <a:lnTo>
                    <a:pt x="278993" y="508215"/>
                  </a:lnTo>
                  <a:lnTo>
                    <a:pt x="278625" y="501738"/>
                  </a:lnTo>
                  <a:lnTo>
                    <a:pt x="281952" y="497979"/>
                  </a:lnTo>
                  <a:lnTo>
                    <a:pt x="286296" y="497700"/>
                  </a:lnTo>
                  <a:lnTo>
                    <a:pt x="309295" y="497624"/>
                  </a:lnTo>
                  <a:lnTo>
                    <a:pt x="331558" y="500265"/>
                  </a:lnTo>
                  <a:lnTo>
                    <a:pt x="378421" y="514642"/>
                  </a:lnTo>
                  <a:lnTo>
                    <a:pt x="428777" y="541375"/>
                  </a:lnTo>
                  <a:lnTo>
                    <a:pt x="454025" y="554901"/>
                  </a:lnTo>
                  <a:lnTo>
                    <a:pt x="498944" y="570712"/>
                  </a:lnTo>
                  <a:lnTo>
                    <a:pt x="563714" y="583311"/>
                  </a:lnTo>
                  <a:lnTo>
                    <a:pt x="594207" y="581367"/>
                  </a:lnTo>
                  <a:lnTo>
                    <a:pt x="603389" y="577888"/>
                  </a:lnTo>
                  <a:lnTo>
                    <a:pt x="610882" y="572757"/>
                  </a:lnTo>
                  <a:lnTo>
                    <a:pt x="616077" y="566521"/>
                  </a:lnTo>
                  <a:lnTo>
                    <a:pt x="618375" y="559701"/>
                  </a:lnTo>
                  <a:lnTo>
                    <a:pt x="617423" y="552221"/>
                  </a:lnTo>
                  <a:lnTo>
                    <a:pt x="576364" y="516229"/>
                  </a:lnTo>
                  <a:lnTo>
                    <a:pt x="536727" y="499033"/>
                  </a:lnTo>
                  <a:lnTo>
                    <a:pt x="512292" y="493941"/>
                  </a:lnTo>
                  <a:lnTo>
                    <a:pt x="504444" y="492086"/>
                  </a:lnTo>
                  <a:lnTo>
                    <a:pt x="451789" y="468744"/>
                  </a:lnTo>
                  <a:lnTo>
                    <a:pt x="418858" y="443661"/>
                  </a:lnTo>
                  <a:lnTo>
                    <a:pt x="388886" y="416648"/>
                  </a:lnTo>
                  <a:lnTo>
                    <a:pt x="370281" y="399021"/>
                  </a:lnTo>
                  <a:lnTo>
                    <a:pt x="364744" y="394233"/>
                  </a:lnTo>
                  <a:lnTo>
                    <a:pt x="331533" y="370865"/>
                  </a:lnTo>
                  <a:lnTo>
                    <a:pt x="294132" y="348615"/>
                  </a:lnTo>
                  <a:lnTo>
                    <a:pt x="255828" y="333159"/>
                  </a:lnTo>
                  <a:lnTo>
                    <a:pt x="201701" y="318452"/>
                  </a:lnTo>
                  <a:lnTo>
                    <a:pt x="152755" y="313321"/>
                  </a:lnTo>
                  <a:lnTo>
                    <a:pt x="120319" y="313486"/>
                  </a:lnTo>
                  <a:lnTo>
                    <a:pt x="87528" y="315302"/>
                  </a:lnTo>
                  <a:lnTo>
                    <a:pt x="49212" y="318287"/>
                  </a:lnTo>
                  <a:lnTo>
                    <a:pt x="0" y="320624"/>
                  </a:lnTo>
                  <a:lnTo>
                    <a:pt x="1435" y="452031"/>
                  </a:lnTo>
                  <a:lnTo>
                    <a:pt x="21221" y="454190"/>
                  </a:lnTo>
                  <a:lnTo>
                    <a:pt x="43840" y="457873"/>
                  </a:lnTo>
                  <a:lnTo>
                    <a:pt x="85382" y="469823"/>
                  </a:lnTo>
                  <a:lnTo>
                    <a:pt x="127749" y="491655"/>
                  </a:lnTo>
                  <a:lnTo>
                    <a:pt x="189750" y="531863"/>
                  </a:lnTo>
                  <a:lnTo>
                    <a:pt x="203835" y="540778"/>
                  </a:lnTo>
                  <a:lnTo>
                    <a:pt x="240284" y="562127"/>
                  </a:lnTo>
                  <a:lnTo>
                    <a:pt x="270230" y="578510"/>
                  </a:lnTo>
                  <a:lnTo>
                    <a:pt x="288048" y="587870"/>
                  </a:lnTo>
                  <a:lnTo>
                    <a:pt x="315429" y="601319"/>
                  </a:lnTo>
                  <a:lnTo>
                    <a:pt x="330784" y="609803"/>
                  </a:lnTo>
                  <a:lnTo>
                    <a:pt x="364502" y="630605"/>
                  </a:lnTo>
                  <a:lnTo>
                    <a:pt x="374053" y="635939"/>
                  </a:lnTo>
                  <a:lnTo>
                    <a:pt x="393928" y="641235"/>
                  </a:lnTo>
                  <a:lnTo>
                    <a:pt x="414248" y="642632"/>
                  </a:lnTo>
                  <a:lnTo>
                    <a:pt x="434517" y="640943"/>
                  </a:lnTo>
                  <a:lnTo>
                    <a:pt x="466775" y="634530"/>
                  </a:lnTo>
                  <a:lnTo>
                    <a:pt x="488289" y="630999"/>
                  </a:lnTo>
                  <a:lnTo>
                    <a:pt x="513257" y="627303"/>
                  </a:lnTo>
                  <a:lnTo>
                    <a:pt x="536168" y="624332"/>
                  </a:lnTo>
                  <a:lnTo>
                    <a:pt x="564946" y="620814"/>
                  </a:lnTo>
                  <a:lnTo>
                    <a:pt x="589851" y="616826"/>
                  </a:lnTo>
                  <a:lnTo>
                    <a:pt x="640372" y="598017"/>
                  </a:lnTo>
                  <a:lnTo>
                    <a:pt x="677633" y="573290"/>
                  </a:lnTo>
                  <a:lnTo>
                    <a:pt x="714908" y="546023"/>
                  </a:lnTo>
                  <a:lnTo>
                    <a:pt x="763117" y="506590"/>
                  </a:lnTo>
                  <a:lnTo>
                    <a:pt x="795870" y="471004"/>
                  </a:lnTo>
                  <a:lnTo>
                    <a:pt x="802487" y="457911"/>
                  </a:lnTo>
                  <a:lnTo>
                    <a:pt x="803592" y="452259"/>
                  </a:lnTo>
                  <a:close/>
                </a:path>
                <a:path w="1812289" h="643254">
                  <a:moveTo>
                    <a:pt x="1811883" y="73990"/>
                  </a:moveTo>
                  <a:lnTo>
                    <a:pt x="1805914" y="45212"/>
                  </a:lnTo>
                  <a:lnTo>
                    <a:pt x="1789645" y="21691"/>
                  </a:lnTo>
                  <a:lnTo>
                    <a:pt x="1765528" y="5829"/>
                  </a:lnTo>
                  <a:lnTo>
                    <a:pt x="1736039" y="0"/>
                  </a:lnTo>
                  <a:lnTo>
                    <a:pt x="1722043" y="1282"/>
                  </a:lnTo>
                  <a:lnTo>
                    <a:pt x="1684832" y="19596"/>
                  </a:lnTo>
                  <a:lnTo>
                    <a:pt x="1673860" y="31762"/>
                  </a:lnTo>
                  <a:lnTo>
                    <a:pt x="1670685" y="27381"/>
                  </a:lnTo>
                  <a:lnTo>
                    <a:pt x="1639087" y="5054"/>
                  </a:lnTo>
                  <a:lnTo>
                    <a:pt x="1611693" y="0"/>
                  </a:lnTo>
                  <a:lnTo>
                    <a:pt x="1582191" y="5829"/>
                  </a:lnTo>
                  <a:lnTo>
                    <a:pt x="1558074" y="21691"/>
                  </a:lnTo>
                  <a:lnTo>
                    <a:pt x="1541805" y="45212"/>
                  </a:lnTo>
                  <a:lnTo>
                    <a:pt x="1535874" y="75374"/>
                  </a:lnTo>
                  <a:lnTo>
                    <a:pt x="1537411" y="93878"/>
                  </a:lnTo>
                  <a:lnTo>
                    <a:pt x="1552282" y="131445"/>
                  </a:lnTo>
                  <a:lnTo>
                    <a:pt x="1584566" y="170535"/>
                  </a:lnTo>
                  <a:lnTo>
                    <a:pt x="1635810" y="208788"/>
                  </a:lnTo>
                  <a:lnTo>
                    <a:pt x="1673860" y="229489"/>
                  </a:lnTo>
                  <a:lnTo>
                    <a:pt x="1680006" y="226402"/>
                  </a:lnTo>
                  <a:lnTo>
                    <a:pt x="1739671" y="190119"/>
                  </a:lnTo>
                  <a:lnTo>
                    <a:pt x="1782368" y="150012"/>
                  </a:lnTo>
                  <a:lnTo>
                    <a:pt x="1804822" y="112572"/>
                  </a:lnTo>
                  <a:lnTo>
                    <a:pt x="1811858" y="75311"/>
                  </a:lnTo>
                  <a:lnTo>
                    <a:pt x="1811883" y="7399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360931" y="730142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18313" y="0"/>
                  </a:moveTo>
                  <a:lnTo>
                    <a:pt x="11187" y="1437"/>
                  </a:lnTo>
                  <a:lnTo>
                    <a:pt x="5365" y="5359"/>
                  </a:lnTo>
                  <a:lnTo>
                    <a:pt x="1439" y="11176"/>
                  </a:lnTo>
                  <a:lnTo>
                    <a:pt x="0" y="18300"/>
                  </a:lnTo>
                  <a:lnTo>
                    <a:pt x="1439" y="25425"/>
                  </a:lnTo>
                  <a:lnTo>
                    <a:pt x="5365" y="31242"/>
                  </a:lnTo>
                  <a:lnTo>
                    <a:pt x="11187" y="35163"/>
                  </a:lnTo>
                  <a:lnTo>
                    <a:pt x="18313" y="36601"/>
                  </a:lnTo>
                  <a:lnTo>
                    <a:pt x="25437" y="35163"/>
                  </a:lnTo>
                  <a:lnTo>
                    <a:pt x="31254" y="31242"/>
                  </a:lnTo>
                  <a:lnTo>
                    <a:pt x="35176" y="25425"/>
                  </a:lnTo>
                  <a:lnTo>
                    <a:pt x="36614" y="18300"/>
                  </a:lnTo>
                  <a:lnTo>
                    <a:pt x="35176" y="11176"/>
                  </a:lnTo>
                  <a:lnTo>
                    <a:pt x="31254" y="5359"/>
                  </a:lnTo>
                  <a:lnTo>
                    <a:pt x="25437" y="1437"/>
                  </a:lnTo>
                  <a:lnTo>
                    <a:pt x="183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97407" y="7440129"/>
              <a:ext cx="1943100" cy="1567815"/>
            </a:xfrm>
            <a:custGeom>
              <a:avLst/>
              <a:gdLst/>
              <a:ahLst/>
              <a:cxnLst/>
              <a:rect l="l" t="t" r="r" b="b"/>
              <a:pathLst>
                <a:path w="1943100" h="1567815">
                  <a:moveTo>
                    <a:pt x="315239" y="1444574"/>
                  </a:moveTo>
                  <a:lnTo>
                    <a:pt x="76962" y="1444574"/>
                  </a:lnTo>
                  <a:lnTo>
                    <a:pt x="76962" y="1485455"/>
                  </a:lnTo>
                  <a:lnTo>
                    <a:pt x="315239" y="1485455"/>
                  </a:lnTo>
                  <a:lnTo>
                    <a:pt x="315239" y="1444574"/>
                  </a:lnTo>
                  <a:close/>
                </a:path>
                <a:path w="1943100" h="1567815">
                  <a:moveTo>
                    <a:pt x="315239" y="1360652"/>
                  </a:moveTo>
                  <a:lnTo>
                    <a:pt x="76962" y="1360652"/>
                  </a:lnTo>
                  <a:lnTo>
                    <a:pt x="76962" y="1401559"/>
                  </a:lnTo>
                  <a:lnTo>
                    <a:pt x="315239" y="1401559"/>
                  </a:lnTo>
                  <a:lnTo>
                    <a:pt x="315239" y="1360652"/>
                  </a:lnTo>
                  <a:close/>
                </a:path>
                <a:path w="1943100" h="1567815">
                  <a:moveTo>
                    <a:pt x="439788" y="1112367"/>
                  </a:moveTo>
                  <a:lnTo>
                    <a:pt x="177507" y="1112367"/>
                  </a:lnTo>
                  <a:lnTo>
                    <a:pt x="176276" y="1114894"/>
                  </a:lnTo>
                  <a:lnTo>
                    <a:pt x="174739" y="1117231"/>
                  </a:lnTo>
                  <a:lnTo>
                    <a:pt x="170789" y="1122045"/>
                  </a:lnTo>
                  <a:lnTo>
                    <a:pt x="168376" y="1124496"/>
                  </a:lnTo>
                  <a:lnTo>
                    <a:pt x="159537" y="1130655"/>
                  </a:lnTo>
                  <a:lnTo>
                    <a:pt x="152234" y="1133182"/>
                  </a:lnTo>
                  <a:lnTo>
                    <a:pt x="76949" y="1133182"/>
                  </a:lnTo>
                  <a:lnTo>
                    <a:pt x="76949" y="1153274"/>
                  </a:lnTo>
                  <a:lnTo>
                    <a:pt x="439788" y="1153274"/>
                  </a:lnTo>
                  <a:lnTo>
                    <a:pt x="439788" y="1112367"/>
                  </a:lnTo>
                  <a:close/>
                </a:path>
                <a:path w="1943100" h="1567815">
                  <a:moveTo>
                    <a:pt x="439788" y="1018692"/>
                  </a:moveTo>
                  <a:lnTo>
                    <a:pt x="181394" y="1018692"/>
                  </a:lnTo>
                  <a:lnTo>
                    <a:pt x="181394" y="1059586"/>
                  </a:lnTo>
                  <a:lnTo>
                    <a:pt x="439788" y="1059586"/>
                  </a:lnTo>
                  <a:lnTo>
                    <a:pt x="439788" y="1018692"/>
                  </a:lnTo>
                  <a:close/>
                </a:path>
                <a:path w="1943100" h="1567815">
                  <a:moveTo>
                    <a:pt x="439801" y="1276756"/>
                  </a:moveTo>
                  <a:lnTo>
                    <a:pt x="76962" y="1276756"/>
                  </a:lnTo>
                  <a:lnTo>
                    <a:pt x="76962" y="1317663"/>
                  </a:lnTo>
                  <a:lnTo>
                    <a:pt x="439801" y="1317663"/>
                  </a:lnTo>
                  <a:lnTo>
                    <a:pt x="439801" y="1276756"/>
                  </a:lnTo>
                  <a:close/>
                </a:path>
                <a:path w="1943100" h="1567815">
                  <a:moveTo>
                    <a:pt x="439801" y="1192860"/>
                  </a:moveTo>
                  <a:lnTo>
                    <a:pt x="76962" y="1192860"/>
                  </a:lnTo>
                  <a:lnTo>
                    <a:pt x="76962" y="1233754"/>
                  </a:lnTo>
                  <a:lnTo>
                    <a:pt x="439801" y="1233754"/>
                  </a:lnTo>
                  <a:lnTo>
                    <a:pt x="439801" y="1192860"/>
                  </a:lnTo>
                  <a:close/>
                </a:path>
                <a:path w="1943100" h="1567815">
                  <a:moveTo>
                    <a:pt x="512038" y="945083"/>
                  </a:moveTo>
                  <a:lnTo>
                    <a:pt x="478193" y="945083"/>
                  </a:lnTo>
                  <a:lnTo>
                    <a:pt x="478193" y="978954"/>
                  </a:lnTo>
                  <a:lnTo>
                    <a:pt x="478193" y="1533436"/>
                  </a:lnTo>
                  <a:lnTo>
                    <a:pt x="33883" y="1533436"/>
                  </a:lnTo>
                  <a:lnTo>
                    <a:pt x="33883" y="1113091"/>
                  </a:lnTo>
                  <a:lnTo>
                    <a:pt x="145948" y="1113091"/>
                  </a:lnTo>
                  <a:lnTo>
                    <a:pt x="147459" y="1112786"/>
                  </a:lnTo>
                  <a:lnTo>
                    <a:pt x="156032" y="1110361"/>
                  </a:lnTo>
                  <a:lnTo>
                    <a:pt x="161277" y="1103896"/>
                  </a:lnTo>
                  <a:lnTo>
                    <a:pt x="161277" y="1079220"/>
                  </a:lnTo>
                  <a:lnTo>
                    <a:pt x="161277" y="1009599"/>
                  </a:lnTo>
                  <a:lnTo>
                    <a:pt x="161277" y="978954"/>
                  </a:lnTo>
                  <a:lnTo>
                    <a:pt x="478193" y="978954"/>
                  </a:lnTo>
                  <a:lnTo>
                    <a:pt x="478193" y="945083"/>
                  </a:lnTo>
                  <a:lnTo>
                    <a:pt x="137337" y="945083"/>
                  </a:lnTo>
                  <a:lnTo>
                    <a:pt x="127431" y="955001"/>
                  </a:lnTo>
                  <a:lnTo>
                    <a:pt x="127431" y="1009599"/>
                  </a:lnTo>
                  <a:lnTo>
                    <a:pt x="127431" y="1079220"/>
                  </a:lnTo>
                  <a:lnTo>
                    <a:pt x="57810" y="1079220"/>
                  </a:lnTo>
                  <a:lnTo>
                    <a:pt x="110794" y="1026198"/>
                  </a:lnTo>
                  <a:lnTo>
                    <a:pt x="111302" y="1025728"/>
                  </a:lnTo>
                  <a:lnTo>
                    <a:pt x="127431" y="1009599"/>
                  </a:lnTo>
                  <a:lnTo>
                    <a:pt x="127431" y="955001"/>
                  </a:lnTo>
                  <a:lnTo>
                    <a:pt x="0" y="1082433"/>
                  </a:lnTo>
                  <a:lnTo>
                    <a:pt x="0" y="1567332"/>
                  </a:lnTo>
                  <a:lnTo>
                    <a:pt x="512038" y="1567332"/>
                  </a:lnTo>
                  <a:lnTo>
                    <a:pt x="512038" y="1533436"/>
                  </a:lnTo>
                  <a:lnTo>
                    <a:pt x="512038" y="978954"/>
                  </a:lnTo>
                  <a:lnTo>
                    <a:pt x="512038" y="945083"/>
                  </a:lnTo>
                  <a:close/>
                </a:path>
                <a:path w="1943100" h="1567815">
                  <a:moveTo>
                    <a:pt x="1544955" y="110045"/>
                  </a:moveTo>
                  <a:lnTo>
                    <a:pt x="1543088" y="100863"/>
                  </a:lnTo>
                  <a:lnTo>
                    <a:pt x="1538033" y="93345"/>
                  </a:lnTo>
                  <a:lnTo>
                    <a:pt x="1530527" y="88277"/>
                  </a:lnTo>
                  <a:lnTo>
                    <a:pt x="1521345" y="86423"/>
                  </a:lnTo>
                  <a:lnTo>
                    <a:pt x="1512150" y="88277"/>
                  </a:lnTo>
                  <a:lnTo>
                    <a:pt x="1504645" y="93345"/>
                  </a:lnTo>
                  <a:lnTo>
                    <a:pt x="1499577" y="100863"/>
                  </a:lnTo>
                  <a:lnTo>
                    <a:pt x="1497723" y="110045"/>
                  </a:lnTo>
                  <a:lnTo>
                    <a:pt x="1497723" y="223824"/>
                  </a:lnTo>
                  <a:lnTo>
                    <a:pt x="1484579" y="218262"/>
                  </a:lnTo>
                  <a:lnTo>
                    <a:pt x="1480223" y="216623"/>
                  </a:lnTo>
                  <a:lnTo>
                    <a:pt x="1480223" y="59143"/>
                  </a:lnTo>
                  <a:lnTo>
                    <a:pt x="1478102" y="46634"/>
                  </a:lnTo>
                  <a:lnTo>
                    <a:pt x="1472336" y="36398"/>
                  </a:lnTo>
                  <a:lnTo>
                    <a:pt x="1463802" y="29502"/>
                  </a:lnTo>
                  <a:lnTo>
                    <a:pt x="1453349" y="26962"/>
                  </a:lnTo>
                  <a:lnTo>
                    <a:pt x="1442897" y="29502"/>
                  </a:lnTo>
                  <a:lnTo>
                    <a:pt x="1434363" y="36398"/>
                  </a:lnTo>
                  <a:lnTo>
                    <a:pt x="1428597" y="46634"/>
                  </a:lnTo>
                  <a:lnTo>
                    <a:pt x="1426489" y="59143"/>
                  </a:lnTo>
                  <a:lnTo>
                    <a:pt x="1426489" y="212547"/>
                  </a:lnTo>
                  <a:lnTo>
                    <a:pt x="1409001" y="212547"/>
                  </a:lnTo>
                  <a:lnTo>
                    <a:pt x="1409001" y="32194"/>
                  </a:lnTo>
                  <a:lnTo>
                    <a:pt x="1406880" y="19685"/>
                  </a:lnTo>
                  <a:lnTo>
                    <a:pt x="1401114" y="9448"/>
                  </a:lnTo>
                  <a:lnTo>
                    <a:pt x="1392567" y="2540"/>
                  </a:lnTo>
                  <a:lnTo>
                    <a:pt x="1382128" y="0"/>
                  </a:lnTo>
                  <a:lnTo>
                    <a:pt x="1371676" y="2540"/>
                  </a:lnTo>
                  <a:lnTo>
                    <a:pt x="1363129" y="9448"/>
                  </a:lnTo>
                  <a:lnTo>
                    <a:pt x="1357363" y="19685"/>
                  </a:lnTo>
                  <a:lnTo>
                    <a:pt x="1355255" y="32194"/>
                  </a:lnTo>
                  <a:lnTo>
                    <a:pt x="1355255" y="213474"/>
                  </a:lnTo>
                  <a:lnTo>
                    <a:pt x="1346212" y="215544"/>
                  </a:lnTo>
                  <a:lnTo>
                    <a:pt x="1337754" y="217779"/>
                  </a:lnTo>
                  <a:lnTo>
                    <a:pt x="1337754" y="67678"/>
                  </a:lnTo>
                  <a:lnTo>
                    <a:pt x="1335633" y="55156"/>
                  </a:lnTo>
                  <a:lnTo>
                    <a:pt x="1329880" y="44919"/>
                  </a:lnTo>
                  <a:lnTo>
                    <a:pt x="1321333" y="38023"/>
                  </a:lnTo>
                  <a:lnTo>
                    <a:pt x="1310894" y="35483"/>
                  </a:lnTo>
                  <a:lnTo>
                    <a:pt x="1300441" y="38023"/>
                  </a:lnTo>
                  <a:lnTo>
                    <a:pt x="1291894" y="44919"/>
                  </a:lnTo>
                  <a:lnTo>
                    <a:pt x="1286129" y="55156"/>
                  </a:lnTo>
                  <a:lnTo>
                    <a:pt x="1284020" y="67678"/>
                  </a:lnTo>
                  <a:lnTo>
                    <a:pt x="1283487" y="218389"/>
                  </a:lnTo>
                  <a:lnTo>
                    <a:pt x="1283614" y="242176"/>
                  </a:lnTo>
                  <a:lnTo>
                    <a:pt x="1284020" y="254990"/>
                  </a:lnTo>
                  <a:lnTo>
                    <a:pt x="1344879" y="264947"/>
                  </a:lnTo>
                  <a:lnTo>
                    <a:pt x="1382991" y="285242"/>
                  </a:lnTo>
                  <a:lnTo>
                    <a:pt x="1402676" y="305231"/>
                  </a:lnTo>
                  <a:lnTo>
                    <a:pt x="1408277" y="314261"/>
                  </a:lnTo>
                  <a:lnTo>
                    <a:pt x="1373606" y="289382"/>
                  </a:lnTo>
                  <a:lnTo>
                    <a:pt x="1333512" y="279298"/>
                  </a:lnTo>
                  <a:lnTo>
                    <a:pt x="1300365" y="277812"/>
                  </a:lnTo>
                  <a:lnTo>
                    <a:pt x="1286573" y="278688"/>
                  </a:lnTo>
                  <a:lnTo>
                    <a:pt x="1251902" y="238760"/>
                  </a:lnTo>
                  <a:lnTo>
                    <a:pt x="1249565" y="235813"/>
                  </a:lnTo>
                  <a:lnTo>
                    <a:pt x="1248257" y="234505"/>
                  </a:lnTo>
                  <a:lnTo>
                    <a:pt x="1244777" y="213741"/>
                  </a:lnTo>
                  <a:lnTo>
                    <a:pt x="1238211" y="196557"/>
                  </a:lnTo>
                  <a:lnTo>
                    <a:pt x="1225994" y="183667"/>
                  </a:lnTo>
                  <a:lnTo>
                    <a:pt x="1209827" y="176301"/>
                  </a:lnTo>
                  <a:lnTo>
                    <a:pt x="1191450" y="175679"/>
                  </a:lnTo>
                  <a:lnTo>
                    <a:pt x="1185024" y="176758"/>
                  </a:lnTo>
                  <a:lnTo>
                    <a:pt x="1180680" y="182841"/>
                  </a:lnTo>
                  <a:lnTo>
                    <a:pt x="1193380" y="258813"/>
                  </a:lnTo>
                  <a:lnTo>
                    <a:pt x="1193507" y="261302"/>
                  </a:lnTo>
                  <a:lnTo>
                    <a:pt x="1306360" y="388797"/>
                  </a:lnTo>
                  <a:lnTo>
                    <a:pt x="1322489" y="403237"/>
                  </a:lnTo>
                  <a:lnTo>
                    <a:pt x="1322489" y="504380"/>
                  </a:lnTo>
                  <a:lnTo>
                    <a:pt x="1515846" y="504380"/>
                  </a:lnTo>
                  <a:lnTo>
                    <a:pt x="1515846" y="399161"/>
                  </a:lnTo>
                  <a:lnTo>
                    <a:pt x="1527390" y="385622"/>
                  </a:lnTo>
                  <a:lnTo>
                    <a:pt x="1536623" y="368719"/>
                  </a:lnTo>
                  <a:lnTo>
                    <a:pt x="1542732" y="350367"/>
                  </a:lnTo>
                  <a:lnTo>
                    <a:pt x="1544955" y="332041"/>
                  </a:lnTo>
                  <a:lnTo>
                    <a:pt x="1544955" y="255790"/>
                  </a:lnTo>
                  <a:lnTo>
                    <a:pt x="1544955" y="110045"/>
                  </a:lnTo>
                  <a:close/>
                </a:path>
                <a:path w="1943100" h="1567815">
                  <a:moveTo>
                    <a:pt x="1942807" y="182841"/>
                  </a:moveTo>
                  <a:lnTo>
                    <a:pt x="1938464" y="176758"/>
                  </a:lnTo>
                  <a:lnTo>
                    <a:pt x="1932038" y="175679"/>
                  </a:lnTo>
                  <a:lnTo>
                    <a:pt x="1913648" y="176301"/>
                  </a:lnTo>
                  <a:lnTo>
                    <a:pt x="1897494" y="183667"/>
                  </a:lnTo>
                  <a:lnTo>
                    <a:pt x="1885276" y="196557"/>
                  </a:lnTo>
                  <a:lnTo>
                    <a:pt x="1878711" y="213741"/>
                  </a:lnTo>
                  <a:lnTo>
                    <a:pt x="1875231" y="234505"/>
                  </a:lnTo>
                  <a:lnTo>
                    <a:pt x="1873923" y="235813"/>
                  </a:lnTo>
                  <a:lnTo>
                    <a:pt x="1871586" y="238760"/>
                  </a:lnTo>
                  <a:lnTo>
                    <a:pt x="1836915" y="278688"/>
                  </a:lnTo>
                  <a:lnTo>
                    <a:pt x="1823123" y="277812"/>
                  </a:lnTo>
                  <a:lnTo>
                    <a:pt x="1789976" y="279298"/>
                  </a:lnTo>
                  <a:lnTo>
                    <a:pt x="1749882" y="289382"/>
                  </a:lnTo>
                  <a:lnTo>
                    <a:pt x="1715211" y="314261"/>
                  </a:lnTo>
                  <a:lnTo>
                    <a:pt x="1720811" y="305231"/>
                  </a:lnTo>
                  <a:lnTo>
                    <a:pt x="1740496" y="285242"/>
                  </a:lnTo>
                  <a:lnTo>
                    <a:pt x="1778609" y="264947"/>
                  </a:lnTo>
                  <a:lnTo>
                    <a:pt x="1839468" y="254990"/>
                  </a:lnTo>
                  <a:lnTo>
                    <a:pt x="1839874" y="242176"/>
                  </a:lnTo>
                  <a:lnTo>
                    <a:pt x="1839468" y="67678"/>
                  </a:lnTo>
                  <a:lnTo>
                    <a:pt x="1812607" y="35483"/>
                  </a:lnTo>
                  <a:lnTo>
                    <a:pt x="1802155" y="38023"/>
                  </a:lnTo>
                  <a:lnTo>
                    <a:pt x="1793608" y="44919"/>
                  </a:lnTo>
                  <a:lnTo>
                    <a:pt x="1787855" y="55156"/>
                  </a:lnTo>
                  <a:lnTo>
                    <a:pt x="1785734" y="67678"/>
                  </a:lnTo>
                  <a:lnTo>
                    <a:pt x="1785734" y="217779"/>
                  </a:lnTo>
                  <a:lnTo>
                    <a:pt x="1777276" y="215544"/>
                  </a:lnTo>
                  <a:lnTo>
                    <a:pt x="1768233" y="213474"/>
                  </a:lnTo>
                  <a:lnTo>
                    <a:pt x="1768233" y="32194"/>
                  </a:lnTo>
                  <a:lnTo>
                    <a:pt x="1766112" y="19685"/>
                  </a:lnTo>
                  <a:lnTo>
                    <a:pt x="1760359" y="9448"/>
                  </a:lnTo>
                  <a:lnTo>
                    <a:pt x="1751812" y="2540"/>
                  </a:lnTo>
                  <a:lnTo>
                    <a:pt x="1741360" y="0"/>
                  </a:lnTo>
                  <a:lnTo>
                    <a:pt x="1730908" y="2540"/>
                  </a:lnTo>
                  <a:lnTo>
                    <a:pt x="1722374" y="9448"/>
                  </a:lnTo>
                  <a:lnTo>
                    <a:pt x="1716608" y="19685"/>
                  </a:lnTo>
                  <a:lnTo>
                    <a:pt x="1714487" y="32194"/>
                  </a:lnTo>
                  <a:lnTo>
                    <a:pt x="1714487" y="212547"/>
                  </a:lnTo>
                  <a:lnTo>
                    <a:pt x="1696999" y="212547"/>
                  </a:lnTo>
                  <a:lnTo>
                    <a:pt x="1696999" y="59143"/>
                  </a:lnTo>
                  <a:lnTo>
                    <a:pt x="1694891" y="46634"/>
                  </a:lnTo>
                  <a:lnTo>
                    <a:pt x="1689125" y="36398"/>
                  </a:lnTo>
                  <a:lnTo>
                    <a:pt x="1680578" y="29502"/>
                  </a:lnTo>
                  <a:lnTo>
                    <a:pt x="1670138" y="26962"/>
                  </a:lnTo>
                  <a:lnTo>
                    <a:pt x="1659686" y="29502"/>
                  </a:lnTo>
                  <a:lnTo>
                    <a:pt x="1651139" y="36398"/>
                  </a:lnTo>
                  <a:lnTo>
                    <a:pt x="1645386" y="46634"/>
                  </a:lnTo>
                  <a:lnTo>
                    <a:pt x="1643265" y="59143"/>
                  </a:lnTo>
                  <a:lnTo>
                    <a:pt x="1643265" y="216623"/>
                  </a:lnTo>
                  <a:lnTo>
                    <a:pt x="1638909" y="218262"/>
                  </a:lnTo>
                  <a:lnTo>
                    <a:pt x="1625765" y="223824"/>
                  </a:lnTo>
                  <a:lnTo>
                    <a:pt x="1625765" y="110045"/>
                  </a:lnTo>
                  <a:lnTo>
                    <a:pt x="1623910" y="100863"/>
                  </a:lnTo>
                  <a:lnTo>
                    <a:pt x="1618843" y="93345"/>
                  </a:lnTo>
                  <a:lnTo>
                    <a:pt x="1611325" y="88277"/>
                  </a:lnTo>
                  <a:lnTo>
                    <a:pt x="1602143" y="86423"/>
                  </a:lnTo>
                  <a:lnTo>
                    <a:pt x="1592961" y="88277"/>
                  </a:lnTo>
                  <a:lnTo>
                    <a:pt x="1585455" y="93345"/>
                  </a:lnTo>
                  <a:lnTo>
                    <a:pt x="1580388" y="100863"/>
                  </a:lnTo>
                  <a:lnTo>
                    <a:pt x="1578533" y="110045"/>
                  </a:lnTo>
                  <a:lnTo>
                    <a:pt x="1578533" y="255790"/>
                  </a:lnTo>
                  <a:lnTo>
                    <a:pt x="1578533" y="332041"/>
                  </a:lnTo>
                  <a:lnTo>
                    <a:pt x="1580743" y="350367"/>
                  </a:lnTo>
                  <a:lnTo>
                    <a:pt x="1586865" y="368719"/>
                  </a:lnTo>
                  <a:lnTo>
                    <a:pt x="1596097" y="385622"/>
                  </a:lnTo>
                  <a:lnTo>
                    <a:pt x="1607642" y="399161"/>
                  </a:lnTo>
                  <a:lnTo>
                    <a:pt x="1607642" y="504380"/>
                  </a:lnTo>
                  <a:lnTo>
                    <a:pt x="1800999" y="504380"/>
                  </a:lnTo>
                  <a:lnTo>
                    <a:pt x="1800999" y="403237"/>
                  </a:lnTo>
                  <a:lnTo>
                    <a:pt x="1805127" y="399757"/>
                  </a:lnTo>
                  <a:lnTo>
                    <a:pt x="1924354" y="275653"/>
                  </a:lnTo>
                  <a:lnTo>
                    <a:pt x="1930107" y="258813"/>
                  </a:lnTo>
                  <a:lnTo>
                    <a:pt x="1942807" y="182841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448231" y="8673185"/>
              <a:ext cx="1088390" cy="337185"/>
            </a:xfrm>
            <a:custGeom>
              <a:avLst/>
              <a:gdLst/>
              <a:ahLst/>
              <a:cxnLst/>
              <a:rect l="l" t="t" r="r" b="b"/>
              <a:pathLst>
                <a:path w="1088389" h="337184">
                  <a:moveTo>
                    <a:pt x="78562" y="129044"/>
                  </a:moveTo>
                  <a:lnTo>
                    <a:pt x="78486" y="114236"/>
                  </a:lnTo>
                  <a:lnTo>
                    <a:pt x="78384" y="113525"/>
                  </a:lnTo>
                  <a:lnTo>
                    <a:pt x="78232" y="112179"/>
                  </a:lnTo>
                  <a:lnTo>
                    <a:pt x="78117" y="111747"/>
                  </a:lnTo>
                  <a:lnTo>
                    <a:pt x="78041" y="111226"/>
                  </a:lnTo>
                  <a:lnTo>
                    <a:pt x="75069" y="100901"/>
                  </a:lnTo>
                  <a:lnTo>
                    <a:pt x="68033" y="76415"/>
                  </a:lnTo>
                  <a:lnTo>
                    <a:pt x="51689" y="19507"/>
                  </a:lnTo>
                  <a:lnTo>
                    <a:pt x="50380" y="14998"/>
                  </a:lnTo>
                  <a:lnTo>
                    <a:pt x="50380" y="129044"/>
                  </a:lnTo>
                  <a:lnTo>
                    <a:pt x="50380" y="242633"/>
                  </a:lnTo>
                  <a:lnTo>
                    <a:pt x="50380" y="270764"/>
                  </a:lnTo>
                  <a:lnTo>
                    <a:pt x="50380" y="302590"/>
                  </a:lnTo>
                  <a:lnTo>
                    <a:pt x="28143" y="302590"/>
                  </a:lnTo>
                  <a:lnTo>
                    <a:pt x="28143" y="270764"/>
                  </a:lnTo>
                  <a:lnTo>
                    <a:pt x="50380" y="270764"/>
                  </a:lnTo>
                  <a:lnTo>
                    <a:pt x="50380" y="242633"/>
                  </a:lnTo>
                  <a:lnTo>
                    <a:pt x="28143" y="242633"/>
                  </a:lnTo>
                  <a:lnTo>
                    <a:pt x="28143" y="129044"/>
                  </a:lnTo>
                  <a:lnTo>
                    <a:pt x="50380" y="129044"/>
                  </a:lnTo>
                  <a:lnTo>
                    <a:pt x="50380" y="14998"/>
                  </a:lnTo>
                  <a:lnTo>
                    <a:pt x="49936" y="13462"/>
                  </a:lnTo>
                  <a:lnTo>
                    <a:pt x="45783" y="10325"/>
                  </a:lnTo>
                  <a:lnTo>
                    <a:pt x="45783" y="100901"/>
                  </a:lnTo>
                  <a:lnTo>
                    <a:pt x="32346" y="100901"/>
                  </a:lnTo>
                  <a:lnTo>
                    <a:pt x="38773" y="76415"/>
                  </a:lnTo>
                  <a:lnTo>
                    <a:pt x="45783" y="100901"/>
                  </a:lnTo>
                  <a:lnTo>
                    <a:pt x="45783" y="10325"/>
                  </a:lnTo>
                  <a:lnTo>
                    <a:pt x="44450" y="9309"/>
                  </a:lnTo>
                  <a:lnTo>
                    <a:pt x="37998" y="9309"/>
                  </a:lnTo>
                  <a:lnTo>
                    <a:pt x="495" y="111226"/>
                  </a:lnTo>
                  <a:lnTo>
                    <a:pt x="406" y="111747"/>
                  </a:lnTo>
                  <a:lnTo>
                    <a:pt x="241" y="112395"/>
                  </a:lnTo>
                  <a:lnTo>
                    <a:pt x="127" y="113766"/>
                  </a:lnTo>
                  <a:lnTo>
                    <a:pt x="0" y="324434"/>
                  </a:lnTo>
                  <a:lnTo>
                    <a:pt x="6299" y="330733"/>
                  </a:lnTo>
                  <a:lnTo>
                    <a:pt x="72250" y="330733"/>
                  </a:lnTo>
                  <a:lnTo>
                    <a:pt x="78562" y="324434"/>
                  </a:lnTo>
                  <a:lnTo>
                    <a:pt x="78562" y="302590"/>
                  </a:lnTo>
                  <a:lnTo>
                    <a:pt x="78562" y="270764"/>
                  </a:lnTo>
                  <a:lnTo>
                    <a:pt x="78562" y="242633"/>
                  </a:lnTo>
                  <a:lnTo>
                    <a:pt x="78562" y="129044"/>
                  </a:lnTo>
                  <a:close/>
                </a:path>
                <a:path w="1088389" h="337184">
                  <a:moveTo>
                    <a:pt x="1088377" y="146024"/>
                  </a:moveTo>
                  <a:lnTo>
                    <a:pt x="1081557" y="107200"/>
                  </a:lnTo>
                  <a:lnTo>
                    <a:pt x="1062291" y="72326"/>
                  </a:lnTo>
                  <a:lnTo>
                    <a:pt x="1032421" y="42773"/>
                  </a:lnTo>
                  <a:lnTo>
                    <a:pt x="1005827" y="27076"/>
                  </a:lnTo>
                  <a:lnTo>
                    <a:pt x="1005827" y="168821"/>
                  </a:lnTo>
                  <a:lnTo>
                    <a:pt x="1005738" y="186309"/>
                  </a:lnTo>
                  <a:lnTo>
                    <a:pt x="1004316" y="191820"/>
                  </a:lnTo>
                  <a:lnTo>
                    <a:pt x="998181" y="197853"/>
                  </a:lnTo>
                  <a:lnTo>
                    <a:pt x="992708" y="199339"/>
                  </a:lnTo>
                  <a:lnTo>
                    <a:pt x="976922" y="199339"/>
                  </a:lnTo>
                  <a:lnTo>
                    <a:pt x="971435" y="197853"/>
                  </a:lnTo>
                  <a:lnTo>
                    <a:pt x="965441" y="191935"/>
                  </a:lnTo>
                  <a:lnTo>
                    <a:pt x="963917" y="186309"/>
                  </a:lnTo>
                  <a:lnTo>
                    <a:pt x="964018" y="168821"/>
                  </a:lnTo>
                  <a:lnTo>
                    <a:pt x="965454" y="163271"/>
                  </a:lnTo>
                  <a:lnTo>
                    <a:pt x="971562" y="157251"/>
                  </a:lnTo>
                  <a:lnTo>
                    <a:pt x="977099" y="155752"/>
                  </a:lnTo>
                  <a:lnTo>
                    <a:pt x="992911" y="155752"/>
                  </a:lnTo>
                  <a:lnTo>
                    <a:pt x="998308" y="157226"/>
                  </a:lnTo>
                  <a:lnTo>
                    <a:pt x="1004341" y="163156"/>
                  </a:lnTo>
                  <a:lnTo>
                    <a:pt x="1005827" y="168821"/>
                  </a:lnTo>
                  <a:lnTo>
                    <a:pt x="1005827" y="27076"/>
                  </a:lnTo>
                  <a:lnTo>
                    <a:pt x="993749" y="19939"/>
                  </a:lnTo>
                  <a:lnTo>
                    <a:pt x="948105" y="5219"/>
                  </a:lnTo>
                  <a:lnTo>
                    <a:pt x="928662" y="3225"/>
                  </a:lnTo>
                  <a:lnTo>
                    <a:pt x="928662" y="168821"/>
                  </a:lnTo>
                  <a:lnTo>
                    <a:pt x="928573" y="186309"/>
                  </a:lnTo>
                  <a:lnTo>
                    <a:pt x="927125" y="191820"/>
                  </a:lnTo>
                  <a:lnTo>
                    <a:pt x="921016" y="197853"/>
                  </a:lnTo>
                  <a:lnTo>
                    <a:pt x="915517" y="199339"/>
                  </a:lnTo>
                  <a:lnTo>
                    <a:pt x="899731" y="199339"/>
                  </a:lnTo>
                  <a:lnTo>
                    <a:pt x="894270" y="197853"/>
                  </a:lnTo>
                  <a:lnTo>
                    <a:pt x="888238" y="191935"/>
                  </a:lnTo>
                  <a:lnTo>
                    <a:pt x="886726" y="186309"/>
                  </a:lnTo>
                  <a:lnTo>
                    <a:pt x="886828" y="168821"/>
                  </a:lnTo>
                  <a:lnTo>
                    <a:pt x="888263" y="163271"/>
                  </a:lnTo>
                  <a:lnTo>
                    <a:pt x="891374" y="160197"/>
                  </a:lnTo>
                  <a:lnTo>
                    <a:pt x="894397" y="157251"/>
                  </a:lnTo>
                  <a:lnTo>
                    <a:pt x="899909" y="155752"/>
                  </a:lnTo>
                  <a:lnTo>
                    <a:pt x="915708" y="155752"/>
                  </a:lnTo>
                  <a:lnTo>
                    <a:pt x="921131" y="157226"/>
                  </a:lnTo>
                  <a:lnTo>
                    <a:pt x="927138" y="163156"/>
                  </a:lnTo>
                  <a:lnTo>
                    <a:pt x="928662" y="168821"/>
                  </a:lnTo>
                  <a:lnTo>
                    <a:pt x="928662" y="3225"/>
                  </a:lnTo>
                  <a:lnTo>
                    <a:pt x="897305" y="0"/>
                  </a:lnTo>
                  <a:lnTo>
                    <a:pt x="851484" y="4711"/>
                  </a:lnTo>
                  <a:lnTo>
                    <a:pt x="851484" y="168821"/>
                  </a:lnTo>
                  <a:lnTo>
                    <a:pt x="851382" y="186309"/>
                  </a:lnTo>
                  <a:lnTo>
                    <a:pt x="849922" y="191820"/>
                  </a:lnTo>
                  <a:lnTo>
                    <a:pt x="846899" y="194830"/>
                  </a:lnTo>
                  <a:lnTo>
                    <a:pt x="843826" y="197853"/>
                  </a:lnTo>
                  <a:lnTo>
                    <a:pt x="838339" y="199339"/>
                  </a:lnTo>
                  <a:lnTo>
                    <a:pt x="822540" y="199339"/>
                  </a:lnTo>
                  <a:lnTo>
                    <a:pt x="817067" y="197853"/>
                  </a:lnTo>
                  <a:lnTo>
                    <a:pt x="811072" y="191935"/>
                  </a:lnTo>
                  <a:lnTo>
                    <a:pt x="809561" y="186309"/>
                  </a:lnTo>
                  <a:lnTo>
                    <a:pt x="809663" y="168821"/>
                  </a:lnTo>
                  <a:lnTo>
                    <a:pt x="811098" y="163271"/>
                  </a:lnTo>
                  <a:lnTo>
                    <a:pt x="817194" y="157251"/>
                  </a:lnTo>
                  <a:lnTo>
                    <a:pt x="822731" y="155752"/>
                  </a:lnTo>
                  <a:lnTo>
                    <a:pt x="838530" y="155752"/>
                  </a:lnTo>
                  <a:lnTo>
                    <a:pt x="843927" y="157226"/>
                  </a:lnTo>
                  <a:lnTo>
                    <a:pt x="847001" y="160261"/>
                  </a:lnTo>
                  <a:lnTo>
                    <a:pt x="849972" y="163156"/>
                  </a:lnTo>
                  <a:lnTo>
                    <a:pt x="851484" y="168821"/>
                  </a:lnTo>
                  <a:lnTo>
                    <a:pt x="851484" y="4711"/>
                  </a:lnTo>
                  <a:lnTo>
                    <a:pt x="800887" y="19939"/>
                  </a:lnTo>
                  <a:lnTo>
                    <a:pt x="762215" y="42773"/>
                  </a:lnTo>
                  <a:lnTo>
                    <a:pt x="732345" y="72326"/>
                  </a:lnTo>
                  <a:lnTo>
                    <a:pt x="713079" y="107200"/>
                  </a:lnTo>
                  <a:lnTo>
                    <a:pt x="706259" y="146024"/>
                  </a:lnTo>
                  <a:lnTo>
                    <a:pt x="711441" y="179933"/>
                  </a:lnTo>
                  <a:lnTo>
                    <a:pt x="726198" y="211010"/>
                  </a:lnTo>
                  <a:lnTo>
                    <a:pt x="749325" y="238340"/>
                  </a:lnTo>
                  <a:lnTo>
                    <a:pt x="779602" y="261010"/>
                  </a:lnTo>
                  <a:lnTo>
                    <a:pt x="775614" y="272478"/>
                  </a:lnTo>
                  <a:lnTo>
                    <a:pt x="770877" y="284213"/>
                  </a:lnTo>
                  <a:lnTo>
                    <a:pt x="765390" y="296227"/>
                  </a:lnTo>
                  <a:lnTo>
                    <a:pt x="759129" y="308571"/>
                  </a:lnTo>
                  <a:lnTo>
                    <a:pt x="752957" y="316395"/>
                  </a:lnTo>
                  <a:lnTo>
                    <a:pt x="749363" y="321246"/>
                  </a:lnTo>
                  <a:lnTo>
                    <a:pt x="746963" y="325145"/>
                  </a:lnTo>
                  <a:lnTo>
                    <a:pt x="744347" y="330111"/>
                  </a:lnTo>
                  <a:lnTo>
                    <a:pt x="742403" y="333933"/>
                  </a:lnTo>
                  <a:lnTo>
                    <a:pt x="741819" y="336664"/>
                  </a:lnTo>
                  <a:lnTo>
                    <a:pt x="746264" y="336283"/>
                  </a:lnTo>
                  <a:lnTo>
                    <a:pt x="748080" y="335940"/>
                  </a:lnTo>
                  <a:lnTo>
                    <a:pt x="749985" y="335737"/>
                  </a:lnTo>
                  <a:lnTo>
                    <a:pt x="781469" y="329653"/>
                  </a:lnTo>
                  <a:lnTo>
                    <a:pt x="808901" y="319303"/>
                  </a:lnTo>
                  <a:lnTo>
                    <a:pt x="832535" y="305244"/>
                  </a:lnTo>
                  <a:lnTo>
                    <a:pt x="852665" y="288010"/>
                  </a:lnTo>
                  <a:lnTo>
                    <a:pt x="863511" y="289750"/>
                  </a:lnTo>
                  <a:lnTo>
                    <a:pt x="874585" y="291007"/>
                  </a:lnTo>
                  <a:lnTo>
                    <a:pt x="885850" y="291782"/>
                  </a:lnTo>
                  <a:lnTo>
                    <a:pt x="897305" y="292049"/>
                  </a:lnTo>
                  <a:lnTo>
                    <a:pt x="936637" y="288010"/>
                  </a:lnTo>
                  <a:lnTo>
                    <a:pt x="993749" y="272110"/>
                  </a:lnTo>
                  <a:lnTo>
                    <a:pt x="1032421" y="249275"/>
                  </a:lnTo>
                  <a:lnTo>
                    <a:pt x="1062291" y="219722"/>
                  </a:lnTo>
                  <a:lnTo>
                    <a:pt x="1081557" y="184848"/>
                  </a:lnTo>
                  <a:lnTo>
                    <a:pt x="1086662" y="155752"/>
                  </a:lnTo>
                  <a:lnTo>
                    <a:pt x="1088377" y="146024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279759" y="8455696"/>
              <a:ext cx="504190" cy="444500"/>
            </a:xfrm>
            <a:custGeom>
              <a:avLst/>
              <a:gdLst/>
              <a:ahLst/>
              <a:cxnLst/>
              <a:rect l="l" t="t" r="r" b="b"/>
              <a:pathLst>
                <a:path w="504189" h="444500">
                  <a:moveTo>
                    <a:pt x="252044" y="0"/>
                  </a:moveTo>
                  <a:lnTo>
                    <a:pt x="201242" y="3914"/>
                  </a:lnTo>
                  <a:lnTo>
                    <a:pt x="153925" y="15140"/>
                  </a:lnTo>
                  <a:lnTo>
                    <a:pt x="111108" y="32902"/>
                  </a:lnTo>
                  <a:lnTo>
                    <a:pt x="73802" y="56427"/>
                  </a:lnTo>
                  <a:lnTo>
                    <a:pt x="43023" y="84939"/>
                  </a:lnTo>
                  <a:lnTo>
                    <a:pt x="19783" y="117662"/>
                  </a:lnTo>
                  <a:lnTo>
                    <a:pt x="5095" y="153823"/>
                  </a:lnTo>
                  <a:lnTo>
                    <a:pt x="0" y="193789"/>
                  </a:lnTo>
                  <a:lnTo>
                    <a:pt x="190" y="199859"/>
                  </a:lnTo>
                  <a:lnTo>
                    <a:pt x="15970" y="196392"/>
                  </a:lnTo>
                  <a:lnTo>
                    <a:pt x="32192" y="193865"/>
                  </a:lnTo>
                  <a:lnTo>
                    <a:pt x="48812" y="192319"/>
                  </a:lnTo>
                  <a:lnTo>
                    <a:pt x="65786" y="191795"/>
                  </a:lnTo>
                  <a:lnTo>
                    <a:pt x="115434" y="196338"/>
                  </a:lnTo>
                  <a:lnTo>
                    <a:pt x="161038" y="209276"/>
                  </a:lnTo>
                  <a:lnTo>
                    <a:pt x="201289" y="229569"/>
                  </a:lnTo>
                  <a:lnTo>
                    <a:pt x="234875" y="256178"/>
                  </a:lnTo>
                  <a:lnTo>
                    <a:pt x="260487" y="288064"/>
                  </a:lnTo>
                  <a:lnTo>
                    <a:pt x="276815" y="324188"/>
                  </a:lnTo>
                  <a:lnTo>
                    <a:pt x="282549" y="363512"/>
                  </a:lnTo>
                  <a:lnTo>
                    <a:pt x="282549" y="370458"/>
                  </a:lnTo>
                  <a:lnTo>
                    <a:pt x="281965" y="377291"/>
                  </a:lnTo>
                  <a:lnTo>
                    <a:pt x="280936" y="384009"/>
                  </a:lnTo>
                  <a:lnTo>
                    <a:pt x="296105" y="382330"/>
                  </a:lnTo>
                  <a:lnTo>
                    <a:pt x="310959" y="379983"/>
                  </a:lnTo>
                  <a:lnTo>
                    <a:pt x="338732" y="403632"/>
                  </a:lnTo>
                  <a:lnTo>
                    <a:pt x="371521" y="422741"/>
                  </a:lnTo>
                  <a:lnTo>
                    <a:pt x="409770" y="436455"/>
                  </a:lnTo>
                  <a:lnTo>
                    <a:pt x="453923" y="443915"/>
                  </a:lnTo>
                  <a:lnTo>
                    <a:pt x="455237" y="438531"/>
                  </a:lnTo>
                  <a:lnTo>
                    <a:pt x="448024" y="425843"/>
                  </a:lnTo>
                  <a:lnTo>
                    <a:pt x="438867" y="412994"/>
                  </a:lnTo>
                  <a:lnTo>
                    <a:pt x="434352" y="407123"/>
                  </a:lnTo>
                  <a:lnTo>
                    <a:pt x="426088" y="390839"/>
                  </a:lnTo>
                  <a:lnTo>
                    <a:pt x="418844" y="374964"/>
                  </a:lnTo>
                  <a:lnTo>
                    <a:pt x="412598" y="359475"/>
                  </a:lnTo>
                  <a:lnTo>
                    <a:pt x="407327" y="344347"/>
                  </a:lnTo>
                  <a:lnTo>
                    <a:pt x="447288" y="314434"/>
                  </a:lnTo>
                  <a:lnTo>
                    <a:pt x="477799" y="278379"/>
                  </a:lnTo>
                  <a:lnTo>
                    <a:pt x="497270" y="237382"/>
                  </a:lnTo>
                  <a:lnTo>
                    <a:pt x="504113" y="192646"/>
                  </a:lnTo>
                  <a:lnTo>
                    <a:pt x="502061" y="167965"/>
                  </a:lnTo>
                  <a:lnTo>
                    <a:pt x="486411" y="121628"/>
                  </a:lnTo>
                  <a:lnTo>
                    <a:pt x="463479" y="87768"/>
                  </a:lnTo>
                  <a:lnTo>
                    <a:pt x="427050" y="54063"/>
                  </a:lnTo>
                  <a:lnTo>
                    <a:pt x="390138" y="31509"/>
                  </a:lnTo>
                  <a:lnTo>
                    <a:pt x="348038" y="14492"/>
                  </a:lnTo>
                  <a:lnTo>
                    <a:pt x="301693" y="3745"/>
                  </a:lnTo>
                  <a:lnTo>
                    <a:pt x="252044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25375" y="8480139"/>
              <a:ext cx="185610" cy="7536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3472015" y="8553056"/>
              <a:ext cx="491490" cy="48895"/>
            </a:xfrm>
            <a:custGeom>
              <a:avLst/>
              <a:gdLst/>
              <a:ahLst/>
              <a:cxnLst/>
              <a:rect l="l" t="t" r="r" b="b"/>
              <a:pathLst>
                <a:path w="491489" h="48895">
                  <a:moveTo>
                    <a:pt x="87071" y="4229"/>
                  </a:moveTo>
                  <a:lnTo>
                    <a:pt x="82892" y="0"/>
                  </a:lnTo>
                  <a:lnTo>
                    <a:pt x="4140" y="0"/>
                  </a:lnTo>
                  <a:lnTo>
                    <a:pt x="0" y="4229"/>
                  </a:lnTo>
                  <a:lnTo>
                    <a:pt x="0" y="44221"/>
                  </a:lnTo>
                  <a:lnTo>
                    <a:pt x="4140" y="48412"/>
                  </a:lnTo>
                  <a:lnTo>
                    <a:pt x="9372" y="48412"/>
                  </a:lnTo>
                  <a:lnTo>
                    <a:pt x="82892" y="48412"/>
                  </a:lnTo>
                  <a:lnTo>
                    <a:pt x="87071" y="44221"/>
                  </a:lnTo>
                  <a:lnTo>
                    <a:pt x="87071" y="4229"/>
                  </a:lnTo>
                  <a:close/>
                </a:path>
                <a:path w="491489" h="48895">
                  <a:moveTo>
                    <a:pt x="491197" y="4241"/>
                  </a:moveTo>
                  <a:lnTo>
                    <a:pt x="487045" y="0"/>
                  </a:lnTo>
                  <a:lnTo>
                    <a:pt x="408444" y="0"/>
                  </a:lnTo>
                  <a:lnTo>
                    <a:pt x="404063" y="4241"/>
                  </a:lnTo>
                  <a:lnTo>
                    <a:pt x="404063" y="44234"/>
                  </a:lnTo>
                  <a:lnTo>
                    <a:pt x="408444" y="48463"/>
                  </a:lnTo>
                  <a:lnTo>
                    <a:pt x="413575" y="48463"/>
                  </a:lnTo>
                  <a:lnTo>
                    <a:pt x="487045" y="48463"/>
                  </a:lnTo>
                  <a:lnTo>
                    <a:pt x="491197" y="44234"/>
                  </a:lnTo>
                  <a:lnTo>
                    <a:pt x="491197" y="4241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03587" y="8569820"/>
              <a:ext cx="629920" cy="402590"/>
            </a:xfrm>
            <a:custGeom>
              <a:avLst/>
              <a:gdLst/>
              <a:ahLst/>
              <a:cxnLst/>
              <a:rect l="l" t="t" r="r" b="b"/>
              <a:pathLst>
                <a:path w="629920" h="402590">
                  <a:moveTo>
                    <a:pt x="629373" y="214528"/>
                  </a:moveTo>
                  <a:lnTo>
                    <a:pt x="588518" y="235178"/>
                  </a:lnTo>
                  <a:lnTo>
                    <a:pt x="546087" y="252996"/>
                  </a:lnTo>
                  <a:lnTo>
                    <a:pt x="502208" y="267855"/>
                  </a:lnTo>
                  <a:lnTo>
                    <a:pt x="456996" y="279641"/>
                  </a:lnTo>
                  <a:lnTo>
                    <a:pt x="410565" y="288201"/>
                  </a:lnTo>
                  <a:lnTo>
                    <a:pt x="363029" y="293446"/>
                  </a:lnTo>
                  <a:lnTo>
                    <a:pt x="314528" y="295211"/>
                  </a:lnTo>
                  <a:lnTo>
                    <a:pt x="266115" y="293446"/>
                  </a:lnTo>
                  <a:lnTo>
                    <a:pt x="218655" y="288201"/>
                  </a:lnTo>
                  <a:lnTo>
                    <a:pt x="172275" y="279641"/>
                  </a:lnTo>
                  <a:lnTo>
                    <a:pt x="127088" y="267855"/>
                  </a:lnTo>
                  <a:lnTo>
                    <a:pt x="83223" y="252996"/>
                  </a:lnTo>
                  <a:lnTo>
                    <a:pt x="40817" y="235178"/>
                  </a:lnTo>
                  <a:lnTo>
                    <a:pt x="0" y="214528"/>
                  </a:lnTo>
                  <a:lnTo>
                    <a:pt x="0" y="353936"/>
                  </a:lnTo>
                  <a:lnTo>
                    <a:pt x="3797" y="372808"/>
                  </a:lnTo>
                  <a:lnTo>
                    <a:pt x="14160" y="388226"/>
                  </a:lnTo>
                  <a:lnTo>
                    <a:pt x="29565" y="398640"/>
                  </a:lnTo>
                  <a:lnTo>
                    <a:pt x="48463" y="402450"/>
                  </a:lnTo>
                  <a:lnTo>
                    <a:pt x="580910" y="402450"/>
                  </a:lnTo>
                  <a:lnTo>
                    <a:pt x="599808" y="398640"/>
                  </a:lnTo>
                  <a:lnTo>
                    <a:pt x="615200" y="388226"/>
                  </a:lnTo>
                  <a:lnTo>
                    <a:pt x="625576" y="372808"/>
                  </a:lnTo>
                  <a:lnTo>
                    <a:pt x="629373" y="353936"/>
                  </a:lnTo>
                  <a:lnTo>
                    <a:pt x="629373" y="214528"/>
                  </a:lnTo>
                  <a:close/>
                </a:path>
                <a:path w="629920" h="402590">
                  <a:moveTo>
                    <a:pt x="629373" y="48475"/>
                  </a:moveTo>
                  <a:lnTo>
                    <a:pt x="625576" y="29654"/>
                  </a:lnTo>
                  <a:lnTo>
                    <a:pt x="615200" y="14236"/>
                  </a:lnTo>
                  <a:lnTo>
                    <a:pt x="599808" y="3822"/>
                  </a:lnTo>
                  <a:lnTo>
                    <a:pt x="580910" y="0"/>
                  </a:lnTo>
                  <a:lnTo>
                    <a:pt x="573468" y="0"/>
                  </a:lnTo>
                  <a:lnTo>
                    <a:pt x="573468" y="37299"/>
                  </a:lnTo>
                  <a:lnTo>
                    <a:pt x="566077" y="44653"/>
                  </a:lnTo>
                  <a:lnTo>
                    <a:pt x="466128" y="44653"/>
                  </a:lnTo>
                  <a:lnTo>
                    <a:pt x="458787" y="37299"/>
                  </a:lnTo>
                  <a:lnTo>
                    <a:pt x="458787" y="0"/>
                  </a:lnTo>
                  <a:lnTo>
                    <a:pt x="169316" y="0"/>
                  </a:lnTo>
                  <a:lnTo>
                    <a:pt x="169316" y="37299"/>
                  </a:lnTo>
                  <a:lnTo>
                    <a:pt x="162013" y="44653"/>
                  </a:lnTo>
                  <a:lnTo>
                    <a:pt x="62026" y="44653"/>
                  </a:lnTo>
                  <a:lnTo>
                    <a:pt x="54635" y="37299"/>
                  </a:lnTo>
                  <a:lnTo>
                    <a:pt x="54635" y="0"/>
                  </a:lnTo>
                  <a:lnTo>
                    <a:pt x="48475" y="0"/>
                  </a:lnTo>
                  <a:lnTo>
                    <a:pt x="29565" y="3822"/>
                  </a:lnTo>
                  <a:lnTo>
                    <a:pt x="14160" y="14236"/>
                  </a:lnTo>
                  <a:lnTo>
                    <a:pt x="3784" y="29654"/>
                  </a:lnTo>
                  <a:lnTo>
                    <a:pt x="0" y="48475"/>
                  </a:lnTo>
                  <a:lnTo>
                    <a:pt x="0" y="174688"/>
                  </a:lnTo>
                  <a:lnTo>
                    <a:pt x="40678" y="195757"/>
                  </a:lnTo>
                  <a:lnTo>
                    <a:pt x="82994" y="213969"/>
                  </a:lnTo>
                  <a:lnTo>
                    <a:pt x="126822" y="229171"/>
                  </a:lnTo>
                  <a:lnTo>
                    <a:pt x="172021" y="241223"/>
                  </a:lnTo>
                  <a:lnTo>
                    <a:pt x="218452" y="250012"/>
                  </a:lnTo>
                  <a:lnTo>
                    <a:pt x="266001" y="255384"/>
                  </a:lnTo>
                  <a:lnTo>
                    <a:pt x="314528" y="257200"/>
                  </a:lnTo>
                  <a:lnTo>
                    <a:pt x="363143" y="255384"/>
                  </a:lnTo>
                  <a:lnTo>
                    <a:pt x="410756" y="250012"/>
                  </a:lnTo>
                  <a:lnTo>
                    <a:pt x="457225" y="241223"/>
                  </a:lnTo>
                  <a:lnTo>
                    <a:pt x="502437" y="229171"/>
                  </a:lnTo>
                  <a:lnTo>
                    <a:pt x="546290" y="213969"/>
                  </a:lnTo>
                  <a:lnTo>
                    <a:pt x="588632" y="195757"/>
                  </a:lnTo>
                  <a:lnTo>
                    <a:pt x="629373" y="174688"/>
                  </a:lnTo>
                  <a:lnTo>
                    <a:pt x="629373" y="48475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788727" y="7467358"/>
              <a:ext cx="76200" cy="223520"/>
            </a:xfrm>
            <a:custGeom>
              <a:avLst/>
              <a:gdLst/>
              <a:ahLst/>
              <a:cxnLst/>
              <a:rect l="l" t="t" r="r" b="b"/>
              <a:pathLst>
                <a:path w="76200" h="223520">
                  <a:moveTo>
                    <a:pt x="76136" y="0"/>
                  </a:moveTo>
                  <a:lnTo>
                    <a:pt x="0" y="0"/>
                  </a:lnTo>
                  <a:lnTo>
                    <a:pt x="0" y="222961"/>
                  </a:lnTo>
                  <a:lnTo>
                    <a:pt x="76136" y="222961"/>
                  </a:lnTo>
                  <a:lnTo>
                    <a:pt x="76136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396733" y="7311069"/>
              <a:ext cx="668655" cy="654685"/>
            </a:xfrm>
            <a:custGeom>
              <a:avLst/>
              <a:gdLst/>
              <a:ahLst/>
              <a:cxnLst/>
              <a:rect l="l" t="t" r="r" b="b"/>
              <a:pathLst>
                <a:path w="668654" h="654684">
                  <a:moveTo>
                    <a:pt x="212572" y="387172"/>
                  </a:moveTo>
                  <a:lnTo>
                    <a:pt x="114731" y="387172"/>
                  </a:lnTo>
                  <a:lnTo>
                    <a:pt x="70064" y="396189"/>
                  </a:lnTo>
                  <a:lnTo>
                    <a:pt x="33596" y="420770"/>
                  </a:lnTo>
                  <a:lnTo>
                    <a:pt x="9013" y="457209"/>
                  </a:lnTo>
                  <a:lnTo>
                    <a:pt x="0" y="501802"/>
                  </a:lnTo>
                  <a:lnTo>
                    <a:pt x="0" y="654583"/>
                  </a:lnTo>
                  <a:lnTo>
                    <a:pt x="67195" y="654583"/>
                  </a:lnTo>
                  <a:lnTo>
                    <a:pt x="67195" y="496201"/>
                  </a:lnTo>
                  <a:lnTo>
                    <a:pt x="327253" y="496201"/>
                  </a:lnTo>
                  <a:lnTo>
                    <a:pt x="327253" y="495084"/>
                  </a:lnTo>
                  <a:lnTo>
                    <a:pt x="326402" y="488734"/>
                  </a:lnTo>
                  <a:lnTo>
                    <a:pt x="321005" y="466267"/>
                  </a:lnTo>
                  <a:lnTo>
                    <a:pt x="318630" y="459079"/>
                  </a:lnTo>
                  <a:lnTo>
                    <a:pt x="315582" y="452183"/>
                  </a:lnTo>
                  <a:lnTo>
                    <a:pt x="311950" y="445655"/>
                  </a:lnTo>
                  <a:lnTo>
                    <a:pt x="311861" y="445363"/>
                  </a:lnTo>
                  <a:lnTo>
                    <a:pt x="284810" y="413016"/>
                  </a:lnTo>
                  <a:lnTo>
                    <a:pt x="249029" y="393242"/>
                  </a:lnTo>
                  <a:lnTo>
                    <a:pt x="231302" y="388734"/>
                  </a:lnTo>
                  <a:lnTo>
                    <a:pt x="212572" y="387172"/>
                  </a:lnTo>
                  <a:close/>
                </a:path>
                <a:path w="668654" h="654684">
                  <a:moveTo>
                    <a:pt x="234670" y="496201"/>
                  </a:moveTo>
                  <a:lnTo>
                    <a:pt x="90525" y="496201"/>
                  </a:lnTo>
                  <a:lnTo>
                    <a:pt x="90525" y="654583"/>
                  </a:lnTo>
                  <a:lnTo>
                    <a:pt x="234670" y="654583"/>
                  </a:lnTo>
                  <a:lnTo>
                    <a:pt x="234670" y="496201"/>
                  </a:lnTo>
                  <a:close/>
                </a:path>
                <a:path w="668654" h="654684">
                  <a:moveTo>
                    <a:pt x="327253" y="496201"/>
                  </a:moveTo>
                  <a:lnTo>
                    <a:pt x="258000" y="496201"/>
                  </a:lnTo>
                  <a:lnTo>
                    <a:pt x="258000" y="654583"/>
                  </a:lnTo>
                  <a:lnTo>
                    <a:pt x="327253" y="654583"/>
                  </a:lnTo>
                  <a:lnTo>
                    <a:pt x="327253" y="496201"/>
                  </a:lnTo>
                  <a:close/>
                </a:path>
                <a:path w="668654" h="654684">
                  <a:moveTo>
                    <a:pt x="668248" y="445363"/>
                  </a:moveTo>
                  <a:lnTo>
                    <a:pt x="340868" y="445363"/>
                  </a:lnTo>
                  <a:lnTo>
                    <a:pt x="345922" y="458709"/>
                  </a:lnTo>
                  <a:lnTo>
                    <a:pt x="349772" y="472568"/>
                  </a:lnTo>
                  <a:lnTo>
                    <a:pt x="352224" y="486934"/>
                  </a:lnTo>
                  <a:lnTo>
                    <a:pt x="353085" y="501802"/>
                  </a:lnTo>
                  <a:lnTo>
                    <a:pt x="353085" y="599732"/>
                  </a:lnTo>
                  <a:lnTo>
                    <a:pt x="487070" y="599732"/>
                  </a:lnTo>
                  <a:lnTo>
                    <a:pt x="668248" y="445363"/>
                  </a:lnTo>
                  <a:close/>
                </a:path>
                <a:path w="668654" h="654684">
                  <a:moveTo>
                    <a:pt x="407225" y="157149"/>
                  </a:moveTo>
                  <a:lnTo>
                    <a:pt x="376212" y="157149"/>
                  </a:lnTo>
                  <a:lnTo>
                    <a:pt x="334373" y="165600"/>
                  </a:lnTo>
                  <a:lnTo>
                    <a:pt x="300205" y="188647"/>
                  </a:lnTo>
                  <a:lnTo>
                    <a:pt x="277167" y="222831"/>
                  </a:lnTo>
                  <a:lnTo>
                    <a:pt x="268719" y="264693"/>
                  </a:lnTo>
                  <a:lnTo>
                    <a:pt x="268719" y="373456"/>
                  </a:lnTo>
                  <a:lnTo>
                    <a:pt x="285289" y="382137"/>
                  </a:lnTo>
                  <a:lnTo>
                    <a:pt x="300466" y="392841"/>
                  </a:lnTo>
                  <a:lnTo>
                    <a:pt x="314085" y="405419"/>
                  </a:lnTo>
                  <a:lnTo>
                    <a:pt x="325983" y="419722"/>
                  </a:lnTo>
                  <a:lnTo>
                    <a:pt x="331812" y="419722"/>
                  </a:lnTo>
                  <a:lnTo>
                    <a:pt x="331812" y="259473"/>
                  </a:lnTo>
                  <a:lnTo>
                    <a:pt x="401546" y="259473"/>
                  </a:lnTo>
                  <a:lnTo>
                    <a:pt x="409460" y="194475"/>
                  </a:lnTo>
                  <a:lnTo>
                    <a:pt x="399719" y="170586"/>
                  </a:lnTo>
                  <a:lnTo>
                    <a:pt x="398233" y="166852"/>
                  </a:lnTo>
                  <a:lnTo>
                    <a:pt x="399808" y="162102"/>
                  </a:lnTo>
                  <a:lnTo>
                    <a:pt x="403072" y="159956"/>
                  </a:lnTo>
                  <a:lnTo>
                    <a:pt x="407225" y="157149"/>
                  </a:lnTo>
                  <a:close/>
                </a:path>
                <a:path w="668654" h="654684">
                  <a:moveTo>
                    <a:pt x="401546" y="259473"/>
                  </a:moveTo>
                  <a:lnTo>
                    <a:pt x="353733" y="259473"/>
                  </a:lnTo>
                  <a:lnTo>
                    <a:pt x="353733" y="419722"/>
                  </a:lnTo>
                  <a:lnTo>
                    <a:pt x="488886" y="419722"/>
                  </a:lnTo>
                  <a:lnTo>
                    <a:pt x="488886" y="362724"/>
                  </a:lnTo>
                  <a:lnTo>
                    <a:pt x="424434" y="362724"/>
                  </a:lnTo>
                  <a:lnTo>
                    <a:pt x="392493" y="333819"/>
                  </a:lnTo>
                  <a:lnTo>
                    <a:pt x="401546" y="259473"/>
                  </a:lnTo>
                  <a:close/>
                </a:path>
                <a:path w="668654" h="654684">
                  <a:moveTo>
                    <a:pt x="574574" y="259473"/>
                  </a:moveTo>
                  <a:lnTo>
                    <a:pt x="510768" y="259473"/>
                  </a:lnTo>
                  <a:lnTo>
                    <a:pt x="510768" y="419722"/>
                  </a:lnTo>
                  <a:lnTo>
                    <a:pt x="575627" y="419722"/>
                  </a:lnTo>
                  <a:lnTo>
                    <a:pt x="575627" y="264693"/>
                  </a:lnTo>
                  <a:lnTo>
                    <a:pt x="574574" y="259473"/>
                  </a:lnTo>
                  <a:close/>
                </a:path>
                <a:path w="668654" h="654684">
                  <a:moveTo>
                    <a:pt x="163601" y="219748"/>
                  </a:moveTo>
                  <a:lnTo>
                    <a:pt x="134036" y="225692"/>
                  </a:lnTo>
                  <a:lnTo>
                    <a:pt x="109905" y="241919"/>
                  </a:lnTo>
                  <a:lnTo>
                    <a:pt x="93642" y="266018"/>
                  </a:lnTo>
                  <a:lnTo>
                    <a:pt x="87680" y="295579"/>
                  </a:lnTo>
                  <a:lnTo>
                    <a:pt x="93642" y="325158"/>
                  </a:lnTo>
                  <a:lnTo>
                    <a:pt x="109905" y="349319"/>
                  </a:lnTo>
                  <a:lnTo>
                    <a:pt x="134036" y="365613"/>
                  </a:lnTo>
                  <a:lnTo>
                    <a:pt x="163601" y="371589"/>
                  </a:lnTo>
                  <a:lnTo>
                    <a:pt x="193179" y="365613"/>
                  </a:lnTo>
                  <a:lnTo>
                    <a:pt x="217327" y="349319"/>
                  </a:lnTo>
                  <a:lnTo>
                    <a:pt x="233604" y="325158"/>
                  </a:lnTo>
                  <a:lnTo>
                    <a:pt x="239572" y="295579"/>
                  </a:lnTo>
                  <a:lnTo>
                    <a:pt x="233604" y="266018"/>
                  </a:lnTo>
                  <a:lnTo>
                    <a:pt x="217327" y="241919"/>
                  </a:lnTo>
                  <a:lnTo>
                    <a:pt x="193179" y="225692"/>
                  </a:lnTo>
                  <a:lnTo>
                    <a:pt x="163601" y="219748"/>
                  </a:lnTo>
                  <a:close/>
                </a:path>
                <a:path w="668654" h="654684">
                  <a:moveTo>
                    <a:pt x="468096" y="157149"/>
                  </a:moveTo>
                  <a:lnTo>
                    <a:pt x="441693" y="157149"/>
                  </a:lnTo>
                  <a:lnTo>
                    <a:pt x="445693" y="159956"/>
                  </a:lnTo>
                  <a:lnTo>
                    <a:pt x="449008" y="162102"/>
                  </a:lnTo>
                  <a:lnTo>
                    <a:pt x="450456" y="166852"/>
                  </a:lnTo>
                  <a:lnTo>
                    <a:pt x="449110" y="170586"/>
                  </a:lnTo>
                  <a:lnTo>
                    <a:pt x="439356" y="194475"/>
                  </a:lnTo>
                  <a:lnTo>
                    <a:pt x="456476" y="333819"/>
                  </a:lnTo>
                  <a:lnTo>
                    <a:pt x="424434" y="362724"/>
                  </a:lnTo>
                  <a:lnTo>
                    <a:pt x="488886" y="362724"/>
                  </a:lnTo>
                  <a:lnTo>
                    <a:pt x="488886" y="259473"/>
                  </a:lnTo>
                  <a:lnTo>
                    <a:pt x="574574" y="259473"/>
                  </a:lnTo>
                  <a:lnTo>
                    <a:pt x="567180" y="222831"/>
                  </a:lnTo>
                  <a:lnTo>
                    <a:pt x="544141" y="188647"/>
                  </a:lnTo>
                  <a:lnTo>
                    <a:pt x="509962" y="165600"/>
                  </a:lnTo>
                  <a:lnTo>
                    <a:pt x="468096" y="157149"/>
                  </a:lnTo>
                  <a:close/>
                </a:path>
                <a:path w="668654" h="654684">
                  <a:moveTo>
                    <a:pt x="422236" y="0"/>
                  </a:moveTo>
                  <a:lnTo>
                    <a:pt x="394484" y="5599"/>
                  </a:lnTo>
                  <a:lnTo>
                    <a:pt x="371840" y="20877"/>
                  </a:lnTo>
                  <a:lnTo>
                    <a:pt x="356582" y="43553"/>
                  </a:lnTo>
                  <a:lnTo>
                    <a:pt x="350989" y="71348"/>
                  </a:lnTo>
                  <a:lnTo>
                    <a:pt x="356582" y="99035"/>
                  </a:lnTo>
                  <a:lnTo>
                    <a:pt x="371840" y="121659"/>
                  </a:lnTo>
                  <a:lnTo>
                    <a:pt x="394484" y="136921"/>
                  </a:lnTo>
                  <a:lnTo>
                    <a:pt x="422236" y="142519"/>
                  </a:lnTo>
                  <a:lnTo>
                    <a:pt x="449975" y="136921"/>
                  </a:lnTo>
                  <a:lnTo>
                    <a:pt x="472625" y="121659"/>
                  </a:lnTo>
                  <a:lnTo>
                    <a:pt x="487896" y="99035"/>
                  </a:lnTo>
                  <a:lnTo>
                    <a:pt x="493496" y="71348"/>
                  </a:lnTo>
                  <a:lnTo>
                    <a:pt x="487896" y="43553"/>
                  </a:lnTo>
                  <a:lnTo>
                    <a:pt x="472625" y="20877"/>
                  </a:lnTo>
                  <a:lnTo>
                    <a:pt x="449975" y="5599"/>
                  </a:lnTo>
                  <a:lnTo>
                    <a:pt x="422236" y="0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17039" y="6345812"/>
              <a:ext cx="145170" cy="12903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2085782" y="6203620"/>
              <a:ext cx="760730" cy="393065"/>
            </a:xfrm>
            <a:custGeom>
              <a:avLst/>
              <a:gdLst/>
              <a:ahLst/>
              <a:cxnLst/>
              <a:rect l="l" t="t" r="r" b="b"/>
              <a:pathLst>
                <a:path w="760730" h="393065">
                  <a:moveTo>
                    <a:pt x="652950" y="392513"/>
                  </a:moveTo>
                  <a:lnTo>
                    <a:pt x="608177" y="389040"/>
                  </a:lnTo>
                  <a:lnTo>
                    <a:pt x="80990" y="241702"/>
                  </a:lnTo>
                  <a:lnTo>
                    <a:pt x="41255" y="221550"/>
                  </a:lnTo>
                  <a:lnTo>
                    <a:pt x="13411" y="189224"/>
                  </a:lnTo>
                  <a:lnTo>
                    <a:pt x="0" y="149182"/>
                  </a:lnTo>
                  <a:lnTo>
                    <a:pt x="3561" y="105882"/>
                  </a:lnTo>
                  <a:lnTo>
                    <a:pt x="11665" y="78456"/>
                  </a:lnTo>
                  <a:lnTo>
                    <a:pt x="32520" y="39952"/>
                  </a:lnTo>
                  <a:lnTo>
                    <a:pt x="65915" y="12980"/>
                  </a:lnTo>
                  <a:lnTo>
                    <a:pt x="107247" y="0"/>
                  </a:lnTo>
                  <a:lnTo>
                    <a:pt x="151911" y="3472"/>
                  </a:lnTo>
                  <a:lnTo>
                    <a:pt x="421813" y="78869"/>
                  </a:lnTo>
                  <a:lnTo>
                    <a:pt x="291534" y="78869"/>
                  </a:lnTo>
                  <a:lnTo>
                    <a:pt x="240589" y="249856"/>
                  </a:lnTo>
                  <a:lnTo>
                    <a:pt x="468714" y="313544"/>
                  </a:lnTo>
                  <a:lnTo>
                    <a:pt x="748646" y="313544"/>
                  </a:lnTo>
                  <a:lnTo>
                    <a:pt x="748508" y="314010"/>
                  </a:lnTo>
                  <a:lnTo>
                    <a:pt x="727689" y="352554"/>
                  </a:lnTo>
                  <a:lnTo>
                    <a:pt x="694312" y="379536"/>
                  </a:lnTo>
                  <a:lnTo>
                    <a:pt x="652950" y="392513"/>
                  </a:lnTo>
                  <a:close/>
                </a:path>
                <a:path w="760730" h="393065">
                  <a:moveTo>
                    <a:pt x="748646" y="313544"/>
                  </a:moveTo>
                  <a:lnTo>
                    <a:pt x="468714" y="313544"/>
                  </a:lnTo>
                  <a:lnTo>
                    <a:pt x="519548" y="142723"/>
                  </a:lnTo>
                  <a:lnTo>
                    <a:pt x="291534" y="78869"/>
                  </a:lnTo>
                  <a:lnTo>
                    <a:pt x="421813" y="78869"/>
                  </a:lnTo>
                  <a:lnTo>
                    <a:pt x="679183" y="150764"/>
                  </a:lnTo>
                  <a:lnTo>
                    <a:pt x="718944" y="170859"/>
                  </a:lnTo>
                  <a:lnTo>
                    <a:pt x="746805" y="203180"/>
                  </a:lnTo>
                  <a:lnTo>
                    <a:pt x="760213" y="243249"/>
                  </a:lnTo>
                  <a:lnTo>
                    <a:pt x="756613" y="286584"/>
                  </a:lnTo>
                  <a:lnTo>
                    <a:pt x="748646" y="313544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74257" y="6321858"/>
              <a:ext cx="102402" cy="116951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3559556" y="5978804"/>
              <a:ext cx="405765" cy="399415"/>
            </a:xfrm>
            <a:custGeom>
              <a:avLst/>
              <a:gdLst/>
              <a:ahLst/>
              <a:cxnLst/>
              <a:rect l="l" t="t" r="r" b="b"/>
              <a:pathLst>
                <a:path w="405764" h="399414">
                  <a:moveTo>
                    <a:pt x="125920" y="219964"/>
                  </a:moveTo>
                  <a:lnTo>
                    <a:pt x="55156" y="219964"/>
                  </a:lnTo>
                  <a:lnTo>
                    <a:pt x="55156" y="268071"/>
                  </a:lnTo>
                  <a:lnTo>
                    <a:pt x="125920" y="268071"/>
                  </a:lnTo>
                  <a:lnTo>
                    <a:pt x="125920" y="219964"/>
                  </a:lnTo>
                  <a:close/>
                </a:path>
                <a:path w="405764" h="399414">
                  <a:moveTo>
                    <a:pt x="125920" y="156705"/>
                  </a:moveTo>
                  <a:lnTo>
                    <a:pt x="55156" y="156705"/>
                  </a:lnTo>
                  <a:lnTo>
                    <a:pt x="55156" y="204812"/>
                  </a:lnTo>
                  <a:lnTo>
                    <a:pt x="125920" y="204812"/>
                  </a:lnTo>
                  <a:lnTo>
                    <a:pt x="125920" y="156705"/>
                  </a:lnTo>
                  <a:close/>
                </a:path>
                <a:path w="405764" h="399414">
                  <a:moveTo>
                    <a:pt x="125920" y="92913"/>
                  </a:moveTo>
                  <a:lnTo>
                    <a:pt x="55156" y="92913"/>
                  </a:lnTo>
                  <a:lnTo>
                    <a:pt x="55156" y="141020"/>
                  </a:lnTo>
                  <a:lnTo>
                    <a:pt x="125920" y="141020"/>
                  </a:lnTo>
                  <a:lnTo>
                    <a:pt x="125920" y="92913"/>
                  </a:lnTo>
                  <a:close/>
                </a:path>
                <a:path w="405764" h="399414">
                  <a:moveTo>
                    <a:pt x="217601" y="92913"/>
                  </a:moveTo>
                  <a:lnTo>
                    <a:pt x="146824" y="92913"/>
                  </a:lnTo>
                  <a:lnTo>
                    <a:pt x="146824" y="141033"/>
                  </a:lnTo>
                  <a:lnTo>
                    <a:pt x="217601" y="141033"/>
                  </a:lnTo>
                  <a:lnTo>
                    <a:pt x="217601" y="92913"/>
                  </a:lnTo>
                  <a:close/>
                </a:path>
                <a:path w="405764" h="399414">
                  <a:moveTo>
                    <a:pt x="312661" y="92913"/>
                  </a:moveTo>
                  <a:lnTo>
                    <a:pt x="241896" y="92913"/>
                  </a:lnTo>
                  <a:lnTo>
                    <a:pt x="241896" y="141033"/>
                  </a:lnTo>
                  <a:lnTo>
                    <a:pt x="312661" y="141033"/>
                  </a:lnTo>
                  <a:lnTo>
                    <a:pt x="312661" y="92913"/>
                  </a:lnTo>
                  <a:close/>
                </a:path>
                <a:path w="405764" h="399414">
                  <a:moveTo>
                    <a:pt x="405676" y="282740"/>
                  </a:moveTo>
                  <a:lnTo>
                    <a:pt x="403021" y="258064"/>
                  </a:lnTo>
                  <a:lnTo>
                    <a:pt x="395452" y="235216"/>
                  </a:lnTo>
                  <a:lnTo>
                    <a:pt x="384746" y="216852"/>
                  </a:lnTo>
                  <a:lnTo>
                    <a:pt x="384746" y="282740"/>
                  </a:lnTo>
                  <a:lnTo>
                    <a:pt x="377253" y="319747"/>
                  </a:lnTo>
                  <a:lnTo>
                    <a:pt x="356831" y="350012"/>
                  </a:lnTo>
                  <a:lnTo>
                    <a:pt x="326567" y="370446"/>
                  </a:lnTo>
                  <a:lnTo>
                    <a:pt x="289547" y="377939"/>
                  </a:lnTo>
                  <a:lnTo>
                    <a:pt x="262572" y="374027"/>
                  </a:lnTo>
                  <a:lnTo>
                    <a:pt x="218757" y="346176"/>
                  </a:lnTo>
                  <a:lnTo>
                    <a:pt x="199047" y="311937"/>
                  </a:lnTo>
                  <a:lnTo>
                    <a:pt x="194360" y="288137"/>
                  </a:lnTo>
                  <a:lnTo>
                    <a:pt x="194360" y="277749"/>
                  </a:lnTo>
                  <a:lnTo>
                    <a:pt x="209727" y="231063"/>
                  </a:lnTo>
                  <a:lnTo>
                    <a:pt x="241884" y="200469"/>
                  </a:lnTo>
                  <a:lnTo>
                    <a:pt x="262153" y="191757"/>
                  </a:lnTo>
                  <a:lnTo>
                    <a:pt x="264464" y="190944"/>
                  </a:lnTo>
                  <a:lnTo>
                    <a:pt x="276745" y="188417"/>
                  </a:lnTo>
                  <a:lnTo>
                    <a:pt x="289547" y="187553"/>
                  </a:lnTo>
                  <a:lnTo>
                    <a:pt x="297535" y="187553"/>
                  </a:lnTo>
                  <a:lnTo>
                    <a:pt x="335038" y="199186"/>
                  </a:lnTo>
                  <a:lnTo>
                    <a:pt x="367792" y="228676"/>
                  </a:lnTo>
                  <a:lnTo>
                    <a:pt x="383590" y="267982"/>
                  </a:lnTo>
                  <a:lnTo>
                    <a:pt x="384746" y="282740"/>
                  </a:lnTo>
                  <a:lnTo>
                    <a:pt x="384746" y="216852"/>
                  </a:lnTo>
                  <a:lnTo>
                    <a:pt x="383514" y="214731"/>
                  </a:lnTo>
                  <a:lnTo>
                    <a:pt x="367792" y="197180"/>
                  </a:lnTo>
                  <a:lnTo>
                    <a:pt x="367792" y="187553"/>
                  </a:lnTo>
                  <a:lnTo>
                    <a:pt x="367792" y="179171"/>
                  </a:lnTo>
                  <a:lnTo>
                    <a:pt x="367792" y="47320"/>
                  </a:lnTo>
                  <a:lnTo>
                    <a:pt x="367792" y="27152"/>
                  </a:lnTo>
                  <a:lnTo>
                    <a:pt x="361988" y="21348"/>
                  </a:lnTo>
                  <a:lnTo>
                    <a:pt x="341833" y="21348"/>
                  </a:lnTo>
                  <a:lnTo>
                    <a:pt x="341833" y="47320"/>
                  </a:lnTo>
                  <a:lnTo>
                    <a:pt x="341833" y="179171"/>
                  </a:lnTo>
                  <a:lnTo>
                    <a:pt x="334873" y="175907"/>
                  </a:lnTo>
                  <a:lnTo>
                    <a:pt x="327685" y="173088"/>
                  </a:lnTo>
                  <a:lnTo>
                    <a:pt x="320281" y="170751"/>
                  </a:lnTo>
                  <a:lnTo>
                    <a:pt x="312661" y="168922"/>
                  </a:lnTo>
                  <a:lnTo>
                    <a:pt x="312661" y="156705"/>
                  </a:lnTo>
                  <a:lnTo>
                    <a:pt x="241884" y="156705"/>
                  </a:lnTo>
                  <a:lnTo>
                    <a:pt x="241884" y="176961"/>
                  </a:lnTo>
                  <a:lnTo>
                    <a:pt x="235445" y="180111"/>
                  </a:lnTo>
                  <a:lnTo>
                    <a:pt x="229247" y="183629"/>
                  </a:lnTo>
                  <a:lnTo>
                    <a:pt x="223240" y="187553"/>
                  </a:lnTo>
                  <a:lnTo>
                    <a:pt x="217589" y="191757"/>
                  </a:lnTo>
                  <a:lnTo>
                    <a:pt x="217589" y="156705"/>
                  </a:lnTo>
                  <a:lnTo>
                    <a:pt x="146799" y="156705"/>
                  </a:lnTo>
                  <a:lnTo>
                    <a:pt x="146799" y="204812"/>
                  </a:lnTo>
                  <a:lnTo>
                    <a:pt x="203682" y="204812"/>
                  </a:lnTo>
                  <a:lnTo>
                    <a:pt x="199390" y="209550"/>
                  </a:lnTo>
                  <a:lnTo>
                    <a:pt x="195453" y="214591"/>
                  </a:lnTo>
                  <a:lnTo>
                    <a:pt x="191973" y="219976"/>
                  </a:lnTo>
                  <a:lnTo>
                    <a:pt x="146799" y="219976"/>
                  </a:lnTo>
                  <a:lnTo>
                    <a:pt x="146799" y="268084"/>
                  </a:lnTo>
                  <a:lnTo>
                    <a:pt x="174447" y="268084"/>
                  </a:lnTo>
                  <a:lnTo>
                    <a:pt x="173837" y="272897"/>
                  </a:lnTo>
                  <a:lnTo>
                    <a:pt x="173405" y="277749"/>
                  </a:lnTo>
                  <a:lnTo>
                    <a:pt x="173405" y="288137"/>
                  </a:lnTo>
                  <a:lnTo>
                    <a:pt x="173913" y="293395"/>
                  </a:lnTo>
                  <a:lnTo>
                    <a:pt x="174612" y="298551"/>
                  </a:lnTo>
                  <a:lnTo>
                    <a:pt x="25971" y="298551"/>
                  </a:lnTo>
                  <a:lnTo>
                    <a:pt x="25971" y="47320"/>
                  </a:lnTo>
                  <a:lnTo>
                    <a:pt x="71856" y="47320"/>
                  </a:lnTo>
                  <a:lnTo>
                    <a:pt x="71856" y="64439"/>
                  </a:lnTo>
                  <a:lnTo>
                    <a:pt x="77660" y="70256"/>
                  </a:lnTo>
                  <a:lnTo>
                    <a:pt x="91998" y="70256"/>
                  </a:lnTo>
                  <a:lnTo>
                    <a:pt x="97828" y="64439"/>
                  </a:lnTo>
                  <a:lnTo>
                    <a:pt x="97828" y="47320"/>
                  </a:lnTo>
                  <a:lnTo>
                    <a:pt x="270002" y="47320"/>
                  </a:lnTo>
                  <a:lnTo>
                    <a:pt x="270002" y="64439"/>
                  </a:lnTo>
                  <a:lnTo>
                    <a:pt x="275805" y="70256"/>
                  </a:lnTo>
                  <a:lnTo>
                    <a:pt x="290144" y="70256"/>
                  </a:lnTo>
                  <a:lnTo>
                    <a:pt x="295973" y="64439"/>
                  </a:lnTo>
                  <a:lnTo>
                    <a:pt x="295973" y="47320"/>
                  </a:lnTo>
                  <a:lnTo>
                    <a:pt x="341833" y="47320"/>
                  </a:lnTo>
                  <a:lnTo>
                    <a:pt x="341833" y="21348"/>
                  </a:lnTo>
                  <a:lnTo>
                    <a:pt x="295973" y="21348"/>
                  </a:lnTo>
                  <a:lnTo>
                    <a:pt x="295973" y="5829"/>
                  </a:lnTo>
                  <a:lnTo>
                    <a:pt x="290144" y="0"/>
                  </a:lnTo>
                  <a:lnTo>
                    <a:pt x="275805" y="0"/>
                  </a:lnTo>
                  <a:lnTo>
                    <a:pt x="270002" y="5829"/>
                  </a:lnTo>
                  <a:lnTo>
                    <a:pt x="270002" y="21348"/>
                  </a:lnTo>
                  <a:lnTo>
                    <a:pt x="97828" y="21348"/>
                  </a:lnTo>
                  <a:lnTo>
                    <a:pt x="97828" y="5829"/>
                  </a:lnTo>
                  <a:lnTo>
                    <a:pt x="91998" y="0"/>
                  </a:lnTo>
                  <a:lnTo>
                    <a:pt x="77660" y="0"/>
                  </a:lnTo>
                  <a:lnTo>
                    <a:pt x="71856" y="5829"/>
                  </a:lnTo>
                  <a:lnTo>
                    <a:pt x="71856" y="21348"/>
                  </a:lnTo>
                  <a:lnTo>
                    <a:pt x="5816" y="21348"/>
                  </a:lnTo>
                  <a:lnTo>
                    <a:pt x="0" y="27152"/>
                  </a:lnTo>
                  <a:lnTo>
                    <a:pt x="0" y="318706"/>
                  </a:lnTo>
                  <a:lnTo>
                    <a:pt x="5816" y="324510"/>
                  </a:lnTo>
                  <a:lnTo>
                    <a:pt x="181305" y="324510"/>
                  </a:lnTo>
                  <a:lnTo>
                    <a:pt x="198386" y="354457"/>
                  </a:lnTo>
                  <a:lnTo>
                    <a:pt x="223253" y="377977"/>
                  </a:lnTo>
                  <a:lnTo>
                    <a:pt x="254203" y="393369"/>
                  </a:lnTo>
                  <a:lnTo>
                    <a:pt x="289547" y="398881"/>
                  </a:lnTo>
                  <a:lnTo>
                    <a:pt x="334708" y="389737"/>
                  </a:lnTo>
                  <a:lnTo>
                    <a:pt x="352196" y="377939"/>
                  </a:lnTo>
                  <a:lnTo>
                    <a:pt x="371627" y="364832"/>
                  </a:lnTo>
                  <a:lnTo>
                    <a:pt x="396532" y="327901"/>
                  </a:lnTo>
                  <a:lnTo>
                    <a:pt x="405676" y="28274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65773" y="6178123"/>
              <a:ext cx="166663" cy="166848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510483" y="6289205"/>
              <a:ext cx="116205" cy="92075"/>
            </a:xfrm>
            <a:custGeom>
              <a:avLst/>
              <a:gdLst/>
              <a:ahLst/>
              <a:cxnLst/>
              <a:rect l="l" t="t" r="r" b="b"/>
              <a:pathLst>
                <a:path w="116204" h="92075">
                  <a:moveTo>
                    <a:pt x="115760" y="0"/>
                  </a:moveTo>
                  <a:lnTo>
                    <a:pt x="0" y="0"/>
                  </a:lnTo>
                  <a:lnTo>
                    <a:pt x="0" y="92062"/>
                  </a:lnTo>
                  <a:lnTo>
                    <a:pt x="115760" y="92062"/>
                  </a:lnTo>
                  <a:lnTo>
                    <a:pt x="115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344096" y="6140390"/>
              <a:ext cx="690880" cy="544195"/>
            </a:xfrm>
            <a:custGeom>
              <a:avLst/>
              <a:gdLst/>
              <a:ahLst/>
              <a:cxnLst/>
              <a:rect l="l" t="t" r="r" b="b"/>
              <a:pathLst>
                <a:path w="690879" h="544195">
                  <a:moveTo>
                    <a:pt x="12687" y="214663"/>
                  </a:moveTo>
                  <a:lnTo>
                    <a:pt x="2895" y="235199"/>
                  </a:lnTo>
                  <a:lnTo>
                    <a:pt x="0" y="241701"/>
                  </a:lnTo>
                  <a:lnTo>
                    <a:pt x="2666" y="249918"/>
                  </a:lnTo>
                  <a:lnTo>
                    <a:pt x="171061" y="348153"/>
                  </a:lnTo>
                  <a:lnTo>
                    <a:pt x="316520" y="432977"/>
                  </a:lnTo>
                  <a:lnTo>
                    <a:pt x="371204" y="464718"/>
                  </a:lnTo>
                  <a:lnTo>
                    <a:pt x="409917" y="486976"/>
                  </a:lnTo>
                  <a:lnTo>
                    <a:pt x="451806" y="511747"/>
                  </a:lnTo>
                  <a:lnTo>
                    <a:pt x="494604" y="532645"/>
                  </a:lnTo>
                  <a:lnTo>
                    <a:pt x="543741" y="543933"/>
                  </a:lnTo>
                  <a:lnTo>
                    <a:pt x="604646" y="539872"/>
                  </a:lnTo>
                  <a:lnTo>
                    <a:pt x="653472" y="526581"/>
                  </a:lnTo>
                  <a:lnTo>
                    <a:pt x="684583" y="509192"/>
                  </a:lnTo>
                  <a:lnTo>
                    <a:pt x="575702" y="509192"/>
                  </a:lnTo>
                  <a:lnTo>
                    <a:pt x="554282" y="508919"/>
                  </a:lnTo>
                  <a:lnTo>
                    <a:pt x="501591" y="495753"/>
                  </a:lnTo>
                  <a:lnTo>
                    <a:pt x="441922" y="464664"/>
                  </a:lnTo>
                  <a:lnTo>
                    <a:pt x="413321" y="447784"/>
                  </a:lnTo>
                  <a:lnTo>
                    <a:pt x="387565" y="432925"/>
                  </a:lnTo>
                  <a:lnTo>
                    <a:pt x="241628" y="348097"/>
                  </a:lnTo>
                  <a:lnTo>
                    <a:pt x="12687" y="214663"/>
                  </a:lnTo>
                  <a:close/>
                </a:path>
                <a:path w="690879" h="544195">
                  <a:moveTo>
                    <a:pt x="689254" y="478074"/>
                  </a:moveTo>
                  <a:lnTo>
                    <a:pt x="646454" y="496470"/>
                  </a:lnTo>
                  <a:lnTo>
                    <a:pt x="598252" y="506993"/>
                  </a:lnTo>
                  <a:lnTo>
                    <a:pt x="575702" y="509192"/>
                  </a:lnTo>
                  <a:lnTo>
                    <a:pt x="684583" y="509192"/>
                  </a:lnTo>
                  <a:lnTo>
                    <a:pt x="688466" y="504220"/>
                  </a:lnTo>
                  <a:lnTo>
                    <a:pt x="690875" y="494720"/>
                  </a:lnTo>
                  <a:lnTo>
                    <a:pt x="690676" y="485482"/>
                  </a:lnTo>
                  <a:lnTo>
                    <a:pt x="689254" y="478074"/>
                  </a:lnTo>
                  <a:close/>
                </a:path>
                <a:path w="690879" h="544195">
                  <a:moveTo>
                    <a:pt x="512094" y="245460"/>
                  </a:moveTo>
                  <a:lnTo>
                    <a:pt x="423176" y="245460"/>
                  </a:lnTo>
                  <a:lnTo>
                    <a:pt x="448551" y="283421"/>
                  </a:lnTo>
                  <a:lnTo>
                    <a:pt x="414997" y="305849"/>
                  </a:lnTo>
                  <a:lnTo>
                    <a:pt x="444474" y="329995"/>
                  </a:lnTo>
                  <a:lnTo>
                    <a:pt x="473957" y="366147"/>
                  </a:lnTo>
                  <a:lnTo>
                    <a:pt x="488921" y="417973"/>
                  </a:lnTo>
                  <a:lnTo>
                    <a:pt x="488835" y="434182"/>
                  </a:lnTo>
                  <a:lnTo>
                    <a:pt x="519106" y="448136"/>
                  </a:lnTo>
                  <a:lnTo>
                    <a:pt x="552207" y="457847"/>
                  </a:lnTo>
                  <a:lnTo>
                    <a:pt x="589753" y="461641"/>
                  </a:lnTo>
                  <a:lnTo>
                    <a:pt x="633361" y="457842"/>
                  </a:lnTo>
                  <a:lnTo>
                    <a:pt x="648819" y="454899"/>
                  </a:lnTo>
                  <a:lnTo>
                    <a:pt x="662273" y="451813"/>
                  </a:lnTo>
                  <a:lnTo>
                    <a:pt x="673859" y="448598"/>
                  </a:lnTo>
                  <a:lnTo>
                    <a:pt x="683717" y="445269"/>
                  </a:lnTo>
                  <a:lnTo>
                    <a:pt x="678156" y="431222"/>
                  </a:lnTo>
                  <a:lnTo>
                    <a:pt x="667172" y="415758"/>
                  </a:lnTo>
                  <a:lnTo>
                    <a:pt x="649791" y="399460"/>
                  </a:lnTo>
                  <a:lnTo>
                    <a:pt x="625043" y="382912"/>
                  </a:lnTo>
                  <a:lnTo>
                    <a:pt x="606370" y="371213"/>
                  </a:lnTo>
                  <a:lnTo>
                    <a:pt x="593569" y="361437"/>
                  </a:lnTo>
                  <a:lnTo>
                    <a:pt x="585516" y="353709"/>
                  </a:lnTo>
                  <a:lnTo>
                    <a:pt x="581051" y="348097"/>
                  </a:lnTo>
                  <a:lnTo>
                    <a:pt x="571443" y="333776"/>
                  </a:lnTo>
                  <a:lnTo>
                    <a:pt x="565302" y="333776"/>
                  </a:lnTo>
                  <a:lnTo>
                    <a:pt x="559600" y="331935"/>
                  </a:lnTo>
                  <a:lnTo>
                    <a:pt x="546087" y="311513"/>
                  </a:lnTo>
                  <a:lnTo>
                    <a:pt x="543090" y="306916"/>
                  </a:lnTo>
                  <a:lnTo>
                    <a:pt x="543547" y="301137"/>
                  </a:lnTo>
                  <a:lnTo>
                    <a:pt x="546760" y="297060"/>
                  </a:lnTo>
                  <a:lnTo>
                    <a:pt x="537211" y="282836"/>
                  </a:lnTo>
                  <a:lnTo>
                    <a:pt x="531571" y="282836"/>
                  </a:lnTo>
                  <a:lnTo>
                    <a:pt x="526326" y="280944"/>
                  </a:lnTo>
                  <a:lnTo>
                    <a:pt x="512978" y="260777"/>
                  </a:lnTo>
                  <a:lnTo>
                    <a:pt x="510133" y="256446"/>
                  </a:lnTo>
                  <a:lnTo>
                    <a:pt x="510349" y="250998"/>
                  </a:lnTo>
                  <a:lnTo>
                    <a:pt x="513118" y="246984"/>
                  </a:lnTo>
                  <a:lnTo>
                    <a:pt x="512094" y="245460"/>
                  </a:lnTo>
                  <a:close/>
                </a:path>
                <a:path w="690879" h="544195">
                  <a:moveTo>
                    <a:pt x="389470" y="322918"/>
                  </a:moveTo>
                  <a:lnTo>
                    <a:pt x="357479" y="344279"/>
                  </a:lnTo>
                  <a:lnTo>
                    <a:pt x="380634" y="362378"/>
                  </a:lnTo>
                  <a:lnTo>
                    <a:pt x="400097" y="378101"/>
                  </a:lnTo>
                  <a:lnTo>
                    <a:pt x="416308" y="390797"/>
                  </a:lnTo>
                  <a:lnTo>
                    <a:pt x="429704" y="399816"/>
                  </a:lnTo>
                  <a:lnTo>
                    <a:pt x="431076" y="400616"/>
                  </a:lnTo>
                  <a:lnTo>
                    <a:pt x="432195" y="393614"/>
                  </a:lnTo>
                  <a:lnTo>
                    <a:pt x="432506" y="385699"/>
                  </a:lnTo>
                  <a:lnTo>
                    <a:pt x="431552" y="377247"/>
                  </a:lnTo>
                  <a:lnTo>
                    <a:pt x="428878" y="368638"/>
                  </a:lnTo>
                  <a:lnTo>
                    <a:pt x="423364" y="359092"/>
                  </a:lnTo>
                  <a:lnTo>
                    <a:pt x="414651" y="348097"/>
                  </a:lnTo>
                  <a:lnTo>
                    <a:pt x="403200" y="335942"/>
                  </a:lnTo>
                  <a:lnTo>
                    <a:pt x="389470" y="322918"/>
                  </a:lnTo>
                  <a:close/>
                </a:path>
                <a:path w="690879" h="544195">
                  <a:moveTo>
                    <a:pt x="570395" y="332214"/>
                  </a:moveTo>
                  <a:lnTo>
                    <a:pt x="565302" y="333776"/>
                  </a:lnTo>
                  <a:lnTo>
                    <a:pt x="571443" y="333776"/>
                  </a:lnTo>
                  <a:lnTo>
                    <a:pt x="570395" y="332214"/>
                  </a:lnTo>
                  <a:close/>
                </a:path>
                <a:path w="690879" h="544195">
                  <a:moveTo>
                    <a:pt x="322300" y="268955"/>
                  </a:moveTo>
                  <a:lnTo>
                    <a:pt x="283590" y="294825"/>
                  </a:lnTo>
                  <a:lnTo>
                    <a:pt x="292570" y="300161"/>
                  </a:lnTo>
                  <a:lnTo>
                    <a:pt x="301228" y="305476"/>
                  </a:lnTo>
                  <a:lnTo>
                    <a:pt x="309576" y="310765"/>
                  </a:lnTo>
                  <a:lnTo>
                    <a:pt x="317626" y="316022"/>
                  </a:lnTo>
                  <a:lnTo>
                    <a:pt x="353098" y="292311"/>
                  </a:lnTo>
                  <a:lnTo>
                    <a:pt x="345533" y="286409"/>
                  </a:lnTo>
                  <a:lnTo>
                    <a:pt x="337856" y="280533"/>
                  </a:lnTo>
                  <a:lnTo>
                    <a:pt x="330100" y="274707"/>
                  </a:lnTo>
                  <a:lnTo>
                    <a:pt x="322300" y="268955"/>
                  </a:lnTo>
                  <a:close/>
                </a:path>
                <a:path w="690879" h="544195">
                  <a:moveTo>
                    <a:pt x="536460" y="281719"/>
                  </a:moveTo>
                  <a:lnTo>
                    <a:pt x="531571" y="282836"/>
                  </a:lnTo>
                  <a:lnTo>
                    <a:pt x="537211" y="282836"/>
                  </a:lnTo>
                  <a:lnTo>
                    <a:pt x="536460" y="281719"/>
                  </a:lnTo>
                  <a:close/>
                </a:path>
                <a:path w="690879" h="544195">
                  <a:moveTo>
                    <a:pt x="459272" y="177134"/>
                  </a:moveTo>
                  <a:lnTo>
                    <a:pt x="377520" y="177134"/>
                  </a:lnTo>
                  <a:lnTo>
                    <a:pt x="402894" y="215107"/>
                  </a:lnTo>
                  <a:lnTo>
                    <a:pt x="342569" y="255417"/>
                  </a:lnTo>
                  <a:lnTo>
                    <a:pt x="350952" y="260915"/>
                  </a:lnTo>
                  <a:lnTo>
                    <a:pt x="367412" y="271905"/>
                  </a:lnTo>
                  <a:lnTo>
                    <a:pt x="375437" y="277388"/>
                  </a:lnTo>
                  <a:lnTo>
                    <a:pt x="423176" y="245460"/>
                  </a:lnTo>
                  <a:lnTo>
                    <a:pt x="512094" y="245460"/>
                  </a:lnTo>
                  <a:lnTo>
                    <a:pt x="502098" y="230576"/>
                  </a:lnTo>
                  <a:lnTo>
                    <a:pt x="496773" y="230576"/>
                  </a:lnTo>
                  <a:lnTo>
                    <a:pt x="491769" y="228633"/>
                  </a:lnTo>
                  <a:lnTo>
                    <a:pt x="475792" y="204452"/>
                  </a:lnTo>
                  <a:lnTo>
                    <a:pt x="475919" y="199245"/>
                  </a:lnTo>
                  <a:lnTo>
                    <a:pt x="478370" y="195308"/>
                  </a:lnTo>
                  <a:lnTo>
                    <a:pt x="466913" y="178214"/>
                  </a:lnTo>
                  <a:lnTo>
                    <a:pt x="461924" y="178214"/>
                  </a:lnTo>
                  <a:lnTo>
                    <a:pt x="459272" y="177134"/>
                  </a:lnTo>
                  <a:close/>
                </a:path>
                <a:path w="690879" h="544195">
                  <a:moveTo>
                    <a:pt x="56375" y="108643"/>
                  </a:moveTo>
                  <a:lnTo>
                    <a:pt x="48546" y="126062"/>
                  </a:lnTo>
                  <a:lnTo>
                    <a:pt x="42578" y="140187"/>
                  </a:lnTo>
                  <a:lnTo>
                    <a:pt x="38774" y="149659"/>
                  </a:lnTo>
                  <a:lnTo>
                    <a:pt x="36347" y="155963"/>
                  </a:lnTo>
                  <a:lnTo>
                    <a:pt x="35725" y="157526"/>
                  </a:lnTo>
                  <a:lnTo>
                    <a:pt x="97875" y="193737"/>
                  </a:lnTo>
                  <a:lnTo>
                    <a:pt x="141202" y="218249"/>
                  </a:lnTo>
                  <a:lnTo>
                    <a:pt x="188894" y="244437"/>
                  </a:lnTo>
                  <a:lnTo>
                    <a:pt x="238099" y="270352"/>
                  </a:lnTo>
                  <a:lnTo>
                    <a:pt x="282155" y="240876"/>
                  </a:lnTo>
                  <a:lnTo>
                    <a:pt x="243268" y="216593"/>
                  </a:lnTo>
                  <a:lnTo>
                    <a:pt x="56375" y="108643"/>
                  </a:lnTo>
                  <a:close/>
                </a:path>
                <a:path w="690879" h="544195">
                  <a:moveTo>
                    <a:pt x="501510" y="229700"/>
                  </a:moveTo>
                  <a:lnTo>
                    <a:pt x="496773" y="230576"/>
                  </a:lnTo>
                  <a:lnTo>
                    <a:pt x="502098" y="230576"/>
                  </a:lnTo>
                  <a:lnTo>
                    <a:pt x="501510" y="229700"/>
                  </a:lnTo>
                  <a:close/>
                </a:path>
                <a:path w="690879" h="544195">
                  <a:moveTo>
                    <a:pt x="161226" y="0"/>
                  </a:moveTo>
                  <a:lnTo>
                    <a:pt x="121094" y="13190"/>
                  </a:lnTo>
                  <a:lnTo>
                    <a:pt x="91324" y="45185"/>
                  </a:lnTo>
                  <a:lnTo>
                    <a:pt x="64744" y="91295"/>
                  </a:lnTo>
                  <a:lnTo>
                    <a:pt x="204826" y="170491"/>
                  </a:lnTo>
                  <a:lnTo>
                    <a:pt x="231616" y="186028"/>
                  </a:lnTo>
                  <a:lnTo>
                    <a:pt x="259330" y="202902"/>
                  </a:lnTo>
                  <a:lnTo>
                    <a:pt x="300545" y="228595"/>
                  </a:lnTo>
                  <a:lnTo>
                    <a:pt x="377520" y="177134"/>
                  </a:lnTo>
                  <a:lnTo>
                    <a:pt x="459272" y="177134"/>
                  </a:lnTo>
                  <a:lnTo>
                    <a:pt x="457212" y="176296"/>
                  </a:lnTo>
                  <a:lnTo>
                    <a:pt x="440918" y="151620"/>
                  </a:lnTo>
                  <a:lnTo>
                    <a:pt x="441578" y="145435"/>
                  </a:lnTo>
                  <a:lnTo>
                    <a:pt x="442586" y="144324"/>
                  </a:lnTo>
                  <a:lnTo>
                    <a:pt x="300018" y="144324"/>
                  </a:lnTo>
                  <a:lnTo>
                    <a:pt x="238785" y="123274"/>
                  </a:lnTo>
                  <a:lnTo>
                    <a:pt x="186345" y="86010"/>
                  </a:lnTo>
                  <a:lnTo>
                    <a:pt x="167201" y="33843"/>
                  </a:lnTo>
                  <a:lnTo>
                    <a:pt x="170726" y="12746"/>
                  </a:lnTo>
                  <a:lnTo>
                    <a:pt x="168771" y="5412"/>
                  </a:lnTo>
                  <a:lnTo>
                    <a:pt x="161226" y="0"/>
                  </a:lnTo>
                  <a:close/>
                </a:path>
                <a:path w="690879" h="544195">
                  <a:moveTo>
                    <a:pt x="466496" y="177592"/>
                  </a:moveTo>
                  <a:lnTo>
                    <a:pt x="461924" y="178214"/>
                  </a:lnTo>
                  <a:lnTo>
                    <a:pt x="466913" y="178214"/>
                  </a:lnTo>
                  <a:lnTo>
                    <a:pt x="466496" y="177592"/>
                  </a:lnTo>
                  <a:close/>
                </a:path>
                <a:path w="690879" h="544195">
                  <a:moveTo>
                    <a:pt x="429742" y="115209"/>
                  </a:moveTo>
                  <a:lnTo>
                    <a:pt x="422706" y="116263"/>
                  </a:lnTo>
                  <a:lnTo>
                    <a:pt x="345059" y="136761"/>
                  </a:lnTo>
                  <a:lnTo>
                    <a:pt x="300018" y="144324"/>
                  </a:lnTo>
                  <a:lnTo>
                    <a:pt x="442586" y="144324"/>
                  </a:lnTo>
                  <a:lnTo>
                    <a:pt x="445287" y="141346"/>
                  </a:lnTo>
                  <a:lnTo>
                    <a:pt x="440639" y="131630"/>
                  </a:lnTo>
                  <a:lnTo>
                    <a:pt x="437159" y="119946"/>
                  </a:lnTo>
                  <a:lnTo>
                    <a:pt x="429742" y="115209"/>
                  </a:lnTo>
                  <a:close/>
                </a:path>
                <a:path w="690879" h="544195">
                  <a:moveTo>
                    <a:pt x="388683" y="31453"/>
                  </a:moveTo>
                  <a:lnTo>
                    <a:pt x="362800" y="47445"/>
                  </a:lnTo>
                  <a:lnTo>
                    <a:pt x="347491" y="68254"/>
                  </a:lnTo>
                  <a:lnTo>
                    <a:pt x="340220" y="90792"/>
                  </a:lnTo>
                  <a:lnTo>
                    <a:pt x="338454" y="111971"/>
                  </a:lnTo>
                  <a:lnTo>
                    <a:pt x="364778" y="108378"/>
                  </a:lnTo>
                  <a:lnTo>
                    <a:pt x="387964" y="104203"/>
                  </a:lnTo>
                  <a:lnTo>
                    <a:pt x="406090" y="100350"/>
                  </a:lnTo>
                  <a:lnTo>
                    <a:pt x="417233" y="97721"/>
                  </a:lnTo>
                  <a:lnTo>
                    <a:pt x="388683" y="31453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727487" y="2781708"/>
            <a:ext cx="1259840" cy="13843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09550">
              <a:lnSpc>
                <a:spcPct val="105700"/>
              </a:lnSpc>
              <a:spcBef>
                <a:spcPts val="200"/>
              </a:spcBef>
            </a:pPr>
            <a:r>
              <a:rPr sz="900" b="1" spc="65" dirty="0">
                <a:latin typeface="Calibri"/>
                <a:cs typeface="Calibri"/>
              </a:rPr>
              <a:t>Did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70" dirty="0">
                <a:latin typeface="Calibri"/>
                <a:cs typeface="Calibri"/>
              </a:rPr>
              <a:t>you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know? </a:t>
            </a:r>
            <a:r>
              <a:rPr sz="800" spc="65" dirty="0">
                <a:latin typeface="Calibri"/>
                <a:cs typeface="Calibri"/>
              </a:rPr>
              <a:t>These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are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considered </a:t>
            </a:r>
            <a:r>
              <a:rPr sz="800" spc="50" dirty="0">
                <a:latin typeface="Calibri"/>
                <a:cs typeface="Calibri"/>
              </a:rPr>
              <a:t>countable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athletically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919"/>
              </a:lnSpc>
              <a:spcBef>
                <a:spcPts val="30"/>
              </a:spcBef>
            </a:pPr>
            <a:r>
              <a:rPr sz="800" spc="50" dirty="0">
                <a:latin typeface="Calibri"/>
                <a:cs typeface="Calibri"/>
              </a:rPr>
              <a:t>related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activities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(CARA). </a:t>
            </a:r>
            <a:r>
              <a:rPr sz="800" spc="100" dirty="0">
                <a:latin typeface="Calibri"/>
                <a:cs typeface="Calibri"/>
              </a:rPr>
              <a:t>NCAA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rules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limit</a:t>
            </a:r>
            <a:r>
              <a:rPr sz="800" spc="90" dirty="0">
                <a:latin typeface="Calibri"/>
                <a:cs typeface="Calibri"/>
              </a:rPr>
              <a:t> </a:t>
            </a:r>
            <a:r>
              <a:rPr sz="800" spc="50" dirty="0">
                <a:latin typeface="Calibri"/>
                <a:cs typeface="Calibri"/>
              </a:rPr>
              <a:t>the</a:t>
            </a:r>
            <a:r>
              <a:rPr sz="800" spc="85" dirty="0">
                <a:latin typeface="Calibri"/>
                <a:cs typeface="Calibri"/>
              </a:rPr>
              <a:t> </a:t>
            </a:r>
            <a:r>
              <a:rPr sz="800" spc="30" dirty="0">
                <a:latin typeface="Calibri"/>
                <a:cs typeface="Calibri"/>
              </a:rPr>
              <a:t>time </a:t>
            </a:r>
            <a:r>
              <a:rPr sz="800" spc="55" dirty="0">
                <a:latin typeface="Calibri"/>
                <a:cs typeface="Calibri"/>
              </a:rPr>
              <a:t>student-athletes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can </a:t>
            </a:r>
            <a:r>
              <a:rPr sz="800" spc="55" dirty="0">
                <a:latin typeface="Calibri"/>
                <a:cs typeface="Calibri"/>
              </a:rPr>
              <a:t>spend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on</a:t>
            </a:r>
            <a:r>
              <a:rPr sz="800" spc="65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these</a:t>
            </a:r>
            <a:r>
              <a:rPr sz="800" spc="60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activities </a:t>
            </a:r>
            <a:r>
              <a:rPr sz="800" spc="60" dirty="0">
                <a:latin typeface="Calibri"/>
                <a:cs typeface="Calibri"/>
              </a:rPr>
              <a:t>each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5" dirty="0">
                <a:latin typeface="Calibri"/>
                <a:cs typeface="Calibri"/>
              </a:rPr>
              <a:t>week.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85" dirty="0">
                <a:latin typeface="Calibri"/>
                <a:cs typeface="Calibri"/>
              </a:rPr>
              <a:t>Check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35" dirty="0">
                <a:latin typeface="Calibri"/>
                <a:cs typeface="Calibri"/>
              </a:rPr>
              <a:t>with </a:t>
            </a:r>
            <a:r>
              <a:rPr sz="800" spc="55" dirty="0">
                <a:latin typeface="Calibri"/>
                <a:cs typeface="Calibri"/>
              </a:rPr>
              <a:t>your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campus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athletics </a:t>
            </a:r>
            <a:r>
              <a:rPr sz="800" spc="55" dirty="0">
                <a:latin typeface="Calibri"/>
                <a:cs typeface="Calibri"/>
              </a:rPr>
              <a:t>compliance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administrator </a:t>
            </a:r>
            <a:r>
              <a:rPr sz="800" spc="60" dirty="0">
                <a:latin typeface="Calibri"/>
                <a:cs typeface="Calibri"/>
              </a:rPr>
              <a:t>for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more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information.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4629393" y="5541586"/>
            <a:ext cx="2649220" cy="1181735"/>
            <a:chOff x="4629393" y="5541586"/>
            <a:chExt cx="2649220" cy="1181735"/>
          </a:xfrm>
        </p:grpSpPr>
        <p:sp>
          <p:nvSpPr>
            <p:cNvPr id="119" name="object 119"/>
            <p:cNvSpPr/>
            <p:nvPr/>
          </p:nvSpPr>
          <p:spPr>
            <a:xfrm>
              <a:off x="4629393" y="5541586"/>
              <a:ext cx="2649220" cy="1181735"/>
            </a:xfrm>
            <a:custGeom>
              <a:avLst/>
              <a:gdLst/>
              <a:ahLst/>
              <a:cxnLst/>
              <a:rect l="l" t="t" r="r" b="b"/>
              <a:pathLst>
                <a:path w="2649220" h="1181734">
                  <a:moveTo>
                    <a:pt x="2532100" y="0"/>
                  </a:moveTo>
                  <a:lnTo>
                    <a:pt x="116611" y="0"/>
                  </a:lnTo>
                  <a:lnTo>
                    <a:pt x="71333" y="9201"/>
                  </a:lnTo>
                  <a:lnTo>
                    <a:pt x="34255" y="34256"/>
                  </a:lnTo>
                  <a:lnTo>
                    <a:pt x="9201" y="71339"/>
                  </a:lnTo>
                  <a:lnTo>
                    <a:pt x="1" y="116619"/>
                  </a:lnTo>
                  <a:lnTo>
                    <a:pt x="0" y="1065060"/>
                  </a:lnTo>
                  <a:lnTo>
                    <a:pt x="9203" y="1110341"/>
                  </a:lnTo>
                  <a:lnTo>
                    <a:pt x="34255" y="1147422"/>
                  </a:lnTo>
                  <a:lnTo>
                    <a:pt x="71333" y="1172480"/>
                  </a:lnTo>
                  <a:lnTo>
                    <a:pt x="116611" y="1181684"/>
                  </a:lnTo>
                  <a:lnTo>
                    <a:pt x="2532100" y="1181684"/>
                  </a:lnTo>
                  <a:lnTo>
                    <a:pt x="2577385" y="1172480"/>
                  </a:lnTo>
                  <a:lnTo>
                    <a:pt x="2614468" y="1147422"/>
                  </a:lnTo>
                  <a:lnTo>
                    <a:pt x="2639520" y="1110339"/>
                  </a:lnTo>
                  <a:lnTo>
                    <a:pt x="2648720" y="1065060"/>
                  </a:lnTo>
                  <a:lnTo>
                    <a:pt x="2648721" y="116619"/>
                  </a:lnTo>
                  <a:lnTo>
                    <a:pt x="2639521" y="71336"/>
                  </a:lnTo>
                  <a:lnTo>
                    <a:pt x="2614468" y="34256"/>
                  </a:lnTo>
                  <a:lnTo>
                    <a:pt x="2577385" y="9201"/>
                  </a:lnTo>
                  <a:lnTo>
                    <a:pt x="2532100" y="0"/>
                  </a:lnTo>
                  <a:close/>
                </a:path>
              </a:pathLst>
            </a:custGeom>
            <a:solidFill>
              <a:srgbClr val="2078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629393" y="5541586"/>
              <a:ext cx="2649220" cy="1181735"/>
            </a:xfrm>
            <a:custGeom>
              <a:avLst/>
              <a:gdLst/>
              <a:ahLst/>
              <a:cxnLst/>
              <a:rect l="l" t="t" r="r" b="b"/>
              <a:pathLst>
                <a:path w="2649220" h="1181734">
                  <a:moveTo>
                    <a:pt x="2532100" y="0"/>
                  </a:moveTo>
                  <a:lnTo>
                    <a:pt x="116611" y="0"/>
                  </a:lnTo>
                  <a:lnTo>
                    <a:pt x="71333" y="9201"/>
                  </a:lnTo>
                  <a:lnTo>
                    <a:pt x="34255" y="34256"/>
                  </a:lnTo>
                  <a:lnTo>
                    <a:pt x="9201" y="71339"/>
                  </a:lnTo>
                  <a:lnTo>
                    <a:pt x="1" y="116619"/>
                  </a:lnTo>
                  <a:lnTo>
                    <a:pt x="0" y="1065060"/>
                  </a:lnTo>
                  <a:lnTo>
                    <a:pt x="9203" y="1110341"/>
                  </a:lnTo>
                  <a:lnTo>
                    <a:pt x="34255" y="1147422"/>
                  </a:lnTo>
                  <a:lnTo>
                    <a:pt x="71333" y="1172480"/>
                  </a:lnTo>
                  <a:lnTo>
                    <a:pt x="116611" y="1181684"/>
                  </a:lnTo>
                  <a:lnTo>
                    <a:pt x="2532100" y="1181684"/>
                  </a:lnTo>
                  <a:lnTo>
                    <a:pt x="2577385" y="1172480"/>
                  </a:lnTo>
                  <a:lnTo>
                    <a:pt x="2614468" y="1147422"/>
                  </a:lnTo>
                  <a:lnTo>
                    <a:pt x="2639520" y="1110339"/>
                  </a:lnTo>
                  <a:lnTo>
                    <a:pt x="2648720" y="1065060"/>
                  </a:lnTo>
                  <a:lnTo>
                    <a:pt x="2648721" y="116619"/>
                  </a:lnTo>
                  <a:lnTo>
                    <a:pt x="2639521" y="71336"/>
                  </a:lnTo>
                  <a:lnTo>
                    <a:pt x="2614468" y="34256"/>
                  </a:lnTo>
                  <a:lnTo>
                    <a:pt x="2577385" y="9201"/>
                  </a:lnTo>
                  <a:lnTo>
                    <a:pt x="2532100" y="0"/>
                  </a:lnTo>
                  <a:close/>
                </a:path>
              </a:pathLst>
            </a:custGeom>
            <a:solidFill>
              <a:srgbClr val="00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779187" y="5787681"/>
              <a:ext cx="2499360" cy="935990"/>
            </a:xfrm>
            <a:custGeom>
              <a:avLst/>
              <a:gdLst/>
              <a:ahLst/>
              <a:cxnLst/>
              <a:rect l="l" t="t" r="r" b="b"/>
              <a:pathLst>
                <a:path w="2499359" h="935990">
                  <a:moveTo>
                    <a:pt x="2498915" y="653542"/>
                  </a:moveTo>
                  <a:lnTo>
                    <a:pt x="1121740" y="130060"/>
                  </a:lnTo>
                  <a:lnTo>
                    <a:pt x="1114945" y="118960"/>
                  </a:lnTo>
                  <a:lnTo>
                    <a:pt x="1109319" y="109778"/>
                  </a:lnTo>
                  <a:lnTo>
                    <a:pt x="1095387" y="101866"/>
                  </a:lnTo>
                  <a:lnTo>
                    <a:pt x="1071143" y="105270"/>
                  </a:lnTo>
                  <a:lnTo>
                    <a:pt x="1027772" y="118960"/>
                  </a:lnTo>
                  <a:lnTo>
                    <a:pt x="1074953" y="28575"/>
                  </a:lnTo>
                  <a:lnTo>
                    <a:pt x="1055293" y="0"/>
                  </a:lnTo>
                  <a:lnTo>
                    <a:pt x="908977" y="0"/>
                  </a:lnTo>
                  <a:lnTo>
                    <a:pt x="883234" y="5029"/>
                  </a:lnTo>
                  <a:lnTo>
                    <a:pt x="867422" y="18986"/>
                  </a:lnTo>
                  <a:lnTo>
                    <a:pt x="855954" y="40220"/>
                  </a:lnTo>
                  <a:lnTo>
                    <a:pt x="843241" y="67043"/>
                  </a:lnTo>
                  <a:lnTo>
                    <a:pt x="797407" y="127787"/>
                  </a:lnTo>
                  <a:lnTo>
                    <a:pt x="772020" y="69392"/>
                  </a:lnTo>
                  <a:lnTo>
                    <a:pt x="742276" y="38468"/>
                  </a:lnTo>
                  <a:lnTo>
                    <a:pt x="701624" y="16192"/>
                  </a:lnTo>
                  <a:lnTo>
                    <a:pt x="649147" y="5118"/>
                  </a:lnTo>
                  <a:lnTo>
                    <a:pt x="596988" y="5245"/>
                  </a:lnTo>
                  <a:lnTo>
                    <a:pt x="602703" y="5562"/>
                  </a:lnTo>
                  <a:lnTo>
                    <a:pt x="626821" y="6184"/>
                  </a:lnTo>
                  <a:lnTo>
                    <a:pt x="579755" y="10972"/>
                  </a:lnTo>
                  <a:lnTo>
                    <a:pt x="537565" y="24739"/>
                  </a:lnTo>
                  <a:lnTo>
                    <a:pt x="500672" y="46532"/>
                  </a:lnTo>
                  <a:lnTo>
                    <a:pt x="469519" y="75438"/>
                  </a:lnTo>
                  <a:lnTo>
                    <a:pt x="444525" y="110502"/>
                  </a:lnTo>
                  <a:lnTo>
                    <a:pt x="426135" y="150799"/>
                  </a:lnTo>
                  <a:lnTo>
                    <a:pt x="417728" y="183807"/>
                  </a:lnTo>
                  <a:lnTo>
                    <a:pt x="373011" y="144157"/>
                  </a:lnTo>
                  <a:lnTo>
                    <a:pt x="245668" y="0"/>
                  </a:lnTo>
                  <a:lnTo>
                    <a:pt x="204343" y="0"/>
                  </a:lnTo>
                  <a:lnTo>
                    <a:pt x="133845" y="19304"/>
                  </a:lnTo>
                  <a:lnTo>
                    <a:pt x="99517" y="41960"/>
                  </a:lnTo>
                  <a:lnTo>
                    <a:pt x="67894" y="71958"/>
                  </a:lnTo>
                  <a:lnTo>
                    <a:pt x="40551" y="108318"/>
                  </a:lnTo>
                  <a:lnTo>
                    <a:pt x="19075" y="150050"/>
                  </a:lnTo>
                  <a:lnTo>
                    <a:pt x="5029" y="196164"/>
                  </a:lnTo>
                  <a:lnTo>
                    <a:pt x="0" y="245681"/>
                  </a:lnTo>
                  <a:lnTo>
                    <a:pt x="0" y="314007"/>
                  </a:lnTo>
                  <a:lnTo>
                    <a:pt x="4610" y="359752"/>
                  </a:lnTo>
                  <a:lnTo>
                    <a:pt x="17830" y="402348"/>
                  </a:lnTo>
                  <a:lnTo>
                    <a:pt x="38747" y="440893"/>
                  </a:lnTo>
                  <a:lnTo>
                    <a:pt x="66459" y="474484"/>
                  </a:lnTo>
                  <a:lnTo>
                    <a:pt x="100050" y="502196"/>
                  </a:lnTo>
                  <a:lnTo>
                    <a:pt x="138607" y="523125"/>
                  </a:lnTo>
                  <a:lnTo>
                    <a:pt x="181203" y="536346"/>
                  </a:lnTo>
                  <a:lnTo>
                    <a:pt x="226949" y="540956"/>
                  </a:lnTo>
                  <a:lnTo>
                    <a:pt x="1265821" y="935596"/>
                  </a:lnTo>
                  <a:lnTo>
                    <a:pt x="2382304" y="935596"/>
                  </a:lnTo>
                  <a:lnTo>
                    <a:pt x="2427579" y="926401"/>
                  </a:lnTo>
                  <a:lnTo>
                    <a:pt x="2464663" y="901344"/>
                  </a:lnTo>
                  <a:lnTo>
                    <a:pt x="2489720" y="864247"/>
                  </a:lnTo>
                  <a:lnTo>
                    <a:pt x="2498915" y="818959"/>
                  </a:lnTo>
                  <a:lnTo>
                    <a:pt x="2498915" y="653542"/>
                  </a:lnTo>
                  <a:close/>
                </a:path>
              </a:pathLst>
            </a:custGeom>
            <a:solidFill>
              <a:srgbClr val="005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779187" y="5787681"/>
              <a:ext cx="1109345" cy="541020"/>
            </a:xfrm>
            <a:custGeom>
              <a:avLst/>
              <a:gdLst/>
              <a:ahLst/>
              <a:cxnLst/>
              <a:rect l="l" t="t" r="r" b="b"/>
              <a:pathLst>
                <a:path w="1109345" h="541020">
                  <a:moveTo>
                    <a:pt x="381927" y="350735"/>
                  </a:moveTo>
                  <a:lnTo>
                    <a:pt x="379526" y="319874"/>
                  </a:lnTo>
                  <a:lnTo>
                    <a:pt x="372173" y="289433"/>
                  </a:lnTo>
                  <a:lnTo>
                    <a:pt x="359740" y="260832"/>
                  </a:lnTo>
                  <a:lnTo>
                    <a:pt x="359664" y="260654"/>
                  </a:lnTo>
                  <a:lnTo>
                    <a:pt x="344868" y="239268"/>
                  </a:lnTo>
                  <a:lnTo>
                    <a:pt x="341795" y="234810"/>
                  </a:lnTo>
                  <a:lnTo>
                    <a:pt x="316839" y="212661"/>
                  </a:lnTo>
                  <a:lnTo>
                    <a:pt x="287553" y="195808"/>
                  </a:lnTo>
                  <a:lnTo>
                    <a:pt x="276402" y="192087"/>
                  </a:lnTo>
                  <a:lnTo>
                    <a:pt x="276402" y="358952"/>
                  </a:lnTo>
                  <a:lnTo>
                    <a:pt x="271094" y="393522"/>
                  </a:lnTo>
                  <a:lnTo>
                    <a:pt x="255600" y="424014"/>
                  </a:lnTo>
                  <a:lnTo>
                    <a:pt x="230644" y="445731"/>
                  </a:lnTo>
                  <a:lnTo>
                    <a:pt x="196900" y="454012"/>
                  </a:lnTo>
                  <a:lnTo>
                    <a:pt x="161518" y="445706"/>
                  </a:lnTo>
                  <a:lnTo>
                    <a:pt x="135128" y="423824"/>
                  </a:lnTo>
                  <a:lnTo>
                    <a:pt x="118643" y="392887"/>
                  </a:lnTo>
                  <a:lnTo>
                    <a:pt x="112941" y="357416"/>
                  </a:lnTo>
                  <a:lnTo>
                    <a:pt x="118110" y="320687"/>
                  </a:lnTo>
                  <a:lnTo>
                    <a:pt x="133743" y="289890"/>
                  </a:lnTo>
                  <a:lnTo>
                    <a:pt x="159956" y="268706"/>
                  </a:lnTo>
                  <a:lnTo>
                    <a:pt x="196900" y="260832"/>
                  </a:lnTo>
                  <a:lnTo>
                    <a:pt x="232206" y="269252"/>
                  </a:lnTo>
                  <a:lnTo>
                    <a:pt x="256997" y="291477"/>
                  </a:lnTo>
                  <a:lnTo>
                    <a:pt x="271614" y="322897"/>
                  </a:lnTo>
                  <a:lnTo>
                    <a:pt x="276402" y="358952"/>
                  </a:lnTo>
                  <a:lnTo>
                    <a:pt x="276402" y="192087"/>
                  </a:lnTo>
                  <a:lnTo>
                    <a:pt x="255485" y="185077"/>
                  </a:lnTo>
                  <a:lnTo>
                    <a:pt x="222173" y="181317"/>
                  </a:lnTo>
                  <a:lnTo>
                    <a:pt x="186588" y="184619"/>
                  </a:lnTo>
                  <a:lnTo>
                    <a:pt x="155384" y="194970"/>
                  </a:lnTo>
                  <a:lnTo>
                    <a:pt x="128231" y="212979"/>
                  </a:lnTo>
                  <a:lnTo>
                    <a:pt x="104762" y="239268"/>
                  </a:lnTo>
                  <a:lnTo>
                    <a:pt x="103276" y="237782"/>
                  </a:lnTo>
                  <a:lnTo>
                    <a:pt x="107429" y="199072"/>
                  </a:lnTo>
                  <a:lnTo>
                    <a:pt x="117576" y="157035"/>
                  </a:lnTo>
                  <a:lnTo>
                    <a:pt x="135597" y="118529"/>
                  </a:lnTo>
                  <a:lnTo>
                    <a:pt x="163398" y="90411"/>
                  </a:lnTo>
                  <a:lnTo>
                    <a:pt x="202857" y="79514"/>
                  </a:lnTo>
                  <a:lnTo>
                    <a:pt x="228180" y="84696"/>
                  </a:lnTo>
                  <a:lnTo>
                    <a:pt x="248920" y="98742"/>
                  </a:lnTo>
                  <a:lnTo>
                    <a:pt x="264083" y="119316"/>
                  </a:lnTo>
                  <a:lnTo>
                    <a:pt x="272707" y="144157"/>
                  </a:lnTo>
                  <a:lnTo>
                    <a:pt x="373011" y="144157"/>
                  </a:lnTo>
                  <a:lnTo>
                    <a:pt x="359537" y="94068"/>
                  </a:lnTo>
                  <a:lnTo>
                    <a:pt x="350418" y="79514"/>
                  </a:lnTo>
                  <a:lnTo>
                    <a:pt x="334391" y="53924"/>
                  </a:lnTo>
                  <a:lnTo>
                    <a:pt x="299123" y="24422"/>
                  </a:lnTo>
                  <a:lnTo>
                    <a:pt x="255257" y="6210"/>
                  </a:lnTo>
                  <a:lnTo>
                    <a:pt x="204343" y="0"/>
                  </a:lnTo>
                  <a:lnTo>
                    <a:pt x="153098" y="6477"/>
                  </a:lnTo>
                  <a:lnTo>
                    <a:pt x="110020" y="24625"/>
                  </a:lnTo>
                  <a:lnTo>
                    <a:pt x="74701" y="52539"/>
                  </a:lnTo>
                  <a:lnTo>
                    <a:pt x="46710" y="88328"/>
                  </a:lnTo>
                  <a:lnTo>
                    <a:pt x="25654" y="130073"/>
                  </a:lnTo>
                  <a:lnTo>
                    <a:pt x="11125" y="175856"/>
                  </a:lnTo>
                  <a:lnTo>
                    <a:pt x="2705" y="223799"/>
                  </a:lnTo>
                  <a:lnTo>
                    <a:pt x="0" y="271970"/>
                  </a:lnTo>
                  <a:lnTo>
                    <a:pt x="1663" y="315836"/>
                  </a:lnTo>
                  <a:lnTo>
                    <a:pt x="7073" y="358952"/>
                  </a:lnTo>
                  <a:lnTo>
                    <a:pt x="16814" y="400164"/>
                  </a:lnTo>
                  <a:lnTo>
                    <a:pt x="31483" y="438264"/>
                  </a:lnTo>
                  <a:lnTo>
                    <a:pt x="51701" y="472084"/>
                  </a:lnTo>
                  <a:lnTo>
                    <a:pt x="78041" y="500443"/>
                  </a:lnTo>
                  <a:lnTo>
                    <a:pt x="111125" y="522160"/>
                  </a:lnTo>
                  <a:lnTo>
                    <a:pt x="151523" y="536054"/>
                  </a:lnTo>
                  <a:lnTo>
                    <a:pt x="199872" y="540956"/>
                  </a:lnTo>
                  <a:lnTo>
                    <a:pt x="251028" y="534238"/>
                  </a:lnTo>
                  <a:lnTo>
                    <a:pt x="295287" y="515251"/>
                  </a:lnTo>
                  <a:lnTo>
                    <a:pt x="331584" y="485686"/>
                  </a:lnTo>
                  <a:lnTo>
                    <a:pt x="354050" y="454012"/>
                  </a:lnTo>
                  <a:lnTo>
                    <a:pt x="358838" y="447268"/>
                  </a:lnTo>
                  <a:lnTo>
                    <a:pt x="375970" y="401713"/>
                  </a:lnTo>
                  <a:lnTo>
                    <a:pt x="381927" y="350735"/>
                  </a:lnTo>
                  <a:close/>
                </a:path>
                <a:path w="1109345" h="541020">
                  <a:moveTo>
                    <a:pt x="797331" y="370039"/>
                  </a:moveTo>
                  <a:lnTo>
                    <a:pt x="790981" y="328917"/>
                  </a:lnTo>
                  <a:lnTo>
                    <a:pt x="772718" y="293979"/>
                  </a:lnTo>
                  <a:lnTo>
                    <a:pt x="743724" y="267538"/>
                  </a:lnTo>
                  <a:lnTo>
                    <a:pt x="705192" y="251891"/>
                  </a:lnTo>
                  <a:lnTo>
                    <a:pt x="705192" y="250405"/>
                  </a:lnTo>
                  <a:lnTo>
                    <a:pt x="736955" y="235064"/>
                  </a:lnTo>
                  <a:lnTo>
                    <a:pt x="759726" y="210654"/>
                  </a:lnTo>
                  <a:lnTo>
                    <a:pt x="773430" y="179565"/>
                  </a:lnTo>
                  <a:lnTo>
                    <a:pt x="778014" y="144145"/>
                  </a:lnTo>
                  <a:lnTo>
                    <a:pt x="770864" y="101219"/>
                  </a:lnTo>
                  <a:lnTo>
                    <a:pt x="751243" y="65506"/>
                  </a:lnTo>
                  <a:lnTo>
                    <a:pt x="721918" y="37249"/>
                  </a:lnTo>
                  <a:lnTo>
                    <a:pt x="685660" y="16738"/>
                  </a:lnTo>
                  <a:lnTo>
                    <a:pt x="645236" y="4229"/>
                  </a:lnTo>
                  <a:lnTo>
                    <a:pt x="603402" y="0"/>
                  </a:lnTo>
                  <a:lnTo>
                    <a:pt x="553186" y="5943"/>
                  </a:lnTo>
                  <a:lnTo>
                    <a:pt x="510044" y="23012"/>
                  </a:lnTo>
                  <a:lnTo>
                    <a:pt x="474751" y="50063"/>
                  </a:lnTo>
                  <a:lnTo>
                    <a:pt x="448068" y="85979"/>
                  </a:lnTo>
                  <a:lnTo>
                    <a:pt x="430758" y="129603"/>
                  </a:lnTo>
                  <a:lnTo>
                    <a:pt x="423570" y="179819"/>
                  </a:lnTo>
                  <a:lnTo>
                    <a:pt x="523887" y="179819"/>
                  </a:lnTo>
                  <a:lnTo>
                    <a:pt x="528701" y="142735"/>
                  </a:lnTo>
                  <a:lnTo>
                    <a:pt x="543953" y="113322"/>
                  </a:lnTo>
                  <a:lnTo>
                    <a:pt x="569252" y="93929"/>
                  </a:lnTo>
                  <a:lnTo>
                    <a:pt x="604151" y="86931"/>
                  </a:lnTo>
                  <a:lnTo>
                    <a:pt x="631939" y="91567"/>
                  </a:lnTo>
                  <a:lnTo>
                    <a:pt x="655421" y="105054"/>
                  </a:lnTo>
                  <a:lnTo>
                    <a:pt x="671652" y="126746"/>
                  </a:lnTo>
                  <a:lnTo>
                    <a:pt x="677710" y="156044"/>
                  </a:lnTo>
                  <a:lnTo>
                    <a:pt x="666788" y="191744"/>
                  </a:lnTo>
                  <a:lnTo>
                    <a:pt x="639356" y="212051"/>
                  </a:lnTo>
                  <a:lnTo>
                    <a:pt x="603415" y="220510"/>
                  </a:lnTo>
                  <a:lnTo>
                    <a:pt x="566991" y="220687"/>
                  </a:lnTo>
                  <a:lnTo>
                    <a:pt x="566991" y="294982"/>
                  </a:lnTo>
                  <a:lnTo>
                    <a:pt x="607428" y="295986"/>
                  </a:lnTo>
                  <a:lnTo>
                    <a:pt x="646404" y="304101"/>
                  </a:lnTo>
                  <a:lnTo>
                    <a:pt x="675767" y="326974"/>
                  </a:lnTo>
                  <a:lnTo>
                    <a:pt x="687362" y="372275"/>
                  </a:lnTo>
                  <a:lnTo>
                    <a:pt x="680821" y="405739"/>
                  </a:lnTo>
                  <a:lnTo>
                    <a:pt x="662851" y="431546"/>
                  </a:lnTo>
                  <a:lnTo>
                    <a:pt x="635965" y="448144"/>
                  </a:lnTo>
                  <a:lnTo>
                    <a:pt x="602665" y="454012"/>
                  </a:lnTo>
                  <a:lnTo>
                    <a:pt x="562991" y="445935"/>
                  </a:lnTo>
                  <a:lnTo>
                    <a:pt x="534949" y="423926"/>
                  </a:lnTo>
                  <a:lnTo>
                    <a:pt x="517918" y="391325"/>
                  </a:lnTo>
                  <a:lnTo>
                    <a:pt x="511263" y="351472"/>
                  </a:lnTo>
                  <a:lnTo>
                    <a:pt x="410946" y="351472"/>
                  </a:lnTo>
                  <a:lnTo>
                    <a:pt x="414820" y="399643"/>
                  </a:lnTo>
                  <a:lnTo>
                    <a:pt x="427863" y="441363"/>
                  </a:lnTo>
                  <a:lnTo>
                    <a:pt x="449313" y="476275"/>
                  </a:lnTo>
                  <a:lnTo>
                    <a:pt x="478421" y="504050"/>
                  </a:lnTo>
                  <a:lnTo>
                    <a:pt x="514438" y="524319"/>
                  </a:lnTo>
                  <a:lnTo>
                    <a:pt x="556602" y="536727"/>
                  </a:lnTo>
                  <a:lnTo>
                    <a:pt x="604151" y="540943"/>
                  </a:lnTo>
                  <a:lnTo>
                    <a:pt x="653808" y="535876"/>
                  </a:lnTo>
                  <a:lnTo>
                    <a:pt x="699477" y="520915"/>
                  </a:lnTo>
                  <a:lnTo>
                    <a:pt x="738911" y="496455"/>
                  </a:lnTo>
                  <a:lnTo>
                    <a:pt x="769874" y="462902"/>
                  </a:lnTo>
                  <a:lnTo>
                    <a:pt x="790092" y="420636"/>
                  </a:lnTo>
                  <a:lnTo>
                    <a:pt x="797331" y="370039"/>
                  </a:lnTo>
                  <a:close/>
                </a:path>
                <a:path w="1109345" h="541020">
                  <a:moveTo>
                    <a:pt x="947699" y="68300"/>
                  </a:moveTo>
                  <a:lnTo>
                    <a:pt x="938631" y="28575"/>
                  </a:lnTo>
                  <a:lnTo>
                    <a:pt x="915797" y="9131"/>
                  </a:lnTo>
                  <a:lnTo>
                    <a:pt x="915797" y="68300"/>
                  </a:lnTo>
                  <a:lnTo>
                    <a:pt x="915314" y="79095"/>
                  </a:lnTo>
                  <a:lnTo>
                    <a:pt x="912761" y="90741"/>
                  </a:lnTo>
                  <a:lnTo>
                    <a:pt x="906564" y="99910"/>
                  </a:lnTo>
                  <a:lnTo>
                    <a:pt x="895159" y="103632"/>
                  </a:lnTo>
                  <a:lnTo>
                    <a:pt x="883589" y="99910"/>
                  </a:lnTo>
                  <a:lnTo>
                    <a:pt x="877646" y="90703"/>
                  </a:lnTo>
                  <a:lnTo>
                    <a:pt x="875461" y="78968"/>
                  </a:lnTo>
                  <a:lnTo>
                    <a:pt x="875169" y="68300"/>
                  </a:lnTo>
                  <a:lnTo>
                    <a:pt x="875169" y="67043"/>
                  </a:lnTo>
                  <a:lnTo>
                    <a:pt x="875652" y="55499"/>
                  </a:lnTo>
                  <a:lnTo>
                    <a:pt x="878281" y="42722"/>
                  </a:lnTo>
                  <a:lnTo>
                    <a:pt x="884656" y="32664"/>
                  </a:lnTo>
                  <a:lnTo>
                    <a:pt x="896416" y="28575"/>
                  </a:lnTo>
                  <a:lnTo>
                    <a:pt x="907237" y="33020"/>
                  </a:lnTo>
                  <a:lnTo>
                    <a:pt x="913041" y="43713"/>
                  </a:lnTo>
                  <a:lnTo>
                    <a:pt x="915377" y="56680"/>
                  </a:lnTo>
                  <a:lnTo>
                    <a:pt x="915771" y="67043"/>
                  </a:lnTo>
                  <a:lnTo>
                    <a:pt x="915797" y="68300"/>
                  </a:lnTo>
                  <a:lnTo>
                    <a:pt x="915797" y="9131"/>
                  </a:lnTo>
                  <a:lnTo>
                    <a:pt x="872667" y="10007"/>
                  </a:lnTo>
                  <a:lnTo>
                    <a:pt x="846416" y="42989"/>
                  </a:lnTo>
                  <a:lnTo>
                    <a:pt x="843254" y="67043"/>
                  </a:lnTo>
                  <a:lnTo>
                    <a:pt x="845908" y="90944"/>
                  </a:lnTo>
                  <a:lnTo>
                    <a:pt x="854633" y="109982"/>
                  </a:lnTo>
                  <a:lnTo>
                    <a:pt x="870559" y="122555"/>
                  </a:lnTo>
                  <a:lnTo>
                    <a:pt x="894842" y="127101"/>
                  </a:lnTo>
                  <a:lnTo>
                    <a:pt x="918540" y="122707"/>
                  </a:lnTo>
                  <a:lnTo>
                    <a:pt x="934999" y="110490"/>
                  </a:lnTo>
                  <a:lnTo>
                    <a:pt x="938530" y="103632"/>
                  </a:lnTo>
                  <a:lnTo>
                    <a:pt x="944587" y="91871"/>
                  </a:lnTo>
                  <a:lnTo>
                    <a:pt x="947699" y="68300"/>
                  </a:lnTo>
                  <a:close/>
                </a:path>
                <a:path w="1109345" h="541020">
                  <a:moveTo>
                    <a:pt x="1055293" y="2628"/>
                  </a:moveTo>
                  <a:lnTo>
                    <a:pt x="1028700" y="2628"/>
                  </a:lnTo>
                  <a:lnTo>
                    <a:pt x="899223" y="235305"/>
                  </a:lnTo>
                  <a:lnTo>
                    <a:pt x="926439" y="235305"/>
                  </a:lnTo>
                  <a:lnTo>
                    <a:pt x="1055293" y="2628"/>
                  </a:lnTo>
                  <a:close/>
                </a:path>
                <a:path w="1109345" h="541020">
                  <a:moveTo>
                    <a:pt x="1109078" y="172453"/>
                  </a:moveTo>
                  <a:lnTo>
                    <a:pt x="1106525" y="148310"/>
                  </a:lnTo>
                  <a:lnTo>
                    <a:pt x="1100391" y="134277"/>
                  </a:lnTo>
                  <a:lnTo>
                    <a:pt x="1097978" y="128739"/>
                  </a:lnTo>
                  <a:lnTo>
                    <a:pt x="1082167" y="115620"/>
                  </a:lnTo>
                  <a:lnTo>
                    <a:pt x="1077150" y="114642"/>
                  </a:lnTo>
                  <a:lnTo>
                    <a:pt x="1077150" y="171196"/>
                  </a:lnTo>
                  <a:lnTo>
                    <a:pt x="1077150" y="172453"/>
                  </a:lnTo>
                  <a:lnTo>
                    <a:pt x="1076680" y="183222"/>
                  </a:lnTo>
                  <a:lnTo>
                    <a:pt x="1074127" y="195503"/>
                  </a:lnTo>
                  <a:lnTo>
                    <a:pt x="1067943" y="205333"/>
                  </a:lnTo>
                  <a:lnTo>
                    <a:pt x="1056538" y="209346"/>
                  </a:lnTo>
                  <a:lnTo>
                    <a:pt x="1044968" y="205333"/>
                  </a:lnTo>
                  <a:lnTo>
                    <a:pt x="1036535" y="171196"/>
                  </a:lnTo>
                  <a:lnTo>
                    <a:pt x="1037031" y="159626"/>
                  </a:lnTo>
                  <a:lnTo>
                    <a:pt x="1039647" y="147497"/>
                  </a:lnTo>
                  <a:lnTo>
                    <a:pt x="1046022" y="138074"/>
                  </a:lnTo>
                  <a:lnTo>
                    <a:pt x="1057783" y="134277"/>
                  </a:lnTo>
                  <a:lnTo>
                    <a:pt x="1068603" y="138430"/>
                  </a:lnTo>
                  <a:lnTo>
                    <a:pt x="1074407" y="148475"/>
                  </a:lnTo>
                  <a:lnTo>
                    <a:pt x="1076744" y="160807"/>
                  </a:lnTo>
                  <a:lnTo>
                    <a:pt x="1077150" y="171196"/>
                  </a:lnTo>
                  <a:lnTo>
                    <a:pt x="1077150" y="114642"/>
                  </a:lnTo>
                  <a:lnTo>
                    <a:pt x="1034046" y="115468"/>
                  </a:lnTo>
                  <a:lnTo>
                    <a:pt x="1007783" y="147383"/>
                  </a:lnTo>
                  <a:lnTo>
                    <a:pt x="1004620" y="171196"/>
                  </a:lnTo>
                  <a:lnTo>
                    <a:pt x="1007275" y="195338"/>
                  </a:lnTo>
                  <a:lnTo>
                    <a:pt x="1016000" y="214896"/>
                  </a:lnTo>
                  <a:lnTo>
                    <a:pt x="1031938" y="228015"/>
                  </a:lnTo>
                  <a:lnTo>
                    <a:pt x="1056233" y="232803"/>
                  </a:lnTo>
                  <a:lnTo>
                    <a:pt x="1079931" y="228168"/>
                  </a:lnTo>
                  <a:lnTo>
                    <a:pt x="1096378" y="215404"/>
                  </a:lnTo>
                  <a:lnTo>
                    <a:pt x="1099413" y="209346"/>
                  </a:lnTo>
                  <a:lnTo>
                    <a:pt x="1105966" y="196265"/>
                  </a:lnTo>
                  <a:lnTo>
                    <a:pt x="1109078" y="17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3" name="object 123"/>
          <p:cNvSpPr txBox="1"/>
          <p:nvPr/>
        </p:nvSpPr>
        <p:spPr>
          <a:xfrm>
            <a:off x="5980664" y="5593791"/>
            <a:ext cx="1183005" cy="110617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95"/>
              </a:spcBef>
            </a:pPr>
            <a:r>
              <a:rPr sz="800" spc="105" dirty="0">
                <a:solidFill>
                  <a:srgbClr val="FFFFFF"/>
                </a:solidFill>
                <a:latin typeface="Calibri"/>
                <a:cs typeface="Calibri"/>
              </a:rPr>
              <a:t>63%</a:t>
            </a: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Division</a:t>
            </a: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 student-athletes</a:t>
            </a: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said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spend</a:t>
            </a:r>
            <a:r>
              <a:rPr sz="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8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much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athletics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during</a:t>
            </a: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offseason</a:t>
            </a:r>
            <a:r>
              <a:rPr sz="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during</a:t>
            </a:r>
            <a:r>
              <a:rPr sz="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competitive 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season.</a:t>
            </a:r>
            <a:endParaRPr sz="800">
              <a:latin typeface="Calibri"/>
              <a:cs typeface="Calibri"/>
            </a:endParaRPr>
          </a:p>
          <a:p>
            <a:pPr marL="12700" marR="196215">
              <a:lnSpc>
                <a:spcPct val="100000"/>
              </a:lnSpc>
              <a:spcBef>
                <a:spcPts val="415"/>
              </a:spcBef>
            </a:pPr>
            <a:r>
              <a:rPr sz="650" dirty="0">
                <a:solidFill>
                  <a:srgbClr val="FFFFFF"/>
                </a:solidFill>
                <a:latin typeface="Calibri"/>
                <a:cs typeface="Calibri"/>
              </a:rPr>
              <a:t>*Based</a:t>
            </a:r>
            <a:r>
              <a:rPr sz="6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6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6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r>
              <a:rPr sz="6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NCAA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 GOALS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Calibri"/>
                <a:cs typeface="Calibri"/>
              </a:rPr>
              <a:t>study.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6049039" y="8288872"/>
            <a:ext cx="1143000" cy="98869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95"/>
              </a:spcBef>
            </a:pPr>
            <a:r>
              <a:rPr sz="800" spc="75" dirty="0">
                <a:solidFill>
                  <a:srgbClr val="002856"/>
                </a:solidFill>
                <a:latin typeface="Calibri"/>
                <a:cs typeface="Calibri"/>
              </a:rPr>
              <a:t>One-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third</a:t>
            </a:r>
            <a:r>
              <a:rPr sz="800" spc="4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2856"/>
                </a:solidFill>
                <a:latin typeface="Calibri"/>
                <a:cs typeface="Calibri"/>
              </a:rPr>
              <a:t>of</a:t>
            </a:r>
            <a:r>
              <a:rPr sz="800" spc="4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Division</a:t>
            </a:r>
            <a:r>
              <a:rPr sz="800" spc="4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02856"/>
                </a:solidFill>
                <a:latin typeface="Calibri"/>
                <a:cs typeface="Calibri"/>
              </a:rPr>
              <a:t>II</a:t>
            </a:r>
            <a:r>
              <a:rPr sz="800" spc="70" dirty="0">
                <a:solidFill>
                  <a:srgbClr val="002856"/>
                </a:solidFill>
                <a:latin typeface="Calibri"/>
                <a:cs typeface="Calibri"/>
              </a:rPr>
              <a:t> student-athletes</a:t>
            </a:r>
            <a:r>
              <a:rPr sz="800" spc="3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002856"/>
                </a:solidFill>
                <a:latin typeface="Calibri"/>
                <a:cs typeface="Calibri"/>
              </a:rPr>
              <a:t>work during</a:t>
            </a:r>
            <a:r>
              <a:rPr sz="800" spc="3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2856"/>
                </a:solidFill>
                <a:latin typeface="Calibri"/>
                <a:cs typeface="Calibri"/>
              </a:rPr>
              <a:t>the</a:t>
            </a:r>
            <a:r>
              <a:rPr sz="800" spc="3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2856"/>
                </a:solidFill>
                <a:latin typeface="Calibri"/>
                <a:cs typeface="Calibri"/>
              </a:rPr>
              <a:t>academic </a:t>
            </a:r>
            <a:r>
              <a:rPr sz="800" spc="75" dirty="0">
                <a:solidFill>
                  <a:srgbClr val="002856"/>
                </a:solidFill>
                <a:latin typeface="Calibri"/>
                <a:cs typeface="Calibri"/>
              </a:rPr>
              <a:t>year</a:t>
            </a:r>
            <a:r>
              <a:rPr sz="800" spc="3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2856"/>
                </a:solidFill>
                <a:latin typeface="Calibri"/>
                <a:cs typeface="Calibri"/>
              </a:rPr>
              <a:t>for</a:t>
            </a:r>
            <a:r>
              <a:rPr sz="800" spc="3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2856"/>
                </a:solidFill>
                <a:latin typeface="Calibri"/>
                <a:cs typeface="Calibri"/>
              </a:rPr>
              <a:t>about</a:t>
            </a:r>
            <a:r>
              <a:rPr sz="800" spc="3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2856"/>
                </a:solidFill>
                <a:latin typeface="Calibri"/>
                <a:cs typeface="Calibri"/>
              </a:rPr>
              <a:t>nine</a:t>
            </a:r>
            <a:r>
              <a:rPr sz="800" spc="75" dirty="0">
                <a:solidFill>
                  <a:srgbClr val="002856"/>
                </a:solidFill>
                <a:latin typeface="Calibri"/>
                <a:cs typeface="Calibri"/>
              </a:rPr>
              <a:t> hours</a:t>
            </a:r>
            <a:r>
              <a:rPr sz="800" spc="3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002856"/>
                </a:solidFill>
                <a:latin typeface="Calibri"/>
                <a:cs typeface="Calibri"/>
              </a:rPr>
              <a:t>per</a:t>
            </a:r>
            <a:r>
              <a:rPr sz="800" spc="4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80" dirty="0">
                <a:solidFill>
                  <a:srgbClr val="002856"/>
                </a:solidFill>
                <a:latin typeface="Calibri"/>
                <a:cs typeface="Calibri"/>
              </a:rPr>
              <a:t>week</a:t>
            </a:r>
            <a:r>
              <a:rPr sz="800" spc="4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002856"/>
                </a:solidFill>
                <a:latin typeface="Calibri"/>
                <a:cs typeface="Calibri"/>
              </a:rPr>
              <a:t>on 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average.</a:t>
            </a:r>
            <a:endParaRPr sz="800">
              <a:latin typeface="Calibri"/>
              <a:cs typeface="Calibri"/>
            </a:endParaRPr>
          </a:p>
          <a:p>
            <a:pPr marL="12700" marR="156210">
              <a:lnSpc>
                <a:spcPct val="100000"/>
              </a:lnSpc>
              <a:spcBef>
                <a:spcPts val="409"/>
              </a:spcBef>
            </a:pPr>
            <a:r>
              <a:rPr sz="650" dirty="0">
                <a:solidFill>
                  <a:srgbClr val="002856"/>
                </a:solidFill>
                <a:latin typeface="Calibri"/>
                <a:cs typeface="Calibri"/>
              </a:rPr>
              <a:t>*Based</a:t>
            </a:r>
            <a:r>
              <a:rPr sz="650" spc="10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650" dirty="0">
                <a:solidFill>
                  <a:srgbClr val="002856"/>
                </a:solidFill>
                <a:latin typeface="Calibri"/>
                <a:cs typeface="Calibri"/>
              </a:rPr>
              <a:t>on</a:t>
            </a:r>
            <a:r>
              <a:rPr sz="650" spc="10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650" dirty="0">
                <a:solidFill>
                  <a:srgbClr val="002856"/>
                </a:solidFill>
                <a:latin typeface="Calibri"/>
                <a:cs typeface="Calibri"/>
              </a:rPr>
              <a:t>the</a:t>
            </a:r>
            <a:r>
              <a:rPr sz="650" spc="10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650" dirty="0">
                <a:solidFill>
                  <a:srgbClr val="002856"/>
                </a:solidFill>
                <a:latin typeface="Calibri"/>
                <a:cs typeface="Calibri"/>
              </a:rPr>
              <a:t>2019</a:t>
            </a:r>
            <a:r>
              <a:rPr sz="650" spc="10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650" spc="40" dirty="0">
                <a:solidFill>
                  <a:srgbClr val="002856"/>
                </a:solidFill>
                <a:latin typeface="Calibri"/>
                <a:cs typeface="Calibri"/>
              </a:rPr>
              <a:t>NCAA</a:t>
            </a:r>
            <a:r>
              <a:rPr sz="650" spc="60" dirty="0">
                <a:solidFill>
                  <a:srgbClr val="002856"/>
                </a:solidFill>
                <a:latin typeface="Calibri"/>
                <a:cs typeface="Calibri"/>
              </a:rPr>
              <a:t> GOALS</a:t>
            </a:r>
            <a:r>
              <a:rPr sz="650" spc="3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650" spc="-10" dirty="0">
                <a:solidFill>
                  <a:srgbClr val="002856"/>
                </a:solidFill>
                <a:latin typeface="Calibri"/>
                <a:cs typeface="Calibri"/>
              </a:rPr>
              <a:t>study.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4596650" y="7549883"/>
            <a:ext cx="2611120" cy="1563370"/>
            <a:chOff x="4596650" y="7549883"/>
            <a:chExt cx="2611120" cy="1563370"/>
          </a:xfrm>
        </p:grpSpPr>
        <p:pic>
          <p:nvPicPr>
            <p:cNvPr id="126" name="object 1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96650" y="7549883"/>
              <a:ext cx="600685" cy="390855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5224335" y="7549883"/>
              <a:ext cx="288290" cy="391160"/>
            </a:xfrm>
            <a:custGeom>
              <a:avLst/>
              <a:gdLst/>
              <a:ahLst/>
              <a:cxnLst/>
              <a:rect l="l" t="t" r="r" b="b"/>
              <a:pathLst>
                <a:path w="288289" h="391159">
                  <a:moveTo>
                    <a:pt x="288048" y="20332"/>
                  </a:moveTo>
                  <a:lnTo>
                    <a:pt x="281152" y="20485"/>
                  </a:lnTo>
                  <a:lnTo>
                    <a:pt x="268274" y="20485"/>
                  </a:lnTo>
                  <a:lnTo>
                    <a:pt x="268274" y="40068"/>
                  </a:lnTo>
                  <a:lnTo>
                    <a:pt x="260375" y="80848"/>
                  </a:lnTo>
                  <a:lnTo>
                    <a:pt x="252209" y="96113"/>
                  </a:lnTo>
                  <a:lnTo>
                    <a:pt x="252069" y="96329"/>
                  </a:lnTo>
                  <a:lnTo>
                    <a:pt x="216852" y="115341"/>
                  </a:lnTo>
                  <a:lnTo>
                    <a:pt x="204800" y="120053"/>
                  </a:lnTo>
                  <a:lnTo>
                    <a:pt x="199732" y="123659"/>
                  </a:lnTo>
                  <a:lnTo>
                    <a:pt x="199009" y="124193"/>
                  </a:lnTo>
                  <a:lnTo>
                    <a:pt x="198310" y="124739"/>
                  </a:lnTo>
                  <a:lnTo>
                    <a:pt x="197675" y="125298"/>
                  </a:lnTo>
                  <a:lnTo>
                    <a:pt x="198793" y="123101"/>
                  </a:lnTo>
                  <a:lnTo>
                    <a:pt x="206933" y="107086"/>
                  </a:lnTo>
                  <a:lnTo>
                    <a:pt x="215099" y="86728"/>
                  </a:lnTo>
                  <a:lnTo>
                    <a:pt x="221767" y="64363"/>
                  </a:lnTo>
                  <a:lnTo>
                    <a:pt x="226593" y="40068"/>
                  </a:lnTo>
                  <a:lnTo>
                    <a:pt x="268274" y="40068"/>
                  </a:lnTo>
                  <a:lnTo>
                    <a:pt x="268274" y="20485"/>
                  </a:lnTo>
                  <a:lnTo>
                    <a:pt x="228777" y="20485"/>
                  </a:lnTo>
                  <a:lnTo>
                    <a:pt x="229273" y="13804"/>
                  </a:lnTo>
                  <a:lnTo>
                    <a:pt x="229539" y="6985"/>
                  </a:lnTo>
                  <a:lnTo>
                    <a:pt x="229539" y="0"/>
                  </a:lnTo>
                  <a:lnTo>
                    <a:pt x="87490" y="0"/>
                  </a:lnTo>
                  <a:lnTo>
                    <a:pt x="87490" y="123101"/>
                  </a:lnTo>
                  <a:lnTo>
                    <a:pt x="82715" y="119875"/>
                  </a:lnTo>
                  <a:lnTo>
                    <a:pt x="71196" y="115341"/>
                  </a:lnTo>
                  <a:lnTo>
                    <a:pt x="62522" y="112229"/>
                  </a:lnTo>
                  <a:lnTo>
                    <a:pt x="53530" y="108889"/>
                  </a:lnTo>
                  <a:lnTo>
                    <a:pt x="45427" y="105473"/>
                  </a:lnTo>
                  <a:lnTo>
                    <a:pt x="39700" y="100317"/>
                  </a:lnTo>
                  <a:lnTo>
                    <a:pt x="38341" y="99123"/>
                  </a:lnTo>
                  <a:lnTo>
                    <a:pt x="20548" y="51142"/>
                  </a:lnTo>
                  <a:lnTo>
                    <a:pt x="19761" y="40068"/>
                  </a:lnTo>
                  <a:lnTo>
                    <a:pt x="59956" y="40068"/>
                  </a:lnTo>
                  <a:lnTo>
                    <a:pt x="64541" y="63627"/>
                  </a:lnTo>
                  <a:lnTo>
                    <a:pt x="70878" y="85382"/>
                  </a:lnTo>
                  <a:lnTo>
                    <a:pt x="78625" y="105232"/>
                  </a:lnTo>
                  <a:lnTo>
                    <a:pt x="87490" y="123101"/>
                  </a:lnTo>
                  <a:lnTo>
                    <a:pt x="87490" y="0"/>
                  </a:lnTo>
                  <a:lnTo>
                    <a:pt x="57035" y="0"/>
                  </a:lnTo>
                  <a:lnTo>
                    <a:pt x="57035" y="6985"/>
                  </a:lnTo>
                  <a:lnTo>
                    <a:pt x="57302" y="13804"/>
                  </a:lnTo>
                  <a:lnTo>
                    <a:pt x="57772" y="20485"/>
                  </a:lnTo>
                  <a:lnTo>
                    <a:pt x="6896" y="20485"/>
                  </a:lnTo>
                  <a:lnTo>
                    <a:pt x="0" y="20332"/>
                  </a:lnTo>
                  <a:lnTo>
                    <a:pt x="38" y="37782"/>
                  </a:lnTo>
                  <a:lnTo>
                    <a:pt x="406" y="45161"/>
                  </a:lnTo>
                  <a:lnTo>
                    <a:pt x="9423" y="88049"/>
                  </a:lnTo>
                  <a:lnTo>
                    <a:pt x="34772" y="121259"/>
                  </a:lnTo>
                  <a:lnTo>
                    <a:pt x="64490" y="133756"/>
                  </a:lnTo>
                  <a:lnTo>
                    <a:pt x="69723" y="135763"/>
                  </a:lnTo>
                  <a:lnTo>
                    <a:pt x="74066" y="137528"/>
                  </a:lnTo>
                  <a:lnTo>
                    <a:pt x="77317" y="139903"/>
                  </a:lnTo>
                  <a:lnTo>
                    <a:pt x="86537" y="145935"/>
                  </a:lnTo>
                  <a:lnTo>
                    <a:pt x="78346" y="158813"/>
                  </a:lnTo>
                  <a:lnTo>
                    <a:pt x="66751" y="155803"/>
                  </a:lnTo>
                  <a:lnTo>
                    <a:pt x="69011" y="147434"/>
                  </a:lnTo>
                  <a:lnTo>
                    <a:pt x="68935" y="146265"/>
                  </a:lnTo>
                  <a:lnTo>
                    <a:pt x="68770" y="145402"/>
                  </a:lnTo>
                  <a:lnTo>
                    <a:pt x="67360" y="143408"/>
                  </a:lnTo>
                  <a:lnTo>
                    <a:pt x="66192" y="142811"/>
                  </a:lnTo>
                  <a:lnTo>
                    <a:pt x="63309" y="142811"/>
                  </a:lnTo>
                  <a:lnTo>
                    <a:pt x="57391" y="154355"/>
                  </a:lnTo>
                  <a:lnTo>
                    <a:pt x="58445" y="159753"/>
                  </a:lnTo>
                  <a:lnTo>
                    <a:pt x="60248" y="163080"/>
                  </a:lnTo>
                  <a:lnTo>
                    <a:pt x="62890" y="165684"/>
                  </a:lnTo>
                  <a:lnTo>
                    <a:pt x="65366" y="168173"/>
                  </a:lnTo>
                  <a:lnTo>
                    <a:pt x="76111" y="172008"/>
                  </a:lnTo>
                  <a:lnTo>
                    <a:pt x="76250" y="172046"/>
                  </a:lnTo>
                  <a:lnTo>
                    <a:pt x="76479" y="172046"/>
                  </a:lnTo>
                  <a:lnTo>
                    <a:pt x="76847" y="172123"/>
                  </a:lnTo>
                  <a:lnTo>
                    <a:pt x="78333" y="172288"/>
                  </a:lnTo>
                  <a:lnTo>
                    <a:pt x="79552" y="172364"/>
                  </a:lnTo>
                  <a:lnTo>
                    <a:pt x="81826" y="172339"/>
                  </a:lnTo>
                  <a:lnTo>
                    <a:pt x="83273" y="172275"/>
                  </a:lnTo>
                  <a:lnTo>
                    <a:pt x="101130" y="158813"/>
                  </a:lnTo>
                  <a:lnTo>
                    <a:pt x="102298" y="156438"/>
                  </a:lnTo>
                  <a:lnTo>
                    <a:pt x="102946" y="152488"/>
                  </a:lnTo>
                  <a:lnTo>
                    <a:pt x="102984" y="152006"/>
                  </a:lnTo>
                  <a:lnTo>
                    <a:pt x="102527" y="147434"/>
                  </a:lnTo>
                  <a:lnTo>
                    <a:pt x="102323" y="146265"/>
                  </a:lnTo>
                  <a:lnTo>
                    <a:pt x="106616" y="152006"/>
                  </a:lnTo>
                  <a:lnTo>
                    <a:pt x="110947" y="157137"/>
                  </a:lnTo>
                  <a:lnTo>
                    <a:pt x="115252" y="161632"/>
                  </a:lnTo>
                  <a:lnTo>
                    <a:pt x="125653" y="182346"/>
                  </a:lnTo>
                  <a:lnTo>
                    <a:pt x="122974" y="203111"/>
                  </a:lnTo>
                  <a:lnTo>
                    <a:pt x="112102" y="219875"/>
                  </a:lnTo>
                  <a:lnTo>
                    <a:pt x="97891" y="228574"/>
                  </a:lnTo>
                  <a:lnTo>
                    <a:pt x="84836" y="228574"/>
                  </a:lnTo>
                  <a:lnTo>
                    <a:pt x="78486" y="234924"/>
                  </a:lnTo>
                  <a:lnTo>
                    <a:pt x="78486" y="251079"/>
                  </a:lnTo>
                  <a:lnTo>
                    <a:pt x="58737" y="251079"/>
                  </a:lnTo>
                  <a:lnTo>
                    <a:pt x="58737" y="353161"/>
                  </a:lnTo>
                  <a:lnTo>
                    <a:pt x="42913" y="353161"/>
                  </a:lnTo>
                  <a:lnTo>
                    <a:pt x="42913" y="390855"/>
                  </a:lnTo>
                  <a:lnTo>
                    <a:pt x="243662" y="390855"/>
                  </a:lnTo>
                  <a:lnTo>
                    <a:pt x="243662" y="353161"/>
                  </a:lnTo>
                  <a:lnTo>
                    <a:pt x="227838" y="353161"/>
                  </a:lnTo>
                  <a:lnTo>
                    <a:pt x="227838" y="342696"/>
                  </a:lnTo>
                  <a:lnTo>
                    <a:pt x="227838" y="273126"/>
                  </a:lnTo>
                  <a:lnTo>
                    <a:pt x="227838" y="251079"/>
                  </a:lnTo>
                  <a:lnTo>
                    <a:pt x="208089" y="251079"/>
                  </a:lnTo>
                  <a:lnTo>
                    <a:pt x="208089" y="234924"/>
                  </a:lnTo>
                  <a:lnTo>
                    <a:pt x="201739" y="228574"/>
                  </a:lnTo>
                  <a:lnTo>
                    <a:pt x="189052" y="228574"/>
                  </a:lnTo>
                  <a:lnTo>
                    <a:pt x="175133" y="219659"/>
                  </a:lnTo>
                  <a:lnTo>
                    <a:pt x="164528" y="202577"/>
                  </a:lnTo>
                  <a:lnTo>
                    <a:pt x="161747" y="181762"/>
                  </a:lnTo>
                  <a:lnTo>
                    <a:pt x="171323" y="161632"/>
                  </a:lnTo>
                  <a:lnTo>
                    <a:pt x="176352" y="156273"/>
                  </a:lnTo>
                  <a:lnTo>
                    <a:pt x="181457" y="150050"/>
                  </a:lnTo>
                  <a:lnTo>
                    <a:pt x="184137" y="146265"/>
                  </a:lnTo>
                  <a:lnTo>
                    <a:pt x="186448" y="143002"/>
                  </a:lnTo>
                  <a:lnTo>
                    <a:pt x="185953" y="144678"/>
                  </a:lnTo>
                  <a:lnTo>
                    <a:pt x="185648" y="146265"/>
                  </a:lnTo>
                  <a:lnTo>
                    <a:pt x="185051" y="152006"/>
                  </a:lnTo>
                  <a:lnTo>
                    <a:pt x="185089" y="152488"/>
                  </a:lnTo>
                  <a:lnTo>
                    <a:pt x="185750" y="156438"/>
                  </a:lnTo>
                  <a:lnTo>
                    <a:pt x="187464" y="159956"/>
                  </a:lnTo>
                  <a:lnTo>
                    <a:pt x="189572" y="164363"/>
                  </a:lnTo>
                  <a:lnTo>
                    <a:pt x="206908" y="172364"/>
                  </a:lnTo>
                  <a:lnTo>
                    <a:pt x="208495" y="172364"/>
                  </a:lnTo>
                  <a:lnTo>
                    <a:pt x="209829" y="172275"/>
                  </a:lnTo>
                  <a:lnTo>
                    <a:pt x="211201" y="172123"/>
                  </a:lnTo>
                  <a:lnTo>
                    <a:pt x="211569" y="172046"/>
                  </a:lnTo>
                  <a:lnTo>
                    <a:pt x="211797" y="172046"/>
                  </a:lnTo>
                  <a:lnTo>
                    <a:pt x="225158" y="165684"/>
                  </a:lnTo>
                  <a:lnTo>
                    <a:pt x="227799" y="163080"/>
                  </a:lnTo>
                  <a:lnTo>
                    <a:pt x="229603" y="159753"/>
                  </a:lnTo>
                  <a:lnTo>
                    <a:pt x="229781" y="158813"/>
                  </a:lnTo>
                  <a:lnTo>
                    <a:pt x="230644" y="154355"/>
                  </a:lnTo>
                  <a:lnTo>
                    <a:pt x="224726" y="142811"/>
                  </a:lnTo>
                  <a:lnTo>
                    <a:pt x="221843" y="142811"/>
                  </a:lnTo>
                  <a:lnTo>
                    <a:pt x="220675" y="143408"/>
                  </a:lnTo>
                  <a:lnTo>
                    <a:pt x="219278" y="145402"/>
                  </a:lnTo>
                  <a:lnTo>
                    <a:pt x="219100" y="146265"/>
                  </a:lnTo>
                  <a:lnTo>
                    <a:pt x="219024" y="147434"/>
                  </a:lnTo>
                  <a:lnTo>
                    <a:pt x="221284" y="155803"/>
                  </a:lnTo>
                  <a:lnTo>
                    <a:pt x="209702" y="158813"/>
                  </a:lnTo>
                  <a:lnTo>
                    <a:pt x="201498" y="145935"/>
                  </a:lnTo>
                  <a:lnTo>
                    <a:pt x="205981" y="143002"/>
                  </a:lnTo>
                  <a:lnTo>
                    <a:pt x="210718" y="139903"/>
                  </a:lnTo>
                  <a:lnTo>
                    <a:pt x="213995" y="137528"/>
                  </a:lnTo>
                  <a:lnTo>
                    <a:pt x="218325" y="135763"/>
                  </a:lnTo>
                  <a:lnTo>
                    <a:pt x="223545" y="133756"/>
                  </a:lnTo>
                  <a:lnTo>
                    <a:pt x="232206" y="130670"/>
                  </a:lnTo>
                  <a:lnTo>
                    <a:pt x="238023" y="128498"/>
                  </a:lnTo>
                  <a:lnTo>
                    <a:pt x="243014" y="126542"/>
                  </a:lnTo>
                  <a:lnTo>
                    <a:pt x="245427" y="125298"/>
                  </a:lnTo>
                  <a:lnTo>
                    <a:pt x="253263" y="121259"/>
                  </a:lnTo>
                  <a:lnTo>
                    <a:pt x="278612" y="88049"/>
                  </a:lnTo>
                  <a:lnTo>
                    <a:pt x="287642" y="45161"/>
                  </a:lnTo>
                  <a:lnTo>
                    <a:pt x="287896" y="40068"/>
                  </a:lnTo>
                  <a:lnTo>
                    <a:pt x="288010" y="37782"/>
                  </a:lnTo>
                  <a:lnTo>
                    <a:pt x="288048" y="20485"/>
                  </a:lnTo>
                  <a:lnTo>
                    <a:pt x="288048" y="20332"/>
                  </a:lnTo>
                  <a:close/>
                </a:path>
              </a:pathLst>
            </a:custGeom>
            <a:solidFill>
              <a:srgbClr val="B6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23689" y="7573142"/>
              <a:ext cx="84302" cy="80162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5539410" y="7549883"/>
              <a:ext cx="288290" cy="391160"/>
            </a:xfrm>
            <a:custGeom>
              <a:avLst/>
              <a:gdLst/>
              <a:ahLst/>
              <a:cxnLst/>
              <a:rect l="l" t="t" r="r" b="b"/>
              <a:pathLst>
                <a:path w="288289" h="391159">
                  <a:moveTo>
                    <a:pt x="288061" y="20332"/>
                  </a:moveTo>
                  <a:lnTo>
                    <a:pt x="281165" y="20485"/>
                  </a:lnTo>
                  <a:lnTo>
                    <a:pt x="268287" y="20485"/>
                  </a:lnTo>
                  <a:lnTo>
                    <a:pt x="268287" y="40068"/>
                  </a:lnTo>
                  <a:lnTo>
                    <a:pt x="260388" y="80848"/>
                  </a:lnTo>
                  <a:lnTo>
                    <a:pt x="252209" y="96113"/>
                  </a:lnTo>
                  <a:lnTo>
                    <a:pt x="252082" y="96329"/>
                  </a:lnTo>
                  <a:lnTo>
                    <a:pt x="216852" y="115341"/>
                  </a:lnTo>
                  <a:lnTo>
                    <a:pt x="204812" y="120053"/>
                  </a:lnTo>
                  <a:lnTo>
                    <a:pt x="199009" y="124193"/>
                  </a:lnTo>
                  <a:lnTo>
                    <a:pt x="198323" y="124739"/>
                  </a:lnTo>
                  <a:lnTo>
                    <a:pt x="197688" y="125298"/>
                  </a:lnTo>
                  <a:lnTo>
                    <a:pt x="198793" y="123101"/>
                  </a:lnTo>
                  <a:lnTo>
                    <a:pt x="206946" y="107086"/>
                  </a:lnTo>
                  <a:lnTo>
                    <a:pt x="215099" y="86728"/>
                  </a:lnTo>
                  <a:lnTo>
                    <a:pt x="221780" y="64363"/>
                  </a:lnTo>
                  <a:lnTo>
                    <a:pt x="226606" y="40068"/>
                  </a:lnTo>
                  <a:lnTo>
                    <a:pt x="268287" y="40068"/>
                  </a:lnTo>
                  <a:lnTo>
                    <a:pt x="268287" y="20485"/>
                  </a:lnTo>
                  <a:lnTo>
                    <a:pt x="228777" y="20485"/>
                  </a:lnTo>
                  <a:lnTo>
                    <a:pt x="229285" y="13804"/>
                  </a:lnTo>
                  <a:lnTo>
                    <a:pt x="229552" y="6985"/>
                  </a:lnTo>
                  <a:lnTo>
                    <a:pt x="229552" y="0"/>
                  </a:lnTo>
                  <a:lnTo>
                    <a:pt x="87503" y="0"/>
                  </a:lnTo>
                  <a:lnTo>
                    <a:pt x="87503" y="123101"/>
                  </a:lnTo>
                  <a:lnTo>
                    <a:pt x="82715" y="119875"/>
                  </a:lnTo>
                  <a:lnTo>
                    <a:pt x="71208" y="115341"/>
                  </a:lnTo>
                  <a:lnTo>
                    <a:pt x="62522" y="112229"/>
                  </a:lnTo>
                  <a:lnTo>
                    <a:pt x="53530" y="108889"/>
                  </a:lnTo>
                  <a:lnTo>
                    <a:pt x="45427" y="105473"/>
                  </a:lnTo>
                  <a:lnTo>
                    <a:pt x="39712" y="100317"/>
                  </a:lnTo>
                  <a:lnTo>
                    <a:pt x="38354" y="99123"/>
                  </a:lnTo>
                  <a:lnTo>
                    <a:pt x="20561" y="51142"/>
                  </a:lnTo>
                  <a:lnTo>
                    <a:pt x="19773" y="40068"/>
                  </a:lnTo>
                  <a:lnTo>
                    <a:pt x="59969" y="40068"/>
                  </a:lnTo>
                  <a:lnTo>
                    <a:pt x="64554" y="63627"/>
                  </a:lnTo>
                  <a:lnTo>
                    <a:pt x="70891" y="85382"/>
                  </a:lnTo>
                  <a:lnTo>
                    <a:pt x="78638" y="105232"/>
                  </a:lnTo>
                  <a:lnTo>
                    <a:pt x="87503" y="123101"/>
                  </a:lnTo>
                  <a:lnTo>
                    <a:pt x="87503" y="0"/>
                  </a:lnTo>
                  <a:lnTo>
                    <a:pt x="57048" y="0"/>
                  </a:lnTo>
                  <a:lnTo>
                    <a:pt x="57048" y="6985"/>
                  </a:lnTo>
                  <a:lnTo>
                    <a:pt x="57315" y="13804"/>
                  </a:lnTo>
                  <a:lnTo>
                    <a:pt x="57785" y="20485"/>
                  </a:lnTo>
                  <a:lnTo>
                    <a:pt x="6908" y="20485"/>
                  </a:lnTo>
                  <a:lnTo>
                    <a:pt x="0" y="20332"/>
                  </a:lnTo>
                  <a:lnTo>
                    <a:pt x="50" y="37782"/>
                  </a:lnTo>
                  <a:lnTo>
                    <a:pt x="419" y="45161"/>
                  </a:lnTo>
                  <a:lnTo>
                    <a:pt x="9436" y="88049"/>
                  </a:lnTo>
                  <a:lnTo>
                    <a:pt x="26606" y="114909"/>
                  </a:lnTo>
                  <a:lnTo>
                    <a:pt x="30365" y="118287"/>
                  </a:lnTo>
                  <a:lnTo>
                    <a:pt x="64490" y="133756"/>
                  </a:lnTo>
                  <a:lnTo>
                    <a:pt x="69735" y="135763"/>
                  </a:lnTo>
                  <a:lnTo>
                    <a:pt x="74066" y="137528"/>
                  </a:lnTo>
                  <a:lnTo>
                    <a:pt x="77317" y="139903"/>
                  </a:lnTo>
                  <a:lnTo>
                    <a:pt x="86550" y="145935"/>
                  </a:lnTo>
                  <a:lnTo>
                    <a:pt x="78359" y="158813"/>
                  </a:lnTo>
                  <a:lnTo>
                    <a:pt x="66763" y="155803"/>
                  </a:lnTo>
                  <a:lnTo>
                    <a:pt x="69126" y="147091"/>
                  </a:lnTo>
                  <a:lnTo>
                    <a:pt x="68783" y="145402"/>
                  </a:lnTo>
                  <a:lnTo>
                    <a:pt x="67373" y="143408"/>
                  </a:lnTo>
                  <a:lnTo>
                    <a:pt x="66205" y="142811"/>
                  </a:lnTo>
                  <a:lnTo>
                    <a:pt x="63322" y="142811"/>
                  </a:lnTo>
                  <a:lnTo>
                    <a:pt x="57404" y="154355"/>
                  </a:lnTo>
                  <a:lnTo>
                    <a:pt x="58445" y="159753"/>
                  </a:lnTo>
                  <a:lnTo>
                    <a:pt x="60261" y="163080"/>
                  </a:lnTo>
                  <a:lnTo>
                    <a:pt x="62903" y="165684"/>
                  </a:lnTo>
                  <a:lnTo>
                    <a:pt x="65366" y="168173"/>
                  </a:lnTo>
                  <a:lnTo>
                    <a:pt x="68529" y="170040"/>
                  </a:lnTo>
                  <a:lnTo>
                    <a:pt x="72034" y="171107"/>
                  </a:lnTo>
                  <a:lnTo>
                    <a:pt x="73774" y="171602"/>
                  </a:lnTo>
                  <a:lnTo>
                    <a:pt x="74561" y="171742"/>
                  </a:lnTo>
                  <a:lnTo>
                    <a:pt x="74942" y="171831"/>
                  </a:lnTo>
                  <a:lnTo>
                    <a:pt x="76111" y="172008"/>
                  </a:lnTo>
                  <a:lnTo>
                    <a:pt x="76263" y="172046"/>
                  </a:lnTo>
                  <a:lnTo>
                    <a:pt x="76479" y="172046"/>
                  </a:lnTo>
                  <a:lnTo>
                    <a:pt x="76860" y="172123"/>
                  </a:lnTo>
                  <a:lnTo>
                    <a:pt x="78346" y="172288"/>
                  </a:lnTo>
                  <a:lnTo>
                    <a:pt x="79565" y="172364"/>
                  </a:lnTo>
                  <a:lnTo>
                    <a:pt x="81838" y="172339"/>
                  </a:lnTo>
                  <a:lnTo>
                    <a:pt x="101142" y="158813"/>
                  </a:lnTo>
                  <a:lnTo>
                    <a:pt x="102311" y="156438"/>
                  </a:lnTo>
                  <a:lnTo>
                    <a:pt x="102958" y="152488"/>
                  </a:lnTo>
                  <a:lnTo>
                    <a:pt x="102984" y="152006"/>
                  </a:lnTo>
                  <a:lnTo>
                    <a:pt x="102603" y="148018"/>
                  </a:lnTo>
                  <a:lnTo>
                    <a:pt x="102336" y="146265"/>
                  </a:lnTo>
                  <a:lnTo>
                    <a:pt x="106616" y="152006"/>
                  </a:lnTo>
                  <a:lnTo>
                    <a:pt x="110959" y="157137"/>
                  </a:lnTo>
                  <a:lnTo>
                    <a:pt x="115265" y="161632"/>
                  </a:lnTo>
                  <a:lnTo>
                    <a:pt x="125666" y="182346"/>
                  </a:lnTo>
                  <a:lnTo>
                    <a:pt x="122986" y="203111"/>
                  </a:lnTo>
                  <a:lnTo>
                    <a:pt x="112102" y="219875"/>
                  </a:lnTo>
                  <a:lnTo>
                    <a:pt x="97891" y="228574"/>
                  </a:lnTo>
                  <a:lnTo>
                    <a:pt x="84848" y="228574"/>
                  </a:lnTo>
                  <a:lnTo>
                    <a:pt x="78498" y="234924"/>
                  </a:lnTo>
                  <a:lnTo>
                    <a:pt x="78498" y="251079"/>
                  </a:lnTo>
                  <a:lnTo>
                    <a:pt x="58750" y="251079"/>
                  </a:lnTo>
                  <a:lnTo>
                    <a:pt x="58750" y="353161"/>
                  </a:lnTo>
                  <a:lnTo>
                    <a:pt x="42926" y="353161"/>
                  </a:lnTo>
                  <a:lnTo>
                    <a:pt x="42926" y="390855"/>
                  </a:lnTo>
                  <a:lnTo>
                    <a:pt x="243674" y="390855"/>
                  </a:lnTo>
                  <a:lnTo>
                    <a:pt x="243674" y="353161"/>
                  </a:lnTo>
                  <a:lnTo>
                    <a:pt x="227838" y="353161"/>
                  </a:lnTo>
                  <a:lnTo>
                    <a:pt x="227838" y="342696"/>
                  </a:lnTo>
                  <a:lnTo>
                    <a:pt x="227838" y="273126"/>
                  </a:lnTo>
                  <a:lnTo>
                    <a:pt x="227838" y="251079"/>
                  </a:lnTo>
                  <a:lnTo>
                    <a:pt x="208102" y="251079"/>
                  </a:lnTo>
                  <a:lnTo>
                    <a:pt x="208102" y="234924"/>
                  </a:lnTo>
                  <a:lnTo>
                    <a:pt x="201752" y="228574"/>
                  </a:lnTo>
                  <a:lnTo>
                    <a:pt x="189052" y="228574"/>
                  </a:lnTo>
                  <a:lnTo>
                    <a:pt x="175133" y="219659"/>
                  </a:lnTo>
                  <a:lnTo>
                    <a:pt x="164541" y="202577"/>
                  </a:lnTo>
                  <a:lnTo>
                    <a:pt x="161759" y="181762"/>
                  </a:lnTo>
                  <a:lnTo>
                    <a:pt x="171323" y="161632"/>
                  </a:lnTo>
                  <a:lnTo>
                    <a:pt x="176364" y="156273"/>
                  </a:lnTo>
                  <a:lnTo>
                    <a:pt x="181470" y="150050"/>
                  </a:lnTo>
                  <a:lnTo>
                    <a:pt x="184137" y="146265"/>
                  </a:lnTo>
                  <a:lnTo>
                    <a:pt x="186448" y="143002"/>
                  </a:lnTo>
                  <a:lnTo>
                    <a:pt x="185966" y="144678"/>
                  </a:lnTo>
                  <a:lnTo>
                    <a:pt x="185661" y="146265"/>
                  </a:lnTo>
                  <a:lnTo>
                    <a:pt x="185051" y="152006"/>
                  </a:lnTo>
                  <a:lnTo>
                    <a:pt x="185089" y="152488"/>
                  </a:lnTo>
                  <a:lnTo>
                    <a:pt x="185762" y="156438"/>
                  </a:lnTo>
                  <a:lnTo>
                    <a:pt x="187477" y="159956"/>
                  </a:lnTo>
                  <a:lnTo>
                    <a:pt x="189572" y="164363"/>
                  </a:lnTo>
                  <a:lnTo>
                    <a:pt x="206908" y="172364"/>
                  </a:lnTo>
                  <a:lnTo>
                    <a:pt x="208508" y="172364"/>
                  </a:lnTo>
                  <a:lnTo>
                    <a:pt x="209829" y="172275"/>
                  </a:lnTo>
                  <a:lnTo>
                    <a:pt x="211213" y="172123"/>
                  </a:lnTo>
                  <a:lnTo>
                    <a:pt x="211582" y="172046"/>
                  </a:lnTo>
                  <a:lnTo>
                    <a:pt x="211797" y="172046"/>
                  </a:lnTo>
                  <a:lnTo>
                    <a:pt x="213131" y="171831"/>
                  </a:lnTo>
                  <a:lnTo>
                    <a:pt x="213512" y="171742"/>
                  </a:lnTo>
                  <a:lnTo>
                    <a:pt x="214299" y="171602"/>
                  </a:lnTo>
                  <a:lnTo>
                    <a:pt x="216039" y="171107"/>
                  </a:lnTo>
                  <a:lnTo>
                    <a:pt x="219544" y="170040"/>
                  </a:lnTo>
                  <a:lnTo>
                    <a:pt x="222694" y="168173"/>
                  </a:lnTo>
                  <a:lnTo>
                    <a:pt x="225171" y="165684"/>
                  </a:lnTo>
                  <a:lnTo>
                    <a:pt x="227812" y="163080"/>
                  </a:lnTo>
                  <a:lnTo>
                    <a:pt x="229616" y="159753"/>
                  </a:lnTo>
                  <a:lnTo>
                    <a:pt x="229793" y="158813"/>
                  </a:lnTo>
                  <a:lnTo>
                    <a:pt x="230644" y="154355"/>
                  </a:lnTo>
                  <a:lnTo>
                    <a:pt x="224739" y="142811"/>
                  </a:lnTo>
                  <a:lnTo>
                    <a:pt x="221856" y="142811"/>
                  </a:lnTo>
                  <a:lnTo>
                    <a:pt x="220687" y="143408"/>
                  </a:lnTo>
                  <a:lnTo>
                    <a:pt x="219278" y="145402"/>
                  </a:lnTo>
                  <a:lnTo>
                    <a:pt x="218948" y="147091"/>
                  </a:lnTo>
                  <a:lnTo>
                    <a:pt x="221284" y="155803"/>
                  </a:lnTo>
                  <a:lnTo>
                    <a:pt x="209702" y="158813"/>
                  </a:lnTo>
                  <a:lnTo>
                    <a:pt x="201498" y="145935"/>
                  </a:lnTo>
                  <a:lnTo>
                    <a:pt x="205981" y="143002"/>
                  </a:lnTo>
                  <a:lnTo>
                    <a:pt x="210731" y="139903"/>
                  </a:lnTo>
                  <a:lnTo>
                    <a:pt x="213995" y="137528"/>
                  </a:lnTo>
                  <a:lnTo>
                    <a:pt x="218325" y="135763"/>
                  </a:lnTo>
                  <a:lnTo>
                    <a:pt x="223545" y="133756"/>
                  </a:lnTo>
                  <a:lnTo>
                    <a:pt x="232206" y="130670"/>
                  </a:lnTo>
                  <a:lnTo>
                    <a:pt x="238023" y="128498"/>
                  </a:lnTo>
                  <a:lnTo>
                    <a:pt x="243014" y="126542"/>
                  </a:lnTo>
                  <a:lnTo>
                    <a:pt x="245427" y="125298"/>
                  </a:lnTo>
                  <a:lnTo>
                    <a:pt x="253276" y="121259"/>
                  </a:lnTo>
                  <a:lnTo>
                    <a:pt x="278612" y="88049"/>
                  </a:lnTo>
                  <a:lnTo>
                    <a:pt x="287642" y="45161"/>
                  </a:lnTo>
                  <a:lnTo>
                    <a:pt x="287896" y="40068"/>
                  </a:lnTo>
                  <a:lnTo>
                    <a:pt x="288010" y="37782"/>
                  </a:lnTo>
                  <a:lnTo>
                    <a:pt x="288061" y="20485"/>
                  </a:lnTo>
                  <a:lnTo>
                    <a:pt x="288061" y="20332"/>
                  </a:lnTo>
                  <a:close/>
                </a:path>
              </a:pathLst>
            </a:custGeom>
            <a:solidFill>
              <a:srgbClr val="B6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38770" y="7573142"/>
              <a:ext cx="84302" cy="80162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5853963" y="7549883"/>
              <a:ext cx="288290" cy="391160"/>
            </a:xfrm>
            <a:custGeom>
              <a:avLst/>
              <a:gdLst/>
              <a:ahLst/>
              <a:cxnLst/>
              <a:rect l="l" t="t" r="r" b="b"/>
              <a:pathLst>
                <a:path w="288289" h="391159">
                  <a:moveTo>
                    <a:pt x="288048" y="20332"/>
                  </a:moveTo>
                  <a:lnTo>
                    <a:pt x="281152" y="20485"/>
                  </a:lnTo>
                  <a:lnTo>
                    <a:pt x="268274" y="20485"/>
                  </a:lnTo>
                  <a:lnTo>
                    <a:pt x="268274" y="40068"/>
                  </a:lnTo>
                  <a:lnTo>
                    <a:pt x="260375" y="80848"/>
                  </a:lnTo>
                  <a:lnTo>
                    <a:pt x="234518" y="108889"/>
                  </a:lnTo>
                  <a:lnTo>
                    <a:pt x="216852" y="115341"/>
                  </a:lnTo>
                  <a:lnTo>
                    <a:pt x="204800" y="120053"/>
                  </a:lnTo>
                  <a:lnTo>
                    <a:pt x="198996" y="124193"/>
                  </a:lnTo>
                  <a:lnTo>
                    <a:pt x="198310" y="124739"/>
                  </a:lnTo>
                  <a:lnTo>
                    <a:pt x="197675" y="125298"/>
                  </a:lnTo>
                  <a:lnTo>
                    <a:pt x="198780" y="123101"/>
                  </a:lnTo>
                  <a:lnTo>
                    <a:pt x="206933" y="107086"/>
                  </a:lnTo>
                  <a:lnTo>
                    <a:pt x="215087" y="86728"/>
                  </a:lnTo>
                  <a:lnTo>
                    <a:pt x="221767" y="64363"/>
                  </a:lnTo>
                  <a:lnTo>
                    <a:pt x="226593" y="40068"/>
                  </a:lnTo>
                  <a:lnTo>
                    <a:pt x="268274" y="40068"/>
                  </a:lnTo>
                  <a:lnTo>
                    <a:pt x="268274" y="20485"/>
                  </a:lnTo>
                  <a:lnTo>
                    <a:pt x="228777" y="20485"/>
                  </a:lnTo>
                  <a:lnTo>
                    <a:pt x="229273" y="13804"/>
                  </a:lnTo>
                  <a:lnTo>
                    <a:pt x="229539" y="6985"/>
                  </a:lnTo>
                  <a:lnTo>
                    <a:pt x="229539" y="0"/>
                  </a:lnTo>
                  <a:lnTo>
                    <a:pt x="87490" y="0"/>
                  </a:lnTo>
                  <a:lnTo>
                    <a:pt x="87490" y="123101"/>
                  </a:lnTo>
                  <a:lnTo>
                    <a:pt x="82702" y="119875"/>
                  </a:lnTo>
                  <a:lnTo>
                    <a:pt x="71196" y="115341"/>
                  </a:lnTo>
                  <a:lnTo>
                    <a:pt x="62509" y="112229"/>
                  </a:lnTo>
                  <a:lnTo>
                    <a:pt x="53517" y="108889"/>
                  </a:lnTo>
                  <a:lnTo>
                    <a:pt x="45415" y="105473"/>
                  </a:lnTo>
                  <a:lnTo>
                    <a:pt x="39700" y="100317"/>
                  </a:lnTo>
                  <a:lnTo>
                    <a:pt x="38341" y="99123"/>
                  </a:lnTo>
                  <a:lnTo>
                    <a:pt x="20535" y="51142"/>
                  </a:lnTo>
                  <a:lnTo>
                    <a:pt x="19761" y="40068"/>
                  </a:lnTo>
                  <a:lnTo>
                    <a:pt x="59956" y="40068"/>
                  </a:lnTo>
                  <a:lnTo>
                    <a:pt x="64541" y="63627"/>
                  </a:lnTo>
                  <a:lnTo>
                    <a:pt x="70878" y="85382"/>
                  </a:lnTo>
                  <a:lnTo>
                    <a:pt x="78625" y="105232"/>
                  </a:lnTo>
                  <a:lnTo>
                    <a:pt x="87490" y="123101"/>
                  </a:lnTo>
                  <a:lnTo>
                    <a:pt x="87490" y="0"/>
                  </a:lnTo>
                  <a:lnTo>
                    <a:pt x="57023" y="0"/>
                  </a:lnTo>
                  <a:lnTo>
                    <a:pt x="57023" y="6985"/>
                  </a:lnTo>
                  <a:lnTo>
                    <a:pt x="57302" y="13804"/>
                  </a:lnTo>
                  <a:lnTo>
                    <a:pt x="57772" y="20485"/>
                  </a:lnTo>
                  <a:lnTo>
                    <a:pt x="6883" y="20485"/>
                  </a:lnTo>
                  <a:lnTo>
                    <a:pt x="0" y="20332"/>
                  </a:lnTo>
                  <a:lnTo>
                    <a:pt x="25" y="37782"/>
                  </a:lnTo>
                  <a:lnTo>
                    <a:pt x="393" y="45161"/>
                  </a:lnTo>
                  <a:lnTo>
                    <a:pt x="9423" y="88049"/>
                  </a:lnTo>
                  <a:lnTo>
                    <a:pt x="34772" y="121259"/>
                  </a:lnTo>
                  <a:lnTo>
                    <a:pt x="64477" y="133756"/>
                  </a:lnTo>
                  <a:lnTo>
                    <a:pt x="69723" y="135763"/>
                  </a:lnTo>
                  <a:lnTo>
                    <a:pt x="74053" y="137528"/>
                  </a:lnTo>
                  <a:lnTo>
                    <a:pt x="77304" y="139903"/>
                  </a:lnTo>
                  <a:lnTo>
                    <a:pt x="86537" y="145935"/>
                  </a:lnTo>
                  <a:lnTo>
                    <a:pt x="78346" y="158813"/>
                  </a:lnTo>
                  <a:lnTo>
                    <a:pt x="66751" y="155803"/>
                  </a:lnTo>
                  <a:lnTo>
                    <a:pt x="68859" y="148018"/>
                  </a:lnTo>
                  <a:lnTo>
                    <a:pt x="68757" y="145402"/>
                  </a:lnTo>
                  <a:lnTo>
                    <a:pt x="67360" y="143408"/>
                  </a:lnTo>
                  <a:lnTo>
                    <a:pt x="66192" y="142811"/>
                  </a:lnTo>
                  <a:lnTo>
                    <a:pt x="63309" y="142811"/>
                  </a:lnTo>
                  <a:lnTo>
                    <a:pt x="57391" y="154355"/>
                  </a:lnTo>
                  <a:lnTo>
                    <a:pt x="58432" y="159753"/>
                  </a:lnTo>
                  <a:lnTo>
                    <a:pt x="60248" y="163080"/>
                  </a:lnTo>
                  <a:lnTo>
                    <a:pt x="62890" y="165684"/>
                  </a:lnTo>
                  <a:lnTo>
                    <a:pt x="65354" y="168173"/>
                  </a:lnTo>
                  <a:lnTo>
                    <a:pt x="68516" y="170040"/>
                  </a:lnTo>
                  <a:lnTo>
                    <a:pt x="72021" y="171107"/>
                  </a:lnTo>
                  <a:lnTo>
                    <a:pt x="73761" y="171602"/>
                  </a:lnTo>
                  <a:lnTo>
                    <a:pt x="74549" y="171742"/>
                  </a:lnTo>
                  <a:lnTo>
                    <a:pt x="74930" y="171831"/>
                  </a:lnTo>
                  <a:lnTo>
                    <a:pt x="76098" y="172008"/>
                  </a:lnTo>
                  <a:lnTo>
                    <a:pt x="76250" y="172046"/>
                  </a:lnTo>
                  <a:lnTo>
                    <a:pt x="76479" y="172046"/>
                  </a:lnTo>
                  <a:lnTo>
                    <a:pt x="76835" y="172123"/>
                  </a:lnTo>
                  <a:lnTo>
                    <a:pt x="78320" y="172288"/>
                  </a:lnTo>
                  <a:lnTo>
                    <a:pt x="79552" y="172364"/>
                  </a:lnTo>
                  <a:lnTo>
                    <a:pt x="81826" y="172339"/>
                  </a:lnTo>
                  <a:lnTo>
                    <a:pt x="101130" y="158813"/>
                  </a:lnTo>
                  <a:lnTo>
                    <a:pt x="102298" y="156438"/>
                  </a:lnTo>
                  <a:lnTo>
                    <a:pt x="102946" y="152488"/>
                  </a:lnTo>
                  <a:lnTo>
                    <a:pt x="102971" y="152006"/>
                  </a:lnTo>
                  <a:lnTo>
                    <a:pt x="102590" y="148018"/>
                  </a:lnTo>
                  <a:lnTo>
                    <a:pt x="102323" y="146265"/>
                  </a:lnTo>
                  <a:lnTo>
                    <a:pt x="106603" y="152006"/>
                  </a:lnTo>
                  <a:lnTo>
                    <a:pt x="110947" y="157137"/>
                  </a:lnTo>
                  <a:lnTo>
                    <a:pt x="115252" y="161632"/>
                  </a:lnTo>
                  <a:lnTo>
                    <a:pt x="125653" y="182346"/>
                  </a:lnTo>
                  <a:lnTo>
                    <a:pt x="122974" y="203111"/>
                  </a:lnTo>
                  <a:lnTo>
                    <a:pt x="112090" y="219875"/>
                  </a:lnTo>
                  <a:lnTo>
                    <a:pt x="97878" y="228574"/>
                  </a:lnTo>
                  <a:lnTo>
                    <a:pt x="84836" y="228574"/>
                  </a:lnTo>
                  <a:lnTo>
                    <a:pt x="78486" y="234924"/>
                  </a:lnTo>
                  <a:lnTo>
                    <a:pt x="78486" y="251079"/>
                  </a:lnTo>
                  <a:lnTo>
                    <a:pt x="58724" y="251079"/>
                  </a:lnTo>
                  <a:lnTo>
                    <a:pt x="58724" y="353161"/>
                  </a:lnTo>
                  <a:lnTo>
                    <a:pt x="42913" y="353161"/>
                  </a:lnTo>
                  <a:lnTo>
                    <a:pt x="42913" y="390855"/>
                  </a:lnTo>
                  <a:lnTo>
                    <a:pt x="243662" y="390855"/>
                  </a:lnTo>
                  <a:lnTo>
                    <a:pt x="243662" y="353161"/>
                  </a:lnTo>
                  <a:lnTo>
                    <a:pt x="227825" y="353161"/>
                  </a:lnTo>
                  <a:lnTo>
                    <a:pt x="227825" y="342696"/>
                  </a:lnTo>
                  <a:lnTo>
                    <a:pt x="227825" y="273126"/>
                  </a:lnTo>
                  <a:lnTo>
                    <a:pt x="227825" y="251079"/>
                  </a:lnTo>
                  <a:lnTo>
                    <a:pt x="208089" y="251079"/>
                  </a:lnTo>
                  <a:lnTo>
                    <a:pt x="208089" y="234924"/>
                  </a:lnTo>
                  <a:lnTo>
                    <a:pt x="201739" y="228574"/>
                  </a:lnTo>
                  <a:lnTo>
                    <a:pt x="189039" y="228574"/>
                  </a:lnTo>
                  <a:lnTo>
                    <a:pt x="175120" y="219659"/>
                  </a:lnTo>
                  <a:lnTo>
                    <a:pt x="164528" y="202577"/>
                  </a:lnTo>
                  <a:lnTo>
                    <a:pt x="161747" y="181762"/>
                  </a:lnTo>
                  <a:lnTo>
                    <a:pt x="171310" y="161632"/>
                  </a:lnTo>
                  <a:lnTo>
                    <a:pt x="176352" y="156273"/>
                  </a:lnTo>
                  <a:lnTo>
                    <a:pt x="181457" y="150050"/>
                  </a:lnTo>
                  <a:lnTo>
                    <a:pt x="184124" y="146265"/>
                  </a:lnTo>
                  <a:lnTo>
                    <a:pt x="186436" y="143002"/>
                  </a:lnTo>
                  <a:lnTo>
                    <a:pt x="185953" y="144678"/>
                  </a:lnTo>
                  <a:lnTo>
                    <a:pt x="185648" y="146265"/>
                  </a:lnTo>
                  <a:lnTo>
                    <a:pt x="185039" y="152006"/>
                  </a:lnTo>
                  <a:lnTo>
                    <a:pt x="185077" y="152488"/>
                  </a:lnTo>
                  <a:lnTo>
                    <a:pt x="185737" y="156438"/>
                  </a:lnTo>
                  <a:lnTo>
                    <a:pt x="187464" y="159956"/>
                  </a:lnTo>
                  <a:lnTo>
                    <a:pt x="189572" y="164363"/>
                  </a:lnTo>
                  <a:lnTo>
                    <a:pt x="206895" y="172364"/>
                  </a:lnTo>
                  <a:lnTo>
                    <a:pt x="208495" y="172364"/>
                  </a:lnTo>
                  <a:lnTo>
                    <a:pt x="209816" y="172275"/>
                  </a:lnTo>
                  <a:lnTo>
                    <a:pt x="211201" y="172123"/>
                  </a:lnTo>
                  <a:lnTo>
                    <a:pt x="211569" y="172046"/>
                  </a:lnTo>
                  <a:lnTo>
                    <a:pt x="211785" y="172046"/>
                  </a:lnTo>
                  <a:lnTo>
                    <a:pt x="225158" y="165684"/>
                  </a:lnTo>
                  <a:lnTo>
                    <a:pt x="227799" y="163080"/>
                  </a:lnTo>
                  <a:lnTo>
                    <a:pt x="229603" y="159753"/>
                  </a:lnTo>
                  <a:lnTo>
                    <a:pt x="229781" y="158813"/>
                  </a:lnTo>
                  <a:lnTo>
                    <a:pt x="230365" y="155803"/>
                  </a:lnTo>
                  <a:lnTo>
                    <a:pt x="230632" y="154355"/>
                  </a:lnTo>
                  <a:lnTo>
                    <a:pt x="230581" y="152006"/>
                  </a:lnTo>
                  <a:lnTo>
                    <a:pt x="229908" y="148361"/>
                  </a:lnTo>
                  <a:lnTo>
                    <a:pt x="229057" y="146494"/>
                  </a:lnTo>
                  <a:lnTo>
                    <a:pt x="226428" y="143662"/>
                  </a:lnTo>
                  <a:lnTo>
                    <a:pt x="224726" y="142811"/>
                  </a:lnTo>
                  <a:lnTo>
                    <a:pt x="221843" y="142811"/>
                  </a:lnTo>
                  <a:lnTo>
                    <a:pt x="220675" y="143408"/>
                  </a:lnTo>
                  <a:lnTo>
                    <a:pt x="219278" y="145402"/>
                  </a:lnTo>
                  <a:lnTo>
                    <a:pt x="218935" y="147091"/>
                  </a:lnTo>
                  <a:lnTo>
                    <a:pt x="221272" y="155803"/>
                  </a:lnTo>
                  <a:lnTo>
                    <a:pt x="209689" y="158813"/>
                  </a:lnTo>
                  <a:lnTo>
                    <a:pt x="201498" y="145935"/>
                  </a:lnTo>
                  <a:lnTo>
                    <a:pt x="205981" y="143002"/>
                  </a:lnTo>
                  <a:lnTo>
                    <a:pt x="210718" y="139903"/>
                  </a:lnTo>
                  <a:lnTo>
                    <a:pt x="213982" y="137528"/>
                  </a:lnTo>
                  <a:lnTo>
                    <a:pt x="218313" y="135763"/>
                  </a:lnTo>
                  <a:lnTo>
                    <a:pt x="223545" y="133756"/>
                  </a:lnTo>
                  <a:lnTo>
                    <a:pt x="232194" y="130670"/>
                  </a:lnTo>
                  <a:lnTo>
                    <a:pt x="238010" y="128498"/>
                  </a:lnTo>
                  <a:lnTo>
                    <a:pt x="243001" y="126542"/>
                  </a:lnTo>
                  <a:lnTo>
                    <a:pt x="245414" y="125298"/>
                  </a:lnTo>
                  <a:lnTo>
                    <a:pt x="253263" y="121259"/>
                  </a:lnTo>
                  <a:lnTo>
                    <a:pt x="278599" y="88049"/>
                  </a:lnTo>
                  <a:lnTo>
                    <a:pt x="287642" y="45161"/>
                  </a:lnTo>
                  <a:lnTo>
                    <a:pt x="288048" y="20485"/>
                  </a:lnTo>
                  <a:lnTo>
                    <a:pt x="288048" y="20332"/>
                  </a:lnTo>
                  <a:close/>
                </a:path>
              </a:pathLst>
            </a:custGeom>
            <a:solidFill>
              <a:srgbClr val="B6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53311" y="7573142"/>
              <a:ext cx="84302" cy="8016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68491" y="7549883"/>
              <a:ext cx="1039266" cy="390855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4744927" y="8429411"/>
              <a:ext cx="323850" cy="683895"/>
            </a:xfrm>
            <a:custGeom>
              <a:avLst/>
              <a:gdLst/>
              <a:ahLst/>
              <a:cxnLst/>
              <a:rect l="l" t="t" r="r" b="b"/>
              <a:pathLst>
                <a:path w="323850" h="683895">
                  <a:moveTo>
                    <a:pt x="82613" y="0"/>
                  </a:moveTo>
                  <a:lnTo>
                    <a:pt x="44234" y="8802"/>
                  </a:lnTo>
                  <a:lnTo>
                    <a:pt x="18665" y="27863"/>
                  </a:lnTo>
                  <a:lnTo>
                    <a:pt x="4418" y="49791"/>
                  </a:lnTo>
                  <a:lnTo>
                    <a:pt x="0" y="67195"/>
                  </a:lnTo>
                  <a:lnTo>
                    <a:pt x="0" y="307657"/>
                  </a:lnTo>
                  <a:lnTo>
                    <a:pt x="2118" y="318159"/>
                  </a:lnTo>
                  <a:lnTo>
                    <a:pt x="7883" y="326715"/>
                  </a:lnTo>
                  <a:lnTo>
                    <a:pt x="16405" y="332473"/>
                  </a:lnTo>
                  <a:lnTo>
                    <a:pt x="26796" y="334581"/>
                  </a:lnTo>
                  <a:lnTo>
                    <a:pt x="37313" y="332473"/>
                  </a:lnTo>
                  <a:lnTo>
                    <a:pt x="45899" y="326715"/>
                  </a:lnTo>
                  <a:lnTo>
                    <a:pt x="51687" y="318159"/>
                  </a:lnTo>
                  <a:lnTo>
                    <a:pt x="53809" y="307657"/>
                  </a:lnTo>
                  <a:lnTo>
                    <a:pt x="53809" y="110553"/>
                  </a:lnTo>
                  <a:lnTo>
                    <a:pt x="76682" y="110553"/>
                  </a:lnTo>
                  <a:lnTo>
                    <a:pt x="76682" y="302069"/>
                  </a:lnTo>
                  <a:lnTo>
                    <a:pt x="77342" y="306984"/>
                  </a:lnTo>
                  <a:lnTo>
                    <a:pt x="77342" y="644461"/>
                  </a:lnTo>
                  <a:lnTo>
                    <a:pt x="80286" y="659750"/>
                  </a:lnTo>
                  <a:lnTo>
                    <a:pt x="88318" y="672236"/>
                  </a:lnTo>
                  <a:lnTo>
                    <a:pt x="100242" y="680655"/>
                  </a:lnTo>
                  <a:lnTo>
                    <a:pt x="114858" y="683742"/>
                  </a:lnTo>
                  <a:lnTo>
                    <a:pt x="129425" y="680655"/>
                  </a:lnTo>
                  <a:lnTo>
                    <a:pt x="141327" y="672236"/>
                  </a:lnTo>
                  <a:lnTo>
                    <a:pt x="149354" y="659750"/>
                  </a:lnTo>
                  <a:lnTo>
                    <a:pt x="152298" y="644461"/>
                  </a:lnTo>
                  <a:lnTo>
                    <a:pt x="152298" y="346710"/>
                  </a:lnTo>
                  <a:lnTo>
                    <a:pt x="170865" y="346710"/>
                  </a:lnTo>
                  <a:lnTo>
                    <a:pt x="170865" y="644461"/>
                  </a:lnTo>
                  <a:lnTo>
                    <a:pt x="173815" y="659750"/>
                  </a:lnTo>
                  <a:lnTo>
                    <a:pt x="181856" y="672236"/>
                  </a:lnTo>
                  <a:lnTo>
                    <a:pt x="193770" y="680655"/>
                  </a:lnTo>
                  <a:lnTo>
                    <a:pt x="208343" y="683742"/>
                  </a:lnTo>
                  <a:lnTo>
                    <a:pt x="222900" y="680655"/>
                  </a:lnTo>
                  <a:lnTo>
                    <a:pt x="234816" y="672236"/>
                  </a:lnTo>
                  <a:lnTo>
                    <a:pt x="242865" y="659750"/>
                  </a:lnTo>
                  <a:lnTo>
                    <a:pt x="245821" y="644461"/>
                  </a:lnTo>
                  <a:lnTo>
                    <a:pt x="245821" y="110553"/>
                  </a:lnTo>
                  <a:lnTo>
                    <a:pt x="266128" y="110553"/>
                  </a:lnTo>
                  <a:lnTo>
                    <a:pt x="266128" y="307657"/>
                  </a:lnTo>
                  <a:lnTo>
                    <a:pt x="294944" y="334581"/>
                  </a:lnTo>
                  <a:lnTo>
                    <a:pt x="306204" y="332473"/>
                  </a:lnTo>
                  <a:lnTo>
                    <a:pt x="315387" y="326715"/>
                  </a:lnTo>
                  <a:lnTo>
                    <a:pt x="321571" y="318159"/>
                  </a:lnTo>
                  <a:lnTo>
                    <a:pt x="323837" y="307657"/>
                  </a:lnTo>
                  <a:lnTo>
                    <a:pt x="323837" y="64071"/>
                  </a:lnTo>
                  <a:lnTo>
                    <a:pt x="318826" y="45505"/>
                  </a:lnTo>
                  <a:lnTo>
                    <a:pt x="303974" y="24706"/>
                  </a:lnTo>
                  <a:lnTo>
                    <a:pt x="279549" y="7762"/>
                  </a:lnTo>
                  <a:lnTo>
                    <a:pt x="245821" y="762"/>
                  </a:lnTo>
                  <a:lnTo>
                    <a:pt x="82613" y="0"/>
                  </a:lnTo>
                  <a:close/>
                </a:path>
              </a:pathLst>
            </a:custGeom>
            <a:solidFill>
              <a:srgbClr val="002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42183" y="8288300"/>
              <a:ext cx="129349" cy="129336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5173220" y="8429411"/>
              <a:ext cx="323850" cy="683895"/>
            </a:xfrm>
            <a:custGeom>
              <a:avLst/>
              <a:gdLst/>
              <a:ahLst/>
              <a:cxnLst/>
              <a:rect l="l" t="t" r="r" b="b"/>
              <a:pathLst>
                <a:path w="323850" h="683895">
                  <a:moveTo>
                    <a:pt x="82613" y="0"/>
                  </a:moveTo>
                  <a:lnTo>
                    <a:pt x="44234" y="8802"/>
                  </a:lnTo>
                  <a:lnTo>
                    <a:pt x="18665" y="27863"/>
                  </a:lnTo>
                  <a:lnTo>
                    <a:pt x="4418" y="49791"/>
                  </a:lnTo>
                  <a:lnTo>
                    <a:pt x="0" y="67195"/>
                  </a:lnTo>
                  <a:lnTo>
                    <a:pt x="0" y="307657"/>
                  </a:lnTo>
                  <a:lnTo>
                    <a:pt x="2118" y="318159"/>
                  </a:lnTo>
                  <a:lnTo>
                    <a:pt x="7883" y="326715"/>
                  </a:lnTo>
                  <a:lnTo>
                    <a:pt x="16405" y="332473"/>
                  </a:lnTo>
                  <a:lnTo>
                    <a:pt x="26796" y="334581"/>
                  </a:lnTo>
                  <a:lnTo>
                    <a:pt x="37313" y="332473"/>
                  </a:lnTo>
                  <a:lnTo>
                    <a:pt x="45899" y="326715"/>
                  </a:lnTo>
                  <a:lnTo>
                    <a:pt x="51687" y="318159"/>
                  </a:lnTo>
                  <a:lnTo>
                    <a:pt x="53809" y="307657"/>
                  </a:lnTo>
                  <a:lnTo>
                    <a:pt x="53809" y="110553"/>
                  </a:lnTo>
                  <a:lnTo>
                    <a:pt x="76682" y="110553"/>
                  </a:lnTo>
                  <a:lnTo>
                    <a:pt x="76682" y="302069"/>
                  </a:lnTo>
                  <a:lnTo>
                    <a:pt x="77342" y="306984"/>
                  </a:lnTo>
                  <a:lnTo>
                    <a:pt x="77342" y="644461"/>
                  </a:lnTo>
                  <a:lnTo>
                    <a:pt x="80286" y="659750"/>
                  </a:lnTo>
                  <a:lnTo>
                    <a:pt x="88318" y="672236"/>
                  </a:lnTo>
                  <a:lnTo>
                    <a:pt x="100242" y="680655"/>
                  </a:lnTo>
                  <a:lnTo>
                    <a:pt x="114858" y="683742"/>
                  </a:lnTo>
                  <a:lnTo>
                    <a:pt x="129425" y="680655"/>
                  </a:lnTo>
                  <a:lnTo>
                    <a:pt x="141327" y="672236"/>
                  </a:lnTo>
                  <a:lnTo>
                    <a:pt x="149354" y="659750"/>
                  </a:lnTo>
                  <a:lnTo>
                    <a:pt x="152298" y="644461"/>
                  </a:lnTo>
                  <a:lnTo>
                    <a:pt x="152298" y="346710"/>
                  </a:lnTo>
                  <a:lnTo>
                    <a:pt x="170865" y="346710"/>
                  </a:lnTo>
                  <a:lnTo>
                    <a:pt x="170865" y="644461"/>
                  </a:lnTo>
                  <a:lnTo>
                    <a:pt x="173815" y="659750"/>
                  </a:lnTo>
                  <a:lnTo>
                    <a:pt x="181856" y="672236"/>
                  </a:lnTo>
                  <a:lnTo>
                    <a:pt x="193770" y="680655"/>
                  </a:lnTo>
                  <a:lnTo>
                    <a:pt x="208343" y="683742"/>
                  </a:lnTo>
                  <a:lnTo>
                    <a:pt x="222900" y="680655"/>
                  </a:lnTo>
                  <a:lnTo>
                    <a:pt x="234816" y="672236"/>
                  </a:lnTo>
                  <a:lnTo>
                    <a:pt x="242865" y="659750"/>
                  </a:lnTo>
                  <a:lnTo>
                    <a:pt x="245821" y="644461"/>
                  </a:lnTo>
                  <a:lnTo>
                    <a:pt x="245821" y="110553"/>
                  </a:lnTo>
                  <a:lnTo>
                    <a:pt x="266128" y="110553"/>
                  </a:lnTo>
                  <a:lnTo>
                    <a:pt x="266128" y="307657"/>
                  </a:lnTo>
                  <a:lnTo>
                    <a:pt x="294944" y="334581"/>
                  </a:lnTo>
                  <a:lnTo>
                    <a:pt x="306204" y="332473"/>
                  </a:lnTo>
                  <a:lnTo>
                    <a:pt x="315387" y="326715"/>
                  </a:lnTo>
                  <a:lnTo>
                    <a:pt x="321571" y="318159"/>
                  </a:lnTo>
                  <a:lnTo>
                    <a:pt x="323837" y="307657"/>
                  </a:lnTo>
                  <a:lnTo>
                    <a:pt x="323837" y="64071"/>
                  </a:lnTo>
                  <a:lnTo>
                    <a:pt x="318826" y="45505"/>
                  </a:lnTo>
                  <a:lnTo>
                    <a:pt x="303974" y="24706"/>
                  </a:lnTo>
                  <a:lnTo>
                    <a:pt x="279549" y="7762"/>
                  </a:lnTo>
                  <a:lnTo>
                    <a:pt x="245821" y="762"/>
                  </a:lnTo>
                  <a:lnTo>
                    <a:pt x="82613" y="0"/>
                  </a:lnTo>
                  <a:close/>
                </a:path>
              </a:pathLst>
            </a:custGeom>
            <a:solidFill>
              <a:srgbClr val="B6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70477" y="8288300"/>
              <a:ext cx="129349" cy="129336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5601514" y="8429411"/>
              <a:ext cx="323850" cy="683895"/>
            </a:xfrm>
            <a:custGeom>
              <a:avLst/>
              <a:gdLst/>
              <a:ahLst/>
              <a:cxnLst/>
              <a:rect l="l" t="t" r="r" b="b"/>
              <a:pathLst>
                <a:path w="323850" h="683895">
                  <a:moveTo>
                    <a:pt x="82613" y="0"/>
                  </a:moveTo>
                  <a:lnTo>
                    <a:pt x="44234" y="8802"/>
                  </a:lnTo>
                  <a:lnTo>
                    <a:pt x="18665" y="27863"/>
                  </a:lnTo>
                  <a:lnTo>
                    <a:pt x="4418" y="49791"/>
                  </a:lnTo>
                  <a:lnTo>
                    <a:pt x="0" y="67195"/>
                  </a:lnTo>
                  <a:lnTo>
                    <a:pt x="0" y="307657"/>
                  </a:lnTo>
                  <a:lnTo>
                    <a:pt x="2118" y="318159"/>
                  </a:lnTo>
                  <a:lnTo>
                    <a:pt x="7883" y="326715"/>
                  </a:lnTo>
                  <a:lnTo>
                    <a:pt x="16405" y="332473"/>
                  </a:lnTo>
                  <a:lnTo>
                    <a:pt x="26796" y="334581"/>
                  </a:lnTo>
                  <a:lnTo>
                    <a:pt x="37313" y="332473"/>
                  </a:lnTo>
                  <a:lnTo>
                    <a:pt x="45899" y="326715"/>
                  </a:lnTo>
                  <a:lnTo>
                    <a:pt x="51687" y="318159"/>
                  </a:lnTo>
                  <a:lnTo>
                    <a:pt x="53809" y="307657"/>
                  </a:lnTo>
                  <a:lnTo>
                    <a:pt x="53809" y="110553"/>
                  </a:lnTo>
                  <a:lnTo>
                    <a:pt x="76682" y="110553"/>
                  </a:lnTo>
                  <a:lnTo>
                    <a:pt x="76682" y="302069"/>
                  </a:lnTo>
                  <a:lnTo>
                    <a:pt x="77342" y="306984"/>
                  </a:lnTo>
                  <a:lnTo>
                    <a:pt x="77342" y="644461"/>
                  </a:lnTo>
                  <a:lnTo>
                    <a:pt x="80286" y="659750"/>
                  </a:lnTo>
                  <a:lnTo>
                    <a:pt x="88318" y="672236"/>
                  </a:lnTo>
                  <a:lnTo>
                    <a:pt x="100242" y="680655"/>
                  </a:lnTo>
                  <a:lnTo>
                    <a:pt x="114858" y="683742"/>
                  </a:lnTo>
                  <a:lnTo>
                    <a:pt x="129425" y="680655"/>
                  </a:lnTo>
                  <a:lnTo>
                    <a:pt x="141327" y="672236"/>
                  </a:lnTo>
                  <a:lnTo>
                    <a:pt x="149354" y="659750"/>
                  </a:lnTo>
                  <a:lnTo>
                    <a:pt x="152298" y="644461"/>
                  </a:lnTo>
                  <a:lnTo>
                    <a:pt x="152298" y="346710"/>
                  </a:lnTo>
                  <a:lnTo>
                    <a:pt x="170865" y="346710"/>
                  </a:lnTo>
                  <a:lnTo>
                    <a:pt x="170865" y="644461"/>
                  </a:lnTo>
                  <a:lnTo>
                    <a:pt x="173815" y="659750"/>
                  </a:lnTo>
                  <a:lnTo>
                    <a:pt x="181856" y="672236"/>
                  </a:lnTo>
                  <a:lnTo>
                    <a:pt x="193770" y="680655"/>
                  </a:lnTo>
                  <a:lnTo>
                    <a:pt x="208343" y="683742"/>
                  </a:lnTo>
                  <a:lnTo>
                    <a:pt x="222900" y="680655"/>
                  </a:lnTo>
                  <a:lnTo>
                    <a:pt x="234816" y="672236"/>
                  </a:lnTo>
                  <a:lnTo>
                    <a:pt x="242865" y="659750"/>
                  </a:lnTo>
                  <a:lnTo>
                    <a:pt x="245821" y="644461"/>
                  </a:lnTo>
                  <a:lnTo>
                    <a:pt x="245821" y="110553"/>
                  </a:lnTo>
                  <a:lnTo>
                    <a:pt x="266128" y="110553"/>
                  </a:lnTo>
                  <a:lnTo>
                    <a:pt x="266128" y="307657"/>
                  </a:lnTo>
                  <a:lnTo>
                    <a:pt x="294944" y="334581"/>
                  </a:lnTo>
                  <a:lnTo>
                    <a:pt x="306204" y="332473"/>
                  </a:lnTo>
                  <a:lnTo>
                    <a:pt x="315387" y="326715"/>
                  </a:lnTo>
                  <a:lnTo>
                    <a:pt x="321571" y="318159"/>
                  </a:lnTo>
                  <a:lnTo>
                    <a:pt x="323837" y="307657"/>
                  </a:lnTo>
                  <a:lnTo>
                    <a:pt x="323837" y="64071"/>
                  </a:lnTo>
                  <a:lnTo>
                    <a:pt x="318826" y="45505"/>
                  </a:lnTo>
                  <a:lnTo>
                    <a:pt x="303974" y="24706"/>
                  </a:lnTo>
                  <a:lnTo>
                    <a:pt x="279549" y="7762"/>
                  </a:lnTo>
                  <a:lnTo>
                    <a:pt x="245821" y="762"/>
                  </a:lnTo>
                  <a:lnTo>
                    <a:pt x="82613" y="0"/>
                  </a:lnTo>
                  <a:close/>
                </a:path>
              </a:pathLst>
            </a:custGeom>
            <a:solidFill>
              <a:srgbClr val="B6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98770" y="8288300"/>
              <a:ext cx="129349" cy="129336"/>
            </a:xfrm>
            <a:prstGeom prst="rect">
              <a:avLst/>
            </a:prstGeom>
          </p:spPr>
        </p:pic>
      </p:grpSp>
      <p:sp>
        <p:nvSpPr>
          <p:cNvPr id="140" name="object 140"/>
          <p:cNvSpPr txBox="1"/>
          <p:nvPr/>
        </p:nvSpPr>
        <p:spPr>
          <a:xfrm>
            <a:off x="4635473" y="7044483"/>
            <a:ext cx="2423795" cy="38735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95"/>
              </a:spcBef>
            </a:pPr>
            <a:r>
              <a:rPr sz="800" spc="-100" dirty="0">
                <a:solidFill>
                  <a:srgbClr val="002856"/>
                </a:solidFill>
                <a:latin typeface="Calibri"/>
                <a:cs typeface="Calibri"/>
              </a:rPr>
              <a:t>1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2856"/>
                </a:solidFill>
                <a:latin typeface="Calibri"/>
                <a:cs typeface="Calibri"/>
              </a:rPr>
              <a:t>in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002856"/>
                </a:solidFill>
                <a:latin typeface="Calibri"/>
                <a:cs typeface="Calibri"/>
              </a:rPr>
              <a:t>every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2856"/>
                </a:solidFill>
                <a:latin typeface="Calibri"/>
                <a:cs typeface="Calibri"/>
              </a:rPr>
              <a:t>8.5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Division </a:t>
            </a:r>
            <a:r>
              <a:rPr sz="800" dirty="0">
                <a:solidFill>
                  <a:srgbClr val="002856"/>
                </a:solidFill>
                <a:latin typeface="Calibri"/>
                <a:cs typeface="Calibri"/>
              </a:rPr>
              <a:t>II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002856"/>
                </a:solidFill>
                <a:latin typeface="Calibri"/>
                <a:cs typeface="Calibri"/>
              </a:rPr>
              <a:t>student-athletes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002856"/>
                </a:solidFill>
                <a:latin typeface="Calibri"/>
                <a:cs typeface="Calibri"/>
              </a:rPr>
              <a:t>will </a:t>
            </a:r>
            <a:r>
              <a:rPr sz="800" spc="65" dirty="0">
                <a:solidFill>
                  <a:srgbClr val="002856"/>
                </a:solidFill>
                <a:latin typeface="Calibri"/>
                <a:cs typeface="Calibri"/>
              </a:rPr>
              <a:t>participate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2856"/>
                </a:solidFill>
                <a:latin typeface="Calibri"/>
                <a:cs typeface="Calibri"/>
              </a:rPr>
              <a:t>in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2856"/>
                </a:solidFill>
                <a:latin typeface="Calibri"/>
                <a:cs typeface="Calibri"/>
              </a:rPr>
              <a:t>a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120" dirty="0">
                <a:solidFill>
                  <a:srgbClr val="002856"/>
                </a:solidFill>
                <a:latin typeface="Calibri"/>
                <a:cs typeface="Calibri"/>
              </a:rPr>
              <a:t>NCAA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2856"/>
                </a:solidFill>
                <a:latin typeface="Calibri"/>
                <a:cs typeface="Calibri"/>
              </a:rPr>
              <a:t>championship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002856"/>
                </a:solidFill>
                <a:latin typeface="Calibri"/>
                <a:cs typeface="Calibri"/>
              </a:rPr>
              <a:t>during</a:t>
            </a:r>
            <a:r>
              <a:rPr sz="800" spc="60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2856"/>
                </a:solidFill>
                <a:latin typeface="Calibri"/>
                <a:cs typeface="Calibri"/>
              </a:rPr>
              <a:t>their </a:t>
            </a:r>
            <a:r>
              <a:rPr sz="800" spc="65" dirty="0">
                <a:solidFill>
                  <a:srgbClr val="002856"/>
                </a:solidFill>
                <a:latin typeface="Calibri"/>
                <a:cs typeface="Calibri"/>
              </a:rPr>
              <a:t>college</a:t>
            </a:r>
            <a:r>
              <a:rPr sz="800" spc="35" dirty="0">
                <a:solidFill>
                  <a:srgbClr val="002856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2856"/>
                </a:solidFill>
                <a:latin typeface="Calibri"/>
                <a:cs typeface="Calibri"/>
              </a:rPr>
              <a:t>experience.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17245" y="274065"/>
            <a:ext cx="7165340" cy="9321165"/>
          </a:xfrm>
          <a:custGeom>
            <a:avLst/>
            <a:gdLst/>
            <a:ahLst/>
            <a:cxnLst/>
            <a:rect l="l" t="t" r="r" b="b"/>
            <a:pathLst>
              <a:path w="7165340" h="9321165">
                <a:moveTo>
                  <a:pt x="0" y="9320784"/>
                </a:moveTo>
                <a:lnTo>
                  <a:pt x="7165340" y="9320784"/>
                </a:lnTo>
                <a:lnTo>
                  <a:pt x="7165340" y="0"/>
                </a:lnTo>
                <a:lnTo>
                  <a:pt x="0" y="0"/>
                </a:lnTo>
                <a:lnTo>
                  <a:pt x="0" y="932078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08965" y="0"/>
            <a:ext cx="4663440" cy="3503929"/>
            <a:chOff x="3108965" y="0"/>
            <a:chExt cx="4663440" cy="3503929"/>
          </a:xfrm>
        </p:grpSpPr>
        <p:sp>
          <p:nvSpPr>
            <p:cNvPr id="3" name="object 3"/>
            <p:cNvSpPr/>
            <p:nvPr/>
          </p:nvSpPr>
          <p:spPr>
            <a:xfrm>
              <a:off x="3310133" y="0"/>
              <a:ext cx="4462780" cy="3503929"/>
            </a:xfrm>
            <a:custGeom>
              <a:avLst/>
              <a:gdLst/>
              <a:ahLst/>
              <a:cxnLst/>
              <a:rect l="l" t="t" r="r" b="b"/>
              <a:pathLst>
                <a:path w="4462780" h="3503929">
                  <a:moveTo>
                    <a:pt x="4462272" y="0"/>
                  </a:moveTo>
                  <a:lnTo>
                    <a:pt x="1144498" y="0"/>
                  </a:lnTo>
                  <a:lnTo>
                    <a:pt x="0" y="3503676"/>
                  </a:lnTo>
                  <a:lnTo>
                    <a:pt x="4462272" y="3499599"/>
                  </a:lnTo>
                  <a:lnTo>
                    <a:pt x="4462272" y="0"/>
                  </a:lnTo>
                  <a:close/>
                </a:path>
              </a:pathLst>
            </a:custGeom>
            <a:solidFill>
              <a:srgbClr val="F58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08965" y="0"/>
              <a:ext cx="1260475" cy="3503929"/>
            </a:xfrm>
            <a:custGeom>
              <a:avLst/>
              <a:gdLst/>
              <a:ahLst/>
              <a:cxnLst/>
              <a:rect l="l" t="t" r="r" b="b"/>
              <a:pathLst>
                <a:path w="1260475" h="3503929">
                  <a:moveTo>
                    <a:pt x="1260030" y="0"/>
                  </a:moveTo>
                  <a:lnTo>
                    <a:pt x="1144498" y="0"/>
                  </a:lnTo>
                  <a:lnTo>
                    <a:pt x="0" y="3503676"/>
                  </a:lnTo>
                  <a:lnTo>
                    <a:pt x="115531" y="3503676"/>
                  </a:lnTo>
                  <a:lnTo>
                    <a:pt x="1260030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3612388"/>
            <a:ext cx="7774940" cy="6448425"/>
            <a:chOff x="0" y="3612388"/>
            <a:chExt cx="7774940" cy="64484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12388"/>
              <a:ext cx="7772400" cy="36296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00268" y="6765213"/>
              <a:ext cx="1072515" cy="3293745"/>
            </a:xfrm>
            <a:custGeom>
              <a:avLst/>
              <a:gdLst/>
              <a:ahLst/>
              <a:cxnLst/>
              <a:rect l="l" t="t" r="r" b="b"/>
              <a:pathLst>
                <a:path w="1072515" h="3293745">
                  <a:moveTo>
                    <a:pt x="1072134" y="0"/>
                  </a:moveTo>
                  <a:lnTo>
                    <a:pt x="0" y="3293186"/>
                  </a:lnTo>
                  <a:lnTo>
                    <a:pt x="1072134" y="3293186"/>
                  </a:lnTo>
                  <a:lnTo>
                    <a:pt x="1072134" y="0"/>
                  </a:lnTo>
                  <a:close/>
                </a:path>
              </a:pathLst>
            </a:custGeom>
            <a:solidFill>
              <a:srgbClr val="AA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56991" y="8482406"/>
              <a:ext cx="515620" cy="1576070"/>
            </a:xfrm>
            <a:custGeom>
              <a:avLst/>
              <a:gdLst/>
              <a:ahLst/>
              <a:cxnLst/>
              <a:rect l="l" t="t" r="r" b="b"/>
              <a:pathLst>
                <a:path w="515620" h="1576070">
                  <a:moveTo>
                    <a:pt x="515404" y="0"/>
                  </a:moveTo>
                  <a:lnTo>
                    <a:pt x="0" y="1575993"/>
                  </a:lnTo>
                  <a:lnTo>
                    <a:pt x="123850" y="1575993"/>
                  </a:lnTo>
                  <a:lnTo>
                    <a:pt x="515404" y="374789"/>
                  </a:lnTo>
                  <a:lnTo>
                    <a:pt x="515404" y="0"/>
                  </a:lnTo>
                  <a:close/>
                </a:path>
              </a:pathLst>
            </a:custGeom>
            <a:solidFill>
              <a:srgbClr val="FFC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13414" y="8654935"/>
              <a:ext cx="459105" cy="1403985"/>
            </a:xfrm>
            <a:custGeom>
              <a:avLst/>
              <a:gdLst/>
              <a:ahLst/>
              <a:cxnLst/>
              <a:rect l="l" t="t" r="r" b="b"/>
              <a:pathLst>
                <a:path w="459104" h="1403984">
                  <a:moveTo>
                    <a:pt x="458990" y="0"/>
                  </a:moveTo>
                  <a:lnTo>
                    <a:pt x="0" y="1403464"/>
                  </a:lnTo>
                  <a:lnTo>
                    <a:pt x="226161" y="1403464"/>
                  </a:lnTo>
                  <a:lnTo>
                    <a:pt x="458990" y="689229"/>
                  </a:lnTo>
                  <a:lnTo>
                    <a:pt x="458990" y="0"/>
                  </a:lnTo>
                  <a:close/>
                </a:path>
              </a:pathLst>
            </a:custGeom>
            <a:solidFill>
              <a:srgbClr val="3835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37430" y="9339922"/>
              <a:ext cx="235585" cy="718820"/>
            </a:xfrm>
            <a:custGeom>
              <a:avLst/>
              <a:gdLst/>
              <a:ahLst/>
              <a:cxnLst/>
              <a:rect l="l" t="t" r="r" b="b"/>
              <a:pathLst>
                <a:path w="235584" h="718820">
                  <a:moveTo>
                    <a:pt x="234962" y="0"/>
                  </a:moveTo>
                  <a:lnTo>
                    <a:pt x="0" y="718477"/>
                  </a:lnTo>
                  <a:lnTo>
                    <a:pt x="123723" y="718477"/>
                  </a:lnTo>
                  <a:lnTo>
                    <a:pt x="234962" y="377189"/>
                  </a:lnTo>
                  <a:lnTo>
                    <a:pt x="234962" y="0"/>
                  </a:lnTo>
                  <a:close/>
                </a:path>
              </a:pathLst>
            </a:custGeom>
            <a:solidFill>
              <a:srgbClr val="73C0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33173" y="5252753"/>
              <a:ext cx="1239520" cy="3816350"/>
            </a:xfrm>
            <a:custGeom>
              <a:avLst/>
              <a:gdLst/>
              <a:ahLst/>
              <a:cxnLst/>
              <a:rect l="l" t="t" r="r" b="b"/>
              <a:pathLst>
                <a:path w="1239520" h="3816350">
                  <a:moveTo>
                    <a:pt x="1239227" y="0"/>
                  </a:moveTo>
                  <a:lnTo>
                    <a:pt x="0" y="3816009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72987" y="5375356"/>
              <a:ext cx="1199515" cy="3693795"/>
            </a:xfrm>
            <a:custGeom>
              <a:avLst/>
              <a:gdLst/>
              <a:ahLst/>
              <a:cxnLst/>
              <a:rect l="l" t="t" r="r" b="b"/>
              <a:pathLst>
                <a:path w="1199515" h="3693795">
                  <a:moveTo>
                    <a:pt x="1199412" y="0"/>
                  </a:moveTo>
                  <a:lnTo>
                    <a:pt x="0" y="369340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12804" y="5497967"/>
              <a:ext cx="1160145" cy="3571240"/>
            </a:xfrm>
            <a:custGeom>
              <a:avLst/>
              <a:gdLst/>
              <a:ahLst/>
              <a:cxnLst/>
              <a:rect l="l" t="t" r="r" b="b"/>
              <a:pathLst>
                <a:path w="1160145" h="3571240">
                  <a:moveTo>
                    <a:pt x="1159595" y="0"/>
                  </a:moveTo>
                  <a:lnTo>
                    <a:pt x="0" y="35707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52619" y="5620570"/>
              <a:ext cx="1120140" cy="3448685"/>
            </a:xfrm>
            <a:custGeom>
              <a:avLst/>
              <a:gdLst/>
              <a:ahLst/>
              <a:cxnLst/>
              <a:rect l="l" t="t" r="r" b="b"/>
              <a:pathLst>
                <a:path w="1120140" h="3448684">
                  <a:moveTo>
                    <a:pt x="1119780" y="0"/>
                  </a:moveTo>
                  <a:lnTo>
                    <a:pt x="0" y="3448193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92434" y="5743178"/>
              <a:ext cx="1080135" cy="3326129"/>
            </a:xfrm>
            <a:custGeom>
              <a:avLst/>
              <a:gdLst/>
              <a:ahLst/>
              <a:cxnLst/>
              <a:rect l="l" t="t" r="r" b="b"/>
              <a:pathLst>
                <a:path w="1080134" h="3326129">
                  <a:moveTo>
                    <a:pt x="1079964" y="0"/>
                  </a:moveTo>
                  <a:lnTo>
                    <a:pt x="0" y="3325585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32251" y="5865783"/>
              <a:ext cx="1040765" cy="3203575"/>
            </a:xfrm>
            <a:custGeom>
              <a:avLst/>
              <a:gdLst/>
              <a:ahLst/>
              <a:cxnLst/>
              <a:rect l="l" t="t" r="r" b="b"/>
              <a:pathLst>
                <a:path w="1040765" h="3203575">
                  <a:moveTo>
                    <a:pt x="1040149" y="0"/>
                  </a:moveTo>
                  <a:lnTo>
                    <a:pt x="0" y="3202980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72066" y="5988391"/>
              <a:ext cx="1000760" cy="3080385"/>
            </a:xfrm>
            <a:custGeom>
              <a:avLst/>
              <a:gdLst/>
              <a:ahLst/>
              <a:cxnLst/>
              <a:rect l="l" t="t" r="r" b="b"/>
              <a:pathLst>
                <a:path w="1000759" h="3080384">
                  <a:moveTo>
                    <a:pt x="1000333" y="0"/>
                  </a:moveTo>
                  <a:lnTo>
                    <a:pt x="0" y="308037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11882" y="6110996"/>
              <a:ext cx="960755" cy="2957830"/>
            </a:xfrm>
            <a:custGeom>
              <a:avLst/>
              <a:gdLst/>
              <a:ahLst/>
              <a:cxnLst/>
              <a:rect l="l" t="t" r="r" b="b"/>
              <a:pathLst>
                <a:path w="960754" h="2957829">
                  <a:moveTo>
                    <a:pt x="960517" y="0"/>
                  </a:moveTo>
                  <a:lnTo>
                    <a:pt x="0" y="2957767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51697" y="6233599"/>
              <a:ext cx="920750" cy="2835275"/>
            </a:xfrm>
            <a:custGeom>
              <a:avLst/>
              <a:gdLst/>
              <a:ahLst/>
              <a:cxnLst/>
              <a:rect l="l" t="t" r="r" b="b"/>
              <a:pathLst>
                <a:path w="920750" h="2835275">
                  <a:moveTo>
                    <a:pt x="920703" y="0"/>
                  </a:moveTo>
                  <a:lnTo>
                    <a:pt x="0" y="2835164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91512" y="6356207"/>
              <a:ext cx="881380" cy="2712720"/>
            </a:xfrm>
            <a:custGeom>
              <a:avLst/>
              <a:gdLst/>
              <a:ahLst/>
              <a:cxnLst/>
              <a:rect l="l" t="t" r="r" b="b"/>
              <a:pathLst>
                <a:path w="881379" h="2712720">
                  <a:moveTo>
                    <a:pt x="880886" y="0"/>
                  </a:moveTo>
                  <a:lnTo>
                    <a:pt x="0" y="271255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31328" y="6478813"/>
              <a:ext cx="841375" cy="2590165"/>
            </a:xfrm>
            <a:custGeom>
              <a:avLst/>
              <a:gdLst/>
              <a:ahLst/>
              <a:cxnLst/>
              <a:rect l="l" t="t" r="r" b="b"/>
              <a:pathLst>
                <a:path w="841375" h="2590165">
                  <a:moveTo>
                    <a:pt x="841071" y="0"/>
                  </a:moveTo>
                  <a:lnTo>
                    <a:pt x="0" y="2589950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71144" y="6601418"/>
              <a:ext cx="801370" cy="2467610"/>
            </a:xfrm>
            <a:custGeom>
              <a:avLst/>
              <a:gdLst/>
              <a:ahLst/>
              <a:cxnLst/>
              <a:rect l="l" t="t" r="r" b="b"/>
              <a:pathLst>
                <a:path w="801370" h="2467609">
                  <a:moveTo>
                    <a:pt x="801256" y="0"/>
                  </a:moveTo>
                  <a:lnTo>
                    <a:pt x="0" y="2467345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10958" y="6724021"/>
              <a:ext cx="762000" cy="2345055"/>
            </a:xfrm>
            <a:custGeom>
              <a:avLst/>
              <a:gdLst/>
              <a:ahLst/>
              <a:cxnLst/>
              <a:rect l="l" t="t" r="r" b="b"/>
              <a:pathLst>
                <a:path w="762000" h="2345054">
                  <a:moveTo>
                    <a:pt x="761441" y="0"/>
                  </a:moveTo>
                  <a:lnTo>
                    <a:pt x="0" y="234474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50774" y="6846629"/>
              <a:ext cx="721995" cy="2222500"/>
            </a:xfrm>
            <a:custGeom>
              <a:avLst/>
              <a:gdLst/>
              <a:ahLst/>
              <a:cxnLst/>
              <a:rect l="l" t="t" r="r" b="b"/>
              <a:pathLst>
                <a:path w="721995" h="2222500">
                  <a:moveTo>
                    <a:pt x="721625" y="0"/>
                  </a:moveTo>
                  <a:lnTo>
                    <a:pt x="0" y="2222134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90590" y="6969234"/>
              <a:ext cx="681990" cy="2099945"/>
            </a:xfrm>
            <a:custGeom>
              <a:avLst/>
              <a:gdLst/>
              <a:ahLst/>
              <a:cxnLst/>
              <a:rect l="l" t="t" r="r" b="b"/>
              <a:pathLst>
                <a:path w="681990" h="2099945">
                  <a:moveTo>
                    <a:pt x="681809" y="0"/>
                  </a:moveTo>
                  <a:lnTo>
                    <a:pt x="0" y="2099529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130405" y="7091842"/>
              <a:ext cx="642620" cy="1977389"/>
            </a:xfrm>
            <a:custGeom>
              <a:avLst/>
              <a:gdLst/>
              <a:ahLst/>
              <a:cxnLst/>
              <a:rect l="l" t="t" r="r" b="b"/>
              <a:pathLst>
                <a:path w="642620" h="1977390">
                  <a:moveTo>
                    <a:pt x="641993" y="0"/>
                  </a:moveTo>
                  <a:lnTo>
                    <a:pt x="0" y="1976921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170222" y="7214448"/>
              <a:ext cx="602615" cy="1854835"/>
            </a:xfrm>
            <a:custGeom>
              <a:avLst/>
              <a:gdLst/>
              <a:ahLst/>
              <a:cxnLst/>
              <a:rect l="l" t="t" r="r" b="b"/>
              <a:pathLst>
                <a:path w="602615" h="1854834">
                  <a:moveTo>
                    <a:pt x="602178" y="0"/>
                  </a:moveTo>
                  <a:lnTo>
                    <a:pt x="0" y="1854315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10037" y="7337056"/>
              <a:ext cx="562610" cy="1732280"/>
            </a:xfrm>
            <a:custGeom>
              <a:avLst/>
              <a:gdLst/>
              <a:ahLst/>
              <a:cxnLst/>
              <a:rect l="l" t="t" r="r" b="b"/>
              <a:pathLst>
                <a:path w="562609" h="1732279">
                  <a:moveTo>
                    <a:pt x="562362" y="0"/>
                  </a:moveTo>
                  <a:lnTo>
                    <a:pt x="0" y="1731708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249853" y="7459661"/>
              <a:ext cx="522605" cy="1609725"/>
            </a:xfrm>
            <a:custGeom>
              <a:avLst/>
              <a:gdLst/>
              <a:ahLst/>
              <a:cxnLst/>
              <a:rect l="l" t="t" r="r" b="b"/>
              <a:pathLst>
                <a:path w="522604" h="1609725">
                  <a:moveTo>
                    <a:pt x="522546" y="0"/>
                  </a:moveTo>
                  <a:lnTo>
                    <a:pt x="0" y="160910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758361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718544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78729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638913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599097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59281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519467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79651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439835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00020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360204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20389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80574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240758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200942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61127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43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121312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81496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041680" y="7583058"/>
              <a:ext cx="491490" cy="1485900"/>
            </a:xfrm>
            <a:custGeom>
              <a:avLst/>
              <a:gdLst/>
              <a:ahLst/>
              <a:cxnLst/>
              <a:rect l="l" t="t" r="r" b="b"/>
              <a:pathLst>
                <a:path w="491490" h="1485900">
                  <a:moveTo>
                    <a:pt x="0" y="0"/>
                  </a:moveTo>
                  <a:lnTo>
                    <a:pt x="490931" y="1485696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279882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319698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359514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99329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39145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78960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18775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558591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598407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638223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678037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39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717853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40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757669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40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97483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40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837300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40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877116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40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916931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40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956746" y="7583587"/>
              <a:ext cx="802640" cy="2475230"/>
            </a:xfrm>
            <a:custGeom>
              <a:avLst/>
              <a:gdLst/>
              <a:ahLst/>
              <a:cxnLst/>
              <a:rect l="l" t="t" r="r" b="b"/>
              <a:pathLst>
                <a:path w="802640" h="2475229">
                  <a:moveTo>
                    <a:pt x="802402" y="0"/>
                  </a:moveTo>
                  <a:lnTo>
                    <a:pt x="0" y="2474812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6135625" y="600121"/>
            <a:ext cx="693420" cy="654685"/>
            <a:chOff x="6135625" y="600121"/>
            <a:chExt cx="693420" cy="654685"/>
          </a:xfrm>
        </p:grpSpPr>
        <p:sp>
          <p:nvSpPr>
            <p:cNvPr id="68" name="object 68"/>
            <p:cNvSpPr/>
            <p:nvPr/>
          </p:nvSpPr>
          <p:spPr>
            <a:xfrm>
              <a:off x="6135625" y="615868"/>
              <a:ext cx="638810" cy="638810"/>
            </a:xfrm>
            <a:custGeom>
              <a:avLst/>
              <a:gdLst/>
              <a:ahLst/>
              <a:cxnLst/>
              <a:rect l="l" t="t" r="r" b="b"/>
              <a:pathLst>
                <a:path w="638809" h="638810">
                  <a:moveTo>
                    <a:pt x="319163" y="0"/>
                  </a:moveTo>
                  <a:lnTo>
                    <a:pt x="272061" y="3466"/>
                  </a:lnTo>
                  <a:lnTo>
                    <a:pt x="227084" y="13535"/>
                  </a:lnTo>
                  <a:lnTo>
                    <a:pt x="184730" y="29708"/>
                  </a:lnTo>
                  <a:lnTo>
                    <a:pt x="145496" y="51488"/>
                  </a:lnTo>
                  <a:lnTo>
                    <a:pt x="109879" y="78377"/>
                  </a:lnTo>
                  <a:lnTo>
                    <a:pt x="78377" y="109879"/>
                  </a:lnTo>
                  <a:lnTo>
                    <a:pt x="51488" y="145496"/>
                  </a:lnTo>
                  <a:lnTo>
                    <a:pt x="29708" y="184730"/>
                  </a:lnTo>
                  <a:lnTo>
                    <a:pt x="13535" y="227084"/>
                  </a:lnTo>
                  <a:lnTo>
                    <a:pt x="3466" y="272061"/>
                  </a:lnTo>
                  <a:lnTo>
                    <a:pt x="0" y="319163"/>
                  </a:lnTo>
                  <a:lnTo>
                    <a:pt x="3466" y="366267"/>
                  </a:lnTo>
                  <a:lnTo>
                    <a:pt x="13535" y="411247"/>
                  </a:lnTo>
                  <a:lnTo>
                    <a:pt x="29708" y="453606"/>
                  </a:lnTo>
                  <a:lnTo>
                    <a:pt x="51488" y="492846"/>
                  </a:lnTo>
                  <a:lnTo>
                    <a:pt x="78377" y="528469"/>
                  </a:lnTo>
                  <a:lnTo>
                    <a:pt x="109879" y="559978"/>
                  </a:lnTo>
                  <a:lnTo>
                    <a:pt x="145496" y="586874"/>
                  </a:lnTo>
                  <a:lnTo>
                    <a:pt x="184730" y="608660"/>
                  </a:lnTo>
                  <a:lnTo>
                    <a:pt x="227084" y="624838"/>
                  </a:lnTo>
                  <a:lnTo>
                    <a:pt x="272061" y="634910"/>
                  </a:lnTo>
                  <a:lnTo>
                    <a:pt x="319163" y="638378"/>
                  </a:lnTo>
                  <a:lnTo>
                    <a:pt x="366269" y="634910"/>
                  </a:lnTo>
                  <a:lnTo>
                    <a:pt x="411248" y="624838"/>
                  </a:lnTo>
                  <a:lnTo>
                    <a:pt x="453604" y="608660"/>
                  </a:lnTo>
                  <a:lnTo>
                    <a:pt x="492840" y="586874"/>
                  </a:lnTo>
                  <a:lnTo>
                    <a:pt x="528458" y="559978"/>
                  </a:lnTo>
                  <a:lnTo>
                    <a:pt x="559961" y="528469"/>
                  </a:lnTo>
                  <a:lnTo>
                    <a:pt x="586851" y="492846"/>
                  </a:lnTo>
                  <a:lnTo>
                    <a:pt x="608631" y="453606"/>
                  </a:lnTo>
                  <a:lnTo>
                    <a:pt x="624804" y="411247"/>
                  </a:lnTo>
                  <a:lnTo>
                    <a:pt x="634873" y="366267"/>
                  </a:lnTo>
                  <a:lnTo>
                    <a:pt x="638340" y="319163"/>
                  </a:lnTo>
                  <a:lnTo>
                    <a:pt x="637305" y="293354"/>
                  </a:lnTo>
                  <a:lnTo>
                    <a:pt x="634253" y="268103"/>
                  </a:lnTo>
                  <a:lnTo>
                    <a:pt x="629263" y="243489"/>
                  </a:lnTo>
                  <a:lnTo>
                    <a:pt x="622414" y="219595"/>
                  </a:lnTo>
                  <a:lnTo>
                    <a:pt x="419963" y="467398"/>
                  </a:lnTo>
                  <a:lnTo>
                    <a:pt x="404799" y="482428"/>
                  </a:lnTo>
                  <a:lnTo>
                    <a:pt x="387040" y="493860"/>
                  </a:lnTo>
                  <a:lnTo>
                    <a:pt x="367312" y="501379"/>
                  </a:lnTo>
                  <a:lnTo>
                    <a:pt x="346240" y="504672"/>
                  </a:lnTo>
                  <a:lnTo>
                    <a:pt x="341121" y="504812"/>
                  </a:lnTo>
                  <a:lnTo>
                    <a:pt x="321211" y="502842"/>
                  </a:lnTo>
                  <a:lnTo>
                    <a:pt x="284689" y="487720"/>
                  </a:lnTo>
                  <a:lnTo>
                    <a:pt x="117728" y="323570"/>
                  </a:lnTo>
                  <a:lnTo>
                    <a:pt x="95354" y="289894"/>
                  </a:lnTo>
                  <a:lnTo>
                    <a:pt x="87896" y="251593"/>
                  </a:lnTo>
                  <a:lnTo>
                    <a:pt x="95354" y="213292"/>
                  </a:lnTo>
                  <a:lnTo>
                    <a:pt x="117728" y="179616"/>
                  </a:lnTo>
                  <a:lnTo>
                    <a:pt x="151404" y="157270"/>
                  </a:lnTo>
                  <a:lnTo>
                    <a:pt x="189701" y="149821"/>
                  </a:lnTo>
                  <a:lnTo>
                    <a:pt x="227990" y="157270"/>
                  </a:lnTo>
                  <a:lnTo>
                    <a:pt x="261645" y="179616"/>
                  </a:lnTo>
                  <a:lnTo>
                    <a:pt x="333489" y="251459"/>
                  </a:lnTo>
                  <a:lnTo>
                    <a:pt x="495477" y="53251"/>
                  </a:lnTo>
                  <a:lnTo>
                    <a:pt x="455764" y="30732"/>
                  </a:lnTo>
                  <a:lnTo>
                    <a:pt x="412792" y="14004"/>
                  </a:lnTo>
                  <a:lnTo>
                    <a:pt x="367084" y="3587"/>
                  </a:lnTo>
                  <a:lnTo>
                    <a:pt x="319163" y="0"/>
                  </a:lnTo>
                  <a:close/>
                </a:path>
              </a:pathLst>
            </a:custGeom>
            <a:solidFill>
              <a:srgbClr val="FED6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271039" y="600121"/>
              <a:ext cx="558165" cy="473075"/>
            </a:xfrm>
            <a:custGeom>
              <a:avLst/>
              <a:gdLst/>
              <a:ahLst/>
              <a:cxnLst/>
              <a:rect l="l" t="t" r="r" b="b"/>
              <a:pathLst>
                <a:path w="558165" h="473075">
                  <a:moveTo>
                    <a:pt x="498297" y="0"/>
                  </a:moveTo>
                  <a:lnTo>
                    <a:pt x="478360" y="6002"/>
                  </a:lnTo>
                  <a:lnTo>
                    <a:pt x="461673" y="19667"/>
                  </a:lnTo>
                  <a:lnTo>
                    <a:pt x="201653" y="337967"/>
                  </a:lnTo>
                  <a:lnTo>
                    <a:pt x="92662" y="228976"/>
                  </a:lnTo>
                  <a:lnTo>
                    <a:pt x="54270" y="213059"/>
                  </a:lnTo>
                  <a:lnTo>
                    <a:pt x="15878" y="228976"/>
                  </a:lnTo>
                  <a:lnTo>
                    <a:pt x="0" y="267342"/>
                  </a:lnTo>
                  <a:lnTo>
                    <a:pt x="3969" y="287765"/>
                  </a:lnTo>
                  <a:lnTo>
                    <a:pt x="167338" y="457169"/>
                  </a:lnTo>
                  <a:lnTo>
                    <a:pt x="205717" y="473057"/>
                  </a:lnTo>
                  <a:lnTo>
                    <a:pt x="219697" y="471231"/>
                  </a:lnTo>
                  <a:lnTo>
                    <a:pt x="545747" y="88374"/>
                  </a:lnTo>
                  <a:lnTo>
                    <a:pt x="557698" y="48579"/>
                  </a:lnTo>
                  <a:lnTo>
                    <a:pt x="551705" y="28649"/>
                  </a:lnTo>
                  <a:lnTo>
                    <a:pt x="538064" y="11984"/>
                  </a:lnTo>
                  <a:lnTo>
                    <a:pt x="519020" y="1909"/>
                  </a:lnTo>
                  <a:lnTo>
                    <a:pt x="4982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/>
          <p:nvPr/>
        </p:nvSpPr>
        <p:spPr>
          <a:xfrm>
            <a:off x="3367582" y="9351746"/>
            <a:ext cx="456565" cy="422275"/>
          </a:xfrm>
          <a:custGeom>
            <a:avLst/>
            <a:gdLst/>
            <a:ahLst/>
            <a:cxnLst/>
            <a:rect l="l" t="t" r="r" b="b"/>
            <a:pathLst>
              <a:path w="456564" h="422275">
                <a:moveTo>
                  <a:pt x="214782" y="0"/>
                </a:moveTo>
                <a:lnTo>
                  <a:pt x="17411" y="0"/>
                </a:lnTo>
                <a:lnTo>
                  <a:pt x="17411" y="179425"/>
                </a:lnTo>
                <a:lnTo>
                  <a:pt x="101587" y="179425"/>
                </a:lnTo>
                <a:lnTo>
                  <a:pt x="97155" y="231127"/>
                </a:lnTo>
                <a:lnTo>
                  <a:pt x="86309" y="273037"/>
                </a:lnTo>
                <a:lnTo>
                  <a:pt x="67525" y="306336"/>
                </a:lnTo>
                <a:lnTo>
                  <a:pt x="39268" y="332206"/>
                </a:lnTo>
                <a:lnTo>
                  <a:pt x="0" y="351815"/>
                </a:lnTo>
                <a:lnTo>
                  <a:pt x="0" y="422173"/>
                </a:lnTo>
                <a:lnTo>
                  <a:pt x="60896" y="404393"/>
                </a:lnTo>
                <a:lnTo>
                  <a:pt x="109486" y="381774"/>
                </a:lnTo>
                <a:lnTo>
                  <a:pt x="147053" y="354952"/>
                </a:lnTo>
                <a:lnTo>
                  <a:pt x="174879" y="324548"/>
                </a:lnTo>
                <a:lnTo>
                  <a:pt x="194284" y="291172"/>
                </a:lnTo>
                <a:lnTo>
                  <a:pt x="212940" y="217995"/>
                </a:lnTo>
                <a:lnTo>
                  <a:pt x="214782" y="179425"/>
                </a:lnTo>
                <a:lnTo>
                  <a:pt x="214782" y="0"/>
                </a:lnTo>
                <a:close/>
              </a:path>
              <a:path w="456564" h="422275">
                <a:moveTo>
                  <a:pt x="456450" y="0"/>
                </a:moveTo>
                <a:lnTo>
                  <a:pt x="259080" y="0"/>
                </a:lnTo>
                <a:lnTo>
                  <a:pt x="259080" y="179425"/>
                </a:lnTo>
                <a:lnTo>
                  <a:pt x="343255" y="179425"/>
                </a:lnTo>
                <a:lnTo>
                  <a:pt x="338810" y="231127"/>
                </a:lnTo>
                <a:lnTo>
                  <a:pt x="327964" y="273037"/>
                </a:lnTo>
                <a:lnTo>
                  <a:pt x="309181" y="306336"/>
                </a:lnTo>
                <a:lnTo>
                  <a:pt x="280924" y="332206"/>
                </a:lnTo>
                <a:lnTo>
                  <a:pt x="241668" y="351815"/>
                </a:lnTo>
                <a:lnTo>
                  <a:pt x="241668" y="422173"/>
                </a:lnTo>
                <a:lnTo>
                  <a:pt x="302564" y="404393"/>
                </a:lnTo>
                <a:lnTo>
                  <a:pt x="351142" y="381774"/>
                </a:lnTo>
                <a:lnTo>
                  <a:pt x="388708" y="354952"/>
                </a:lnTo>
                <a:lnTo>
                  <a:pt x="416534" y="324548"/>
                </a:lnTo>
                <a:lnTo>
                  <a:pt x="435940" y="291172"/>
                </a:lnTo>
                <a:lnTo>
                  <a:pt x="454596" y="217995"/>
                </a:lnTo>
                <a:lnTo>
                  <a:pt x="456450" y="179425"/>
                </a:lnTo>
                <a:lnTo>
                  <a:pt x="456450" y="0"/>
                </a:lnTo>
                <a:close/>
              </a:path>
            </a:pathLst>
          </a:custGeom>
          <a:solidFill>
            <a:srgbClr val="AEC1C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5724" y="9512399"/>
            <a:ext cx="2458720" cy="0"/>
          </a:xfrm>
          <a:custGeom>
            <a:avLst/>
            <a:gdLst/>
            <a:ahLst/>
            <a:cxnLst/>
            <a:rect l="l" t="t" r="r" b="b"/>
            <a:pathLst>
              <a:path w="2458720">
                <a:moveTo>
                  <a:pt x="0" y="0"/>
                </a:moveTo>
                <a:lnTo>
                  <a:pt x="2458720" y="0"/>
                </a:lnTo>
              </a:path>
            </a:pathLst>
          </a:custGeom>
          <a:ln w="6350">
            <a:solidFill>
              <a:srgbClr val="709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72"/>
          <p:cNvGrpSpPr/>
          <p:nvPr/>
        </p:nvGrpSpPr>
        <p:grpSpPr>
          <a:xfrm>
            <a:off x="3898964" y="9509224"/>
            <a:ext cx="3873500" cy="549275"/>
            <a:chOff x="3898964" y="9509224"/>
            <a:chExt cx="3873500" cy="549275"/>
          </a:xfrm>
        </p:grpSpPr>
        <p:sp>
          <p:nvSpPr>
            <p:cNvPr id="73" name="object 73"/>
            <p:cNvSpPr/>
            <p:nvPr/>
          </p:nvSpPr>
          <p:spPr>
            <a:xfrm>
              <a:off x="3898964" y="9512399"/>
              <a:ext cx="2458720" cy="0"/>
            </a:xfrm>
            <a:custGeom>
              <a:avLst/>
              <a:gdLst/>
              <a:ahLst/>
              <a:cxnLst/>
              <a:rect l="l" t="t" r="r" b="b"/>
              <a:pathLst>
                <a:path w="2458720">
                  <a:moveTo>
                    <a:pt x="0" y="0"/>
                  </a:moveTo>
                  <a:lnTo>
                    <a:pt x="2458720" y="0"/>
                  </a:lnTo>
                </a:path>
              </a:pathLst>
            </a:custGeom>
            <a:ln w="6350">
              <a:solidFill>
                <a:srgbClr val="70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754879" y="9523476"/>
              <a:ext cx="3017520" cy="535305"/>
            </a:xfrm>
            <a:custGeom>
              <a:avLst/>
              <a:gdLst/>
              <a:ahLst/>
              <a:cxnLst/>
              <a:rect l="l" t="t" r="r" b="b"/>
              <a:pathLst>
                <a:path w="3017520" h="535304">
                  <a:moveTo>
                    <a:pt x="3017520" y="0"/>
                  </a:moveTo>
                  <a:lnTo>
                    <a:pt x="0" y="0"/>
                  </a:lnTo>
                  <a:lnTo>
                    <a:pt x="0" y="534924"/>
                  </a:lnTo>
                  <a:lnTo>
                    <a:pt x="3017520" y="534924"/>
                  </a:lnTo>
                  <a:lnTo>
                    <a:pt x="3017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934495" y="7887766"/>
            <a:ext cx="5328920" cy="1338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31900"/>
              </a:lnSpc>
              <a:spcBef>
                <a:spcPts val="100"/>
              </a:spcBef>
            </a:pP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I’m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so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grateful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that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you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(football)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gave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me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a </a:t>
            </a:r>
            <a:r>
              <a:rPr sz="1200" b="1" i="1" spc="145" dirty="0">
                <a:solidFill>
                  <a:srgbClr val="3D5567"/>
                </a:solidFill>
                <a:latin typeface="Calibri"/>
                <a:cs typeface="Calibri"/>
              </a:rPr>
              <a:t>chance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95" dirty="0">
                <a:solidFill>
                  <a:srgbClr val="3D5567"/>
                </a:solidFill>
                <a:latin typeface="Calibri"/>
                <a:cs typeface="Calibri"/>
              </a:rPr>
              <a:t>to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get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a </a:t>
            </a:r>
            <a:r>
              <a:rPr sz="1200" b="1" i="1" spc="114" dirty="0">
                <a:solidFill>
                  <a:srgbClr val="3D5567"/>
                </a:solidFill>
                <a:latin typeface="Calibri"/>
                <a:cs typeface="Calibri"/>
              </a:rPr>
              <a:t>quality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education.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3D5567"/>
                </a:solidFill>
                <a:latin typeface="Calibri"/>
                <a:cs typeface="Calibri"/>
              </a:rPr>
              <a:t>The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life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45" dirty="0">
                <a:solidFill>
                  <a:srgbClr val="3D5567"/>
                </a:solidFill>
                <a:latin typeface="Calibri"/>
                <a:cs typeface="Calibri"/>
              </a:rPr>
              <a:t>lessons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you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3D5567"/>
                </a:solidFill>
                <a:latin typeface="Calibri"/>
                <a:cs typeface="Calibri"/>
              </a:rPr>
              <a:t>taught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me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50" dirty="0">
                <a:solidFill>
                  <a:srgbClr val="3D5567"/>
                </a:solidFill>
                <a:latin typeface="Calibri"/>
                <a:cs typeface="Calibri"/>
              </a:rPr>
              <a:t>prepared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me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3D5567"/>
                </a:solidFill>
                <a:latin typeface="Calibri"/>
                <a:cs typeface="Calibri"/>
              </a:rPr>
              <a:t>for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life.</a:t>
            </a:r>
            <a:r>
              <a:rPr sz="1200" b="1" i="1" spc="10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3D5567"/>
                </a:solidFill>
                <a:latin typeface="Calibri"/>
                <a:cs typeface="Calibri"/>
              </a:rPr>
              <a:t>You </a:t>
            </a:r>
            <a:r>
              <a:rPr sz="1200" b="1" i="1" spc="135" dirty="0">
                <a:solidFill>
                  <a:srgbClr val="3D5567"/>
                </a:solidFill>
                <a:latin typeface="Calibri"/>
                <a:cs typeface="Calibri"/>
              </a:rPr>
              <a:t>set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3D5567"/>
                </a:solidFill>
                <a:latin typeface="Calibri"/>
                <a:cs typeface="Calibri"/>
              </a:rPr>
              <a:t>me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up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3D5567"/>
                </a:solidFill>
                <a:latin typeface="Calibri"/>
                <a:cs typeface="Calibri"/>
              </a:rPr>
              <a:t>for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55" dirty="0">
                <a:solidFill>
                  <a:srgbClr val="3D5567"/>
                </a:solidFill>
                <a:latin typeface="Calibri"/>
                <a:cs typeface="Calibri"/>
              </a:rPr>
              <a:t>success.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40" dirty="0">
                <a:solidFill>
                  <a:srgbClr val="3D5567"/>
                </a:solidFill>
                <a:latin typeface="Calibri"/>
                <a:cs typeface="Calibri"/>
              </a:rPr>
              <a:t>So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3D5567"/>
                </a:solidFill>
                <a:latin typeface="Calibri"/>
                <a:cs typeface="Calibri"/>
              </a:rPr>
              <a:t>for</a:t>
            </a:r>
            <a:r>
              <a:rPr sz="1200" b="1" i="1" spc="110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3D5567"/>
                </a:solidFill>
                <a:latin typeface="Calibri"/>
                <a:cs typeface="Calibri"/>
              </a:rPr>
              <a:t>that,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football, </a:t>
            </a:r>
            <a:r>
              <a:rPr sz="1200" b="1" i="1" spc="75" dirty="0">
                <a:solidFill>
                  <a:srgbClr val="3D5567"/>
                </a:solidFill>
                <a:latin typeface="Calibri"/>
                <a:cs typeface="Calibri"/>
              </a:rPr>
              <a:t>I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50" dirty="0">
                <a:solidFill>
                  <a:srgbClr val="3D5567"/>
                </a:solidFill>
                <a:latin typeface="Calibri"/>
                <a:cs typeface="Calibri"/>
              </a:rPr>
              <a:t>say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3D5567"/>
                </a:solidFill>
                <a:latin typeface="Calibri"/>
                <a:cs typeface="Calibri"/>
              </a:rPr>
              <a:t>thank</a:t>
            </a:r>
            <a:r>
              <a:rPr sz="1200" b="1" i="1" spc="10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3D5567"/>
                </a:solidFill>
                <a:latin typeface="Calibri"/>
                <a:cs typeface="Calibri"/>
              </a:rPr>
              <a:t>you.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900" b="1" spc="75" dirty="0">
                <a:solidFill>
                  <a:srgbClr val="3D5567"/>
                </a:solidFill>
                <a:latin typeface="Calibri"/>
                <a:cs typeface="Calibri"/>
              </a:rPr>
              <a:t>Darryll</a:t>
            </a:r>
            <a:r>
              <a:rPr sz="900" b="1" spc="35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3D5567"/>
                </a:solidFill>
                <a:latin typeface="Calibri"/>
                <a:cs typeface="Calibri"/>
              </a:rPr>
              <a:t>Stinson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900" dirty="0">
                <a:solidFill>
                  <a:srgbClr val="3D5567"/>
                </a:solidFill>
                <a:latin typeface="Calibri"/>
                <a:cs typeface="Calibri"/>
              </a:rPr>
              <a:t>Football,</a:t>
            </a:r>
            <a:r>
              <a:rPr sz="900" spc="229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900" spc="55" dirty="0">
                <a:solidFill>
                  <a:srgbClr val="3D5567"/>
                </a:solidFill>
                <a:latin typeface="Calibri"/>
                <a:cs typeface="Calibri"/>
              </a:rPr>
              <a:t>Central</a:t>
            </a:r>
            <a:r>
              <a:rPr sz="900" spc="229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3D5567"/>
                </a:solidFill>
                <a:latin typeface="Calibri"/>
                <a:cs typeface="Calibri"/>
              </a:rPr>
              <a:t>Michigan</a:t>
            </a:r>
            <a:r>
              <a:rPr sz="900" spc="229" dirty="0">
                <a:solidFill>
                  <a:srgbClr val="3D5567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3D5567"/>
                </a:solidFill>
                <a:latin typeface="Calibri"/>
                <a:cs typeface="Calibri"/>
              </a:rPr>
              <a:t>University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380295" y="7413764"/>
            <a:ext cx="456565" cy="422275"/>
          </a:xfrm>
          <a:custGeom>
            <a:avLst/>
            <a:gdLst/>
            <a:ahLst/>
            <a:cxnLst/>
            <a:rect l="l" t="t" r="r" b="b"/>
            <a:pathLst>
              <a:path w="456564" h="422275">
                <a:moveTo>
                  <a:pt x="214782" y="0"/>
                </a:moveTo>
                <a:lnTo>
                  <a:pt x="153873" y="17780"/>
                </a:lnTo>
                <a:lnTo>
                  <a:pt x="105295" y="40398"/>
                </a:lnTo>
                <a:lnTo>
                  <a:pt x="67729" y="67221"/>
                </a:lnTo>
                <a:lnTo>
                  <a:pt x="39903" y="97624"/>
                </a:lnTo>
                <a:lnTo>
                  <a:pt x="20497" y="131000"/>
                </a:lnTo>
                <a:lnTo>
                  <a:pt x="1841" y="204177"/>
                </a:lnTo>
                <a:lnTo>
                  <a:pt x="0" y="242747"/>
                </a:lnTo>
                <a:lnTo>
                  <a:pt x="0" y="422173"/>
                </a:lnTo>
                <a:lnTo>
                  <a:pt x="197370" y="422173"/>
                </a:lnTo>
                <a:lnTo>
                  <a:pt x="197370" y="242747"/>
                </a:lnTo>
                <a:lnTo>
                  <a:pt x="113195" y="242747"/>
                </a:lnTo>
                <a:lnTo>
                  <a:pt x="117627" y="191046"/>
                </a:lnTo>
                <a:lnTo>
                  <a:pt x="128473" y="149136"/>
                </a:lnTo>
                <a:lnTo>
                  <a:pt x="147256" y="115836"/>
                </a:lnTo>
                <a:lnTo>
                  <a:pt x="175514" y="89966"/>
                </a:lnTo>
                <a:lnTo>
                  <a:pt x="214782" y="70358"/>
                </a:lnTo>
                <a:lnTo>
                  <a:pt x="214782" y="0"/>
                </a:lnTo>
                <a:close/>
              </a:path>
              <a:path w="456564" h="422275">
                <a:moveTo>
                  <a:pt x="456438" y="0"/>
                </a:moveTo>
                <a:lnTo>
                  <a:pt x="395541" y="17780"/>
                </a:lnTo>
                <a:lnTo>
                  <a:pt x="346951" y="40398"/>
                </a:lnTo>
                <a:lnTo>
                  <a:pt x="309384" y="67221"/>
                </a:lnTo>
                <a:lnTo>
                  <a:pt x="281559" y="97624"/>
                </a:lnTo>
                <a:lnTo>
                  <a:pt x="262153" y="131000"/>
                </a:lnTo>
                <a:lnTo>
                  <a:pt x="243497" y="204177"/>
                </a:lnTo>
                <a:lnTo>
                  <a:pt x="241655" y="242747"/>
                </a:lnTo>
                <a:lnTo>
                  <a:pt x="241655" y="422173"/>
                </a:lnTo>
                <a:lnTo>
                  <a:pt x="439026" y="422173"/>
                </a:lnTo>
                <a:lnTo>
                  <a:pt x="439026" y="242747"/>
                </a:lnTo>
                <a:lnTo>
                  <a:pt x="354850" y="242747"/>
                </a:lnTo>
                <a:lnTo>
                  <a:pt x="359283" y="191046"/>
                </a:lnTo>
                <a:lnTo>
                  <a:pt x="370128" y="149136"/>
                </a:lnTo>
                <a:lnTo>
                  <a:pt x="388912" y="115836"/>
                </a:lnTo>
                <a:lnTo>
                  <a:pt x="417169" y="89966"/>
                </a:lnTo>
                <a:lnTo>
                  <a:pt x="456438" y="70358"/>
                </a:lnTo>
                <a:lnTo>
                  <a:pt x="456438" y="0"/>
                </a:lnTo>
                <a:close/>
              </a:path>
            </a:pathLst>
          </a:custGeom>
          <a:solidFill>
            <a:srgbClr val="AEC1C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35724" y="7661399"/>
            <a:ext cx="2458720" cy="0"/>
          </a:xfrm>
          <a:custGeom>
            <a:avLst/>
            <a:gdLst/>
            <a:ahLst/>
            <a:cxnLst/>
            <a:rect l="l" t="t" r="r" b="b"/>
            <a:pathLst>
              <a:path w="2458720">
                <a:moveTo>
                  <a:pt x="0" y="0"/>
                </a:moveTo>
                <a:lnTo>
                  <a:pt x="2458720" y="0"/>
                </a:lnTo>
              </a:path>
            </a:pathLst>
          </a:custGeom>
          <a:ln w="6350">
            <a:solidFill>
              <a:srgbClr val="709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898964" y="7661399"/>
            <a:ext cx="2458720" cy="0"/>
          </a:xfrm>
          <a:custGeom>
            <a:avLst/>
            <a:gdLst/>
            <a:ahLst/>
            <a:cxnLst/>
            <a:rect l="l" t="t" r="r" b="b"/>
            <a:pathLst>
              <a:path w="2458720">
                <a:moveTo>
                  <a:pt x="0" y="0"/>
                </a:moveTo>
                <a:lnTo>
                  <a:pt x="2458720" y="0"/>
                </a:lnTo>
              </a:path>
            </a:pathLst>
          </a:custGeom>
          <a:ln w="6350">
            <a:solidFill>
              <a:srgbClr val="709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4821612" y="9670160"/>
            <a:ext cx="26079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13330" algn="l"/>
              </a:tabLst>
            </a:pPr>
            <a:r>
              <a:rPr sz="700" spc="70" dirty="0">
                <a:solidFill>
                  <a:srgbClr val="6D6E71"/>
                </a:solidFill>
                <a:latin typeface="Calibri"/>
                <a:cs typeface="Calibri"/>
              </a:rPr>
              <a:t>GUIDE</a:t>
            </a:r>
            <a:r>
              <a:rPr sz="700" spc="65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700" spc="75" dirty="0">
                <a:solidFill>
                  <a:srgbClr val="6D6E71"/>
                </a:solidFill>
                <a:latin typeface="Calibri"/>
                <a:cs typeface="Calibri"/>
              </a:rPr>
              <a:t>FOR</a:t>
            </a:r>
            <a:r>
              <a:rPr sz="700" spc="65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700" spc="85" dirty="0">
                <a:solidFill>
                  <a:srgbClr val="6D6E71"/>
                </a:solidFill>
                <a:latin typeface="Calibri"/>
                <a:cs typeface="Calibri"/>
              </a:rPr>
              <a:t>THE</a:t>
            </a:r>
            <a:r>
              <a:rPr sz="700" spc="65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700" spc="90" dirty="0">
                <a:solidFill>
                  <a:srgbClr val="6D6E71"/>
                </a:solidFill>
                <a:latin typeface="Calibri"/>
                <a:cs typeface="Calibri"/>
              </a:rPr>
              <a:t>COLLEGE-</a:t>
            </a:r>
            <a:r>
              <a:rPr sz="700" spc="75" dirty="0">
                <a:solidFill>
                  <a:srgbClr val="6D6E71"/>
                </a:solidFill>
                <a:latin typeface="Calibri"/>
                <a:cs typeface="Calibri"/>
              </a:rPr>
              <a:t>BOUND</a:t>
            </a:r>
            <a:r>
              <a:rPr sz="700" spc="65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700" spc="80" dirty="0">
                <a:solidFill>
                  <a:srgbClr val="6D6E71"/>
                </a:solidFill>
                <a:latin typeface="Calibri"/>
                <a:cs typeface="Calibri"/>
              </a:rPr>
              <a:t>STUDENT-</a:t>
            </a:r>
            <a:r>
              <a:rPr sz="700" spc="70" dirty="0">
                <a:solidFill>
                  <a:srgbClr val="6D6E71"/>
                </a:solidFill>
                <a:latin typeface="Calibri"/>
                <a:cs typeface="Calibri"/>
              </a:rPr>
              <a:t>ATHLETE</a:t>
            </a:r>
            <a:r>
              <a:rPr sz="700" dirty="0">
                <a:solidFill>
                  <a:srgbClr val="6D6E71"/>
                </a:solidFill>
                <a:latin typeface="Calibri"/>
                <a:cs typeface="Calibri"/>
              </a:rPr>
              <a:t>	</a:t>
            </a:r>
            <a:r>
              <a:rPr sz="1200" b="1" spc="-97" baseline="3472" dirty="0">
                <a:latin typeface="Calibri"/>
                <a:cs typeface="Calibri"/>
              </a:rPr>
              <a:t>11</a:t>
            </a:r>
            <a:endParaRPr sz="1200" baseline="3472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44500" y="1050925"/>
            <a:ext cx="2631440" cy="7213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Initial-eligibility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standards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help</a:t>
            </a:r>
            <a:r>
              <a:rPr sz="900" spc="2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ensure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spc="25" dirty="0">
                <a:latin typeface="Calibri"/>
                <a:cs typeface="Calibri"/>
              </a:rPr>
              <a:t>are </a:t>
            </a:r>
            <a:r>
              <a:rPr sz="900" dirty="0">
                <a:latin typeface="Calibri"/>
                <a:cs typeface="Calibri"/>
              </a:rPr>
              <a:t>prepared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succeed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college.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eligibility</a:t>
            </a:r>
            <a:r>
              <a:rPr sz="900" spc="55" dirty="0">
                <a:latin typeface="Calibri"/>
                <a:cs typeface="Calibri"/>
              </a:rPr>
              <a:t> process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also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protects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fairness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integrity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of</a:t>
            </a:r>
            <a:r>
              <a:rPr sz="900" dirty="0">
                <a:latin typeface="Calibri"/>
                <a:cs typeface="Calibri"/>
              </a:rPr>
              <a:t> college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sports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ensuring</a:t>
            </a:r>
            <a:r>
              <a:rPr sz="900" spc="3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student-</a:t>
            </a:r>
            <a:r>
              <a:rPr sz="900" spc="-10" dirty="0">
                <a:latin typeface="Calibri"/>
                <a:cs typeface="Calibri"/>
              </a:rPr>
              <a:t>athletes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50" dirty="0">
                <a:latin typeface="Calibri"/>
                <a:cs typeface="Calibri"/>
              </a:rPr>
              <a:t>are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35" dirty="0">
                <a:latin typeface="Calibri"/>
                <a:cs typeface="Calibri"/>
              </a:rPr>
              <a:t>amateurs.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44500" y="1888972"/>
            <a:ext cx="2730500" cy="12801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want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practice,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compete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receive</a:t>
            </a:r>
            <a:r>
              <a:rPr sz="900" spc="2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</a:t>
            </a:r>
            <a:r>
              <a:rPr sz="900" dirty="0">
                <a:latin typeface="Calibri"/>
                <a:cs typeface="Calibri"/>
              </a:rPr>
              <a:t> athletics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scholarship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during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first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year</a:t>
            </a:r>
            <a:r>
              <a:rPr sz="900" spc="229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at</a:t>
            </a:r>
            <a:r>
              <a:rPr sz="900" spc="22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 Division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or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II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school,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NCAA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Center </a:t>
            </a:r>
            <a:r>
              <a:rPr sz="900" spc="60" dirty="0">
                <a:latin typeface="Calibri"/>
                <a:cs typeface="Calibri"/>
              </a:rPr>
              <a:t>must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certify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eligible.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(Eligibility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for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Division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III</a:t>
            </a:r>
            <a:r>
              <a:rPr sz="900" spc="50" dirty="0">
                <a:latin typeface="Calibri"/>
                <a:cs typeface="Calibri"/>
              </a:rPr>
              <a:t> is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determined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campus.)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Throughout</a:t>
            </a:r>
            <a:r>
              <a:rPr sz="900" spc="25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25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process, </a:t>
            </a:r>
            <a:r>
              <a:rPr sz="900" dirty="0">
                <a:latin typeface="Calibri"/>
                <a:cs typeface="Calibri"/>
              </a:rPr>
              <a:t>Eligibility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Center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staff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members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partner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with</a:t>
            </a:r>
            <a:r>
              <a:rPr sz="900" spc="50" dirty="0">
                <a:latin typeface="Calibri"/>
                <a:cs typeface="Calibri"/>
              </a:rPr>
              <a:t> students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their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families,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well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as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high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</a:t>
            </a:r>
            <a:r>
              <a:rPr sz="900" spc="50" dirty="0">
                <a:latin typeface="Calibri"/>
                <a:cs typeface="Calibri"/>
              </a:rPr>
              <a:t> administrators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coaches,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guide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latin typeface="Calibri"/>
                <a:cs typeface="Calibri"/>
              </a:rPr>
              <a:t>your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journey.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446807" y="532130"/>
            <a:ext cx="28168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INITIAL</a:t>
            </a:r>
            <a:r>
              <a:rPr spc="-35" dirty="0"/>
              <a:t> </a:t>
            </a:r>
            <a:r>
              <a:rPr spc="85" dirty="0"/>
              <a:t>ELIGIBILITY</a:t>
            </a:r>
          </a:p>
        </p:txBody>
      </p:sp>
      <p:sp>
        <p:nvSpPr>
          <p:cNvPr id="83" name="object 83"/>
          <p:cNvSpPr txBox="1"/>
          <p:nvPr/>
        </p:nvSpPr>
        <p:spPr>
          <a:xfrm>
            <a:off x="3927144" y="792862"/>
            <a:ext cx="3011805" cy="2329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0">
              <a:lnSpc>
                <a:spcPct val="100000"/>
              </a:lnSpc>
              <a:spcBef>
                <a:spcPts val="100"/>
              </a:spcBef>
            </a:pPr>
            <a:r>
              <a:rPr sz="1700" b="1" i="1" spc="145" dirty="0">
                <a:solidFill>
                  <a:srgbClr val="FFFFFF"/>
                </a:solidFill>
                <a:latin typeface="Calibri"/>
                <a:cs typeface="Calibri"/>
              </a:rPr>
              <a:t>REMEMBER</a:t>
            </a:r>
            <a:endParaRPr sz="1700">
              <a:latin typeface="Calibri"/>
              <a:cs typeface="Calibri"/>
            </a:endParaRPr>
          </a:p>
          <a:p>
            <a:pPr marL="508000" marR="660400" indent="63500">
              <a:lnSpc>
                <a:spcPct val="118100"/>
              </a:lnSpc>
              <a:spcBef>
                <a:spcPts val="800"/>
              </a:spcBef>
            </a:pPr>
            <a:r>
              <a:rPr sz="1200" b="1" i="1" spc="14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college-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bound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athlete,</a:t>
            </a:r>
            <a:r>
              <a:rPr sz="1200" b="1" i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200" b="1" i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endParaRPr sz="1200">
              <a:latin typeface="Calibri"/>
              <a:cs typeface="Calibri"/>
            </a:endParaRPr>
          </a:p>
          <a:p>
            <a:pPr marL="88900" marR="5080" indent="342900">
              <a:lnSpc>
                <a:spcPct val="118100"/>
              </a:lnSpc>
            </a:pP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responsible</a:t>
            </a:r>
            <a:r>
              <a:rPr sz="1200" b="1" i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00" b="1" i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200" b="1" i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eligibility</a:t>
            </a:r>
            <a:r>
              <a:rPr sz="1200" b="1" i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50" dirty="0">
                <a:solidFill>
                  <a:srgbClr val="FFFFFF"/>
                </a:solidFill>
                <a:latin typeface="Calibri"/>
                <a:cs typeface="Calibri"/>
              </a:rPr>
              <a:t>—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0" dirty="0">
                <a:solidFill>
                  <a:srgbClr val="FFFFFF"/>
                </a:solidFill>
                <a:latin typeface="Calibri"/>
                <a:cs typeface="Calibri"/>
              </a:rPr>
              <a:t>means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ahead,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taking </a:t>
            </a:r>
            <a:r>
              <a:rPr sz="1200" b="1" i="1" spc="80" dirty="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sz="12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35" dirty="0">
                <a:solidFill>
                  <a:srgbClr val="FFFFFF"/>
                </a:solidFill>
                <a:latin typeface="Calibri"/>
                <a:cs typeface="Calibri"/>
              </a:rPr>
              <a:t>classes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seriously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00" b="1" i="1" spc="110" dirty="0">
                <a:solidFill>
                  <a:srgbClr val="FFFFFF"/>
                </a:solidFill>
                <a:latin typeface="Calibri"/>
                <a:cs typeface="Calibri"/>
              </a:rPr>
              <a:t>protecting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amateur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0" dirty="0">
                <a:solidFill>
                  <a:srgbClr val="FFFFFF"/>
                </a:solidFill>
                <a:latin typeface="Calibri"/>
                <a:cs typeface="Calibri"/>
              </a:rPr>
              <a:t>status.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65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1200" b="1" i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25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7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difficult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30" dirty="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step,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6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benefits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7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being</a:t>
            </a:r>
            <a:r>
              <a:rPr sz="12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00" dirty="0">
                <a:solidFill>
                  <a:srgbClr val="FFFFFF"/>
                </a:solidFill>
                <a:latin typeface="Calibri"/>
                <a:cs typeface="Calibri"/>
              </a:rPr>
              <a:t>student-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athlete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1200" b="1" i="1" spc="12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114" dirty="0">
                <a:solidFill>
                  <a:srgbClr val="FFFFFF"/>
                </a:solidFill>
                <a:latin typeface="Calibri"/>
                <a:cs typeface="Calibri"/>
              </a:rPr>
              <a:t>worth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9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i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85" dirty="0">
                <a:solidFill>
                  <a:srgbClr val="FFFFFF"/>
                </a:solidFill>
                <a:latin typeface="Calibri"/>
                <a:cs typeface="Calibri"/>
              </a:rPr>
              <a:t>effort.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11774</Words>
  <Application>Microsoft Office PowerPoint</Application>
  <PresentationFormat>Custom</PresentationFormat>
  <Paragraphs>1051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Georgia</vt:lpstr>
      <vt:lpstr>Impact</vt:lpstr>
      <vt:lpstr>Times New Roman</vt:lpstr>
      <vt:lpstr>Office Theme</vt:lpstr>
      <vt:lpstr>  Winston-Salem State University</vt:lpstr>
      <vt:lpstr>PowerPoint Presentation</vt:lpstr>
      <vt:lpstr>PowerPoint Presentation</vt:lpstr>
      <vt:lpstr>NCAA SPORTS</vt:lpstr>
      <vt:lpstr>SCHOLARSHIPS NCAA Divisions I and II schools provide more than $2.7 billion in athletics scholarships annually to more than 150,000 student-athletes. Division III schools do not offer athletics scholarships.</vt:lpstr>
      <vt:lpstr>NATIONAL LETTER OF INTENT</vt:lpstr>
      <vt:lpstr>Our Three Divisions</vt:lpstr>
      <vt:lpstr>Time Management</vt:lpstr>
      <vt:lpstr>INITIAL ELIGIBILITY</vt:lpstr>
      <vt:lpstr>PowerPoint Presentation</vt:lpstr>
      <vt:lpstr>STUDENT REGISTRATION If you want to play NCAA sports at a Division I or II school, you need to register with the NCAA Eligibility Center at eligibilitycenter.org. Plan to register before your freshman/ninth year of high school. The information below is intended to help guide you through the registration process.</vt:lpstr>
      <vt:lpstr>PowerPoint Presentation</vt:lpstr>
      <vt:lpstr>TRANSCRIPTS</vt:lpstr>
      <vt:lpstr>WHAT IS A CORE COURSE?</vt:lpstr>
      <vt:lpstr>NONTRADITIONAL AND ONLINE COURSES</vt:lpstr>
      <vt:lpstr>GRADE-POINT AVERAGE</vt:lpstr>
      <vt:lpstr>DIVISION II ACADEMIC STANDARDS</vt:lpstr>
      <vt:lpstr>PowerPoint Presentation</vt:lpstr>
      <vt:lpstr>PowerPoint Presentation</vt:lpstr>
      <vt:lpstr>DIVISION II WORKSHEET</vt:lpstr>
      <vt:lpstr>AMATEURISM</vt:lpstr>
      <vt:lpstr>PowerPoint Presentation</vt:lpstr>
      <vt:lpstr>PowerPoint Presentation</vt:lpstr>
      <vt:lpstr>HOME SCHOOL STUDENTS</vt:lpstr>
      <vt:lpstr>EDUCATION-IMPACTING DISABILITIES</vt:lpstr>
      <vt:lpstr>IMPORTANT RECRUITING TERMS</vt:lpstr>
      <vt:lpstr>LET’S</vt:lpstr>
      <vt:lpstr>Winston-Salem State University  Ms. Sonya Hurt Sr. Assoc. AD for Athletic Administration, Compliance &amp; SWA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Hurt, Sonya</dc:creator>
  <cp:lastModifiedBy>Sonya Hurt</cp:lastModifiedBy>
  <cp:revision>1</cp:revision>
  <dcterms:created xsi:type="dcterms:W3CDTF">2022-08-08T01:09:31Z</dcterms:created>
  <dcterms:modified xsi:type="dcterms:W3CDTF">2022-08-08T01:35:31Z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2021-11-22T00:00:00Z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2022-08-08T00:00:00Z</vt:filetime>
  </property>
  <property fmtid="{D5CDD505-2E9C-101B-9397-08002B2CF9AE}" pid="5" name="Producer">
    <vt:lpwstr>Adobe PDF Library 16.0.3</vt:lpwstr>
  </property>
</Properties>
</file>